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handoutMasterIdLst>
    <p:handoutMasterId r:id="rId22"/>
  </p:handoutMasterIdLst>
  <p:sldIdLst>
    <p:sldId id="415" r:id="rId2"/>
    <p:sldId id="437" r:id="rId3"/>
    <p:sldId id="272" r:id="rId4"/>
    <p:sldId id="439" r:id="rId5"/>
    <p:sldId id="441" r:id="rId6"/>
    <p:sldId id="443" r:id="rId7"/>
    <p:sldId id="375" r:id="rId8"/>
    <p:sldId id="418" r:id="rId9"/>
    <p:sldId id="419" r:id="rId10"/>
    <p:sldId id="422" r:id="rId11"/>
    <p:sldId id="435" r:id="rId12"/>
    <p:sldId id="436" r:id="rId13"/>
    <p:sldId id="426" r:id="rId14"/>
    <p:sldId id="404" r:id="rId15"/>
    <p:sldId id="427" r:id="rId16"/>
    <p:sldId id="434" r:id="rId17"/>
    <p:sldId id="335" r:id="rId18"/>
    <p:sldId id="262" r:id="rId19"/>
    <p:sldId id="265" r:id="rId20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5" autoAdjust="0"/>
    <p:restoredTop sz="94671" autoAdjust="0"/>
  </p:normalViewPr>
  <p:slideViewPr>
    <p:cSldViewPr>
      <p:cViewPr varScale="1">
        <p:scale>
          <a:sx n="106" d="100"/>
          <a:sy n="106" d="100"/>
        </p:scale>
        <p:origin x="143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Дархан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2015 он</c:v>
                </c:pt>
                <c:pt idx="1">
                  <c:v>2016 он</c:v>
                </c:pt>
                <c:pt idx="2">
                  <c:v>2017 он</c:v>
                </c:pt>
                <c:pt idx="3">
                  <c:v>2018 он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0.69</c:v>
                </c:pt>
                <c:pt idx="1">
                  <c:v>0.65</c:v>
                </c:pt>
                <c:pt idx="2">
                  <c:v>0.63</c:v>
                </c:pt>
                <c:pt idx="3">
                  <c:v>0.59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Эрдэнэт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2015 он</c:v>
                </c:pt>
                <c:pt idx="1">
                  <c:v>2016 он</c:v>
                </c:pt>
                <c:pt idx="2">
                  <c:v>2017 он</c:v>
                </c:pt>
                <c:pt idx="3">
                  <c:v>2018 он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0.16</c:v>
                </c:pt>
                <c:pt idx="2">
                  <c:v>0.16</c:v>
                </c:pt>
                <c:pt idx="3">
                  <c:v>0.13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Сэлэнгэ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2015 он</c:v>
                </c:pt>
                <c:pt idx="1">
                  <c:v>2016 он</c:v>
                </c:pt>
                <c:pt idx="2">
                  <c:v>2017 он</c:v>
                </c:pt>
                <c:pt idx="3">
                  <c:v>2018 он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0.09</c:v>
                </c:pt>
                <c:pt idx="1">
                  <c:v>0.1</c:v>
                </c:pt>
                <c:pt idx="2">
                  <c:v>0.12</c:v>
                </c:pt>
                <c:pt idx="3">
                  <c:v>0.09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Орон нутаг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0"/>
                  <c:y val="4.9751047910056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2015 он</c:v>
                </c:pt>
                <c:pt idx="1">
                  <c:v>2016 он</c:v>
                </c:pt>
                <c:pt idx="2">
                  <c:v>2017 он</c:v>
                </c:pt>
                <c:pt idx="3">
                  <c:v>2018 он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7.0000000000000007E-2</c:v>
                </c:pt>
                <c:pt idx="1">
                  <c:v>7.0000000000000007E-2</c:v>
                </c:pt>
                <c:pt idx="2">
                  <c:v>0.09</c:v>
                </c:pt>
                <c:pt idx="3">
                  <c:v>0.09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НБ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-2.976190476190476E-3"/>
                  <c:y val="2.4875621890547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2015 он</c:v>
                </c:pt>
                <c:pt idx="1">
                  <c:v>2016 он</c:v>
                </c:pt>
                <c:pt idx="2">
                  <c:v>2017 он</c:v>
                </c:pt>
                <c:pt idx="3">
                  <c:v>2018 он</c:v>
                </c:pt>
              </c:strCache>
            </c:strRef>
          </c:cat>
          <c:val>
            <c:numRef>
              <c:f>Sheet1!$F$2:$F$5</c:f>
              <c:numCache>
                <c:formatCode>0%</c:formatCode>
                <c:ptCount val="4"/>
                <c:pt idx="0">
                  <c:v>0.13</c:v>
                </c:pt>
                <c:pt idx="1">
                  <c:v>0.02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0407560"/>
        <c:axId val="160407168"/>
        <c:axId val="0"/>
      </c:bar3DChart>
      <c:catAx>
        <c:axId val="160407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60407168"/>
        <c:crosses val="autoZero"/>
        <c:auto val="1"/>
        <c:lblAlgn val="ctr"/>
        <c:lblOffset val="100"/>
        <c:noMultiLvlLbl val="0"/>
      </c:catAx>
      <c:valAx>
        <c:axId val="1604071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604075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Төлөвлөгөө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1 сар</c:v>
                </c:pt>
                <c:pt idx="1">
                  <c:v>2 сар</c:v>
                </c:pt>
                <c:pt idx="2">
                  <c:v>3 сар</c:v>
                </c:pt>
                <c:pt idx="3">
                  <c:v>4 сар</c:v>
                </c:pt>
                <c:pt idx="4">
                  <c:v>5 сар</c:v>
                </c:pt>
                <c:pt idx="5">
                  <c:v>6 сар</c:v>
                </c:pt>
                <c:pt idx="6">
                  <c:v>7 сар</c:v>
                </c:pt>
                <c:pt idx="7">
                  <c:v>8 сар</c:v>
                </c:pt>
                <c:pt idx="8">
                  <c:v>9 сар</c:v>
                </c:pt>
                <c:pt idx="9">
                  <c:v>10 сар</c:v>
                </c:pt>
                <c:pt idx="10">
                  <c:v>11 сар</c:v>
                </c:pt>
                <c:pt idx="11">
                  <c:v>12 сар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267.5</c:v>
                </c:pt>
                <c:pt idx="1">
                  <c:v>229</c:v>
                </c:pt>
                <c:pt idx="2">
                  <c:v>223.5</c:v>
                </c:pt>
                <c:pt idx="3">
                  <c:v>258</c:v>
                </c:pt>
                <c:pt idx="4">
                  <c:v>331</c:v>
                </c:pt>
                <c:pt idx="5">
                  <c:v>376</c:v>
                </c:pt>
                <c:pt idx="6">
                  <c:v>424</c:v>
                </c:pt>
                <c:pt idx="7">
                  <c:v>371</c:v>
                </c:pt>
                <c:pt idx="8">
                  <c:v>308</c:v>
                </c:pt>
                <c:pt idx="9">
                  <c:v>277</c:v>
                </c:pt>
                <c:pt idx="10">
                  <c:v>267</c:v>
                </c:pt>
                <c:pt idx="11">
                  <c:v>271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Гүйцэтгэл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1 сар</c:v>
                </c:pt>
                <c:pt idx="1">
                  <c:v>2 сар</c:v>
                </c:pt>
                <c:pt idx="2">
                  <c:v>3 сар</c:v>
                </c:pt>
                <c:pt idx="3">
                  <c:v>4 сар</c:v>
                </c:pt>
                <c:pt idx="4">
                  <c:v>5 сар</c:v>
                </c:pt>
                <c:pt idx="5">
                  <c:v>6 сар</c:v>
                </c:pt>
                <c:pt idx="6">
                  <c:v>7 сар</c:v>
                </c:pt>
                <c:pt idx="7">
                  <c:v>8 сар</c:v>
                </c:pt>
                <c:pt idx="8">
                  <c:v>9 сар</c:v>
                </c:pt>
                <c:pt idx="9">
                  <c:v>10 сар</c:v>
                </c:pt>
                <c:pt idx="10">
                  <c:v>11 сар</c:v>
                </c:pt>
                <c:pt idx="11">
                  <c:v>12 сар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223.7</c:v>
                </c:pt>
                <c:pt idx="1">
                  <c:v>251.7</c:v>
                </c:pt>
                <c:pt idx="2">
                  <c:v>198.5</c:v>
                </c:pt>
                <c:pt idx="3">
                  <c:v>263.7</c:v>
                </c:pt>
                <c:pt idx="4">
                  <c:v>329.7</c:v>
                </c:pt>
                <c:pt idx="5">
                  <c:v>325.8</c:v>
                </c:pt>
                <c:pt idx="6">
                  <c:v>389</c:v>
                </c:pt>
                <c:pt idx="7">
                  <c:v>350.9</c:v>
                </c:pt>
                <c:pt idx="8">
                  <c:v>278.2</c:v>
                </c:pt>
                <c:pt idx="9">
                  <c:v>280.60000000000002</c:v>
                </c:pt>
                <c:pt idx="10">
                  <c:v>261.7</c:v>
                </c:pt>
                <c:pt idx="11">
                  <c:v>280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Биелэлт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1 сар</c:v>
                </c:pt>
                <c:pt idx="1">
                  <c:v>2 сар</c:v>
                </c:pt>
                <c:pt idx="2">
                  <c:v>3 сар</c:v>
                </c:pt>
                <c:pt idx="3">
                  <c:v>4 сар</c:v>
                </c:pt>
                <c:pt idx="4">
                  <c:v>5 сар</c:v>
                </c:pt>
                <c:pt idx="5">
                  <c:v>6 сар</c:v>
                </c:pt>
                <c:pt idx="6">
                  <c:v>7 сар</c:v>
                </c:pt>
                <c:pt idx="7">
                  <c:v>8 сар</c:v>
                </c:pt>
                <c:pt idx="8">
                  <c:v>9 сар</c:v>
                </c:pt>
                <c:pt idx="9">
                  <c:v>10 сар</c:v>
                </c:pt>
                <c:pt idx="10">
                  <c:v>11 сар</c:v>
                </c:pt>
                <c:pt idx="11">
                  <c:v>12 сар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-43.800000000000011</c:v>
                </c:pt>
                <c:pt idx="1">
                  <c:v>22.699999999999989</c:v>
                </c:pt>
                <c:pt idx="2">
                  <c:v>-25</c:v>
                </c:pt>
                <c:pt idx="3">
                  <c:v>5.6999999999999886</c:v>
                </c:pt>
                <c:pt idx="4">
                  <c:v>-1.3000000000000114</c:v>
                </c:pt>
                <c:pt idx="5">
                  <c:v>-50.199999999999989</c:v>
                </c:pt>
                <c:pt idx="6">
                  <c:v>-35</c:v>
                </c:pt>
                <c:pt idx="7">
                  <c:v>-20.100000000000023</c:v>
                </c:pt>
                <c:pt idx="8">
                  <c:v>-29.800000000000011</c:v>
                </c:pt>
                <c:pt idx="9">
                  <c:v>3.6000000000000227</c:v>
                </c:pt>
                <c:pt idx="10">
                  <c:v>-5.3000000000000114</c:v>
                </c:pt>
                <c:pt idx="11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2904896"/>
        <c:axId val="162904504"/>
        <c:axId val="0"/>
      </c:bar3DChart>
      <c:catAx>
        <c:axId val="162904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62904504"/>
        <c:crosses val="autoZero"/>
        <c:auto val="1"/>
        <c:lblAlgn val="ctr"/>
        <c:lblOffset val="100"/>
        <c:noMultiLvlLbl val="0"/>
      </c:catAx>
      <c:valAx>
        <c:axId val="16290450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629048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498525073746312E-3"/>
          <c:y val="7.1096253054575079E-2"/>
          <c:w val="0.85863145425405896"/>
          <c:h val="0.819633677255860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Төлөвлөгөө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0108703226256005E-3"/>
                  <c:y val="-5.6105521532030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2018 он</c:v>
                </c:pt>
                <c:pt idx="1">
                  <c:v>2017 он</c:v>
                </c:pt>
                <c:pt idx="2">
                  <c:v>2016 он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_(* #,##0_);_(* \(#,##0\);_(* &quot;-&quot;_);_(@_)">
                  <c:v>3620000000</c:v>
                </c:pt>
                <c:pt idx="2" formatCode="_(* #,##0_);_(* \(#,##0\);_(* &quot;-&quot;_);_(@_)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Гүйцэтгэл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923303834808287E-2"/>
                  <c:y val="-5.2469135802469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8997050147492625E-3"/>
                  <c:y val="-5.2469135802469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2018 он</c:v>
                </c:pt>
                <c:pt idx="1">
                  <c:v>2017 он</c:v>
                </c:pt>
                <c:pt idx="2">
                  <c:v>2016 он</c:v>
                </c:pt>
              </c:strCache>
            </c:strRef>
          </c:cat>
          <c:val>
            <c:numRef>
              <c:f>Sheet1!$C$2:$C$4</c:f>
              <c:numCache>
                <c:formatCode>_(* #,##0_);_(* \(#,##0\);_(* "-"_);_(@_)</c:formatCode>
                <c:ptCount val="3"/>
                <c:pt idx="0">
                  <c:v>3471490900</c:v>
                </c:pt>
                <c:pt idx="1">
                  <c:v>3053085793</c:v>
                </c:pt>
                <c:pt idx="2">
                  <c:v>2838800000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Биелэлт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2018 он</c:v>
                </c:pt>
                <c:pt idx="1">
                  <c:v>2017 он</c:v>
                </c:pt>
                <c:pt idx="2">
                  <c:v>2016 он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_(* #,##0_);_(* \(#,##0\);_(* &quot;-&quot;_);_(@_)">
                  <c:v>-148509100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2902936"/>
        <c:axId val="162899016"/>
        <c:axId val="0"/>
      </c:bar3DChart>
      <c:catAx>
        <c:axId val="162902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62899016"/>
        <c:crosses val="autoZero"/>
        <c:auto val="1"/>
        <c:lblAlgn val="ctr"/>
        <c:lblOffset val="100"/>
        <c:noMultiLvlLbl val="0"/>
      </c:catAx>
      <c:valAx>
        <c:axId val="162899016"/>
        <c:scaling>
          <c:orientation val="minMax"/>
        </c:scaling>
        <c:delete val="1"/>
        <c:axPos val="l"/>
        <c:majorGridlines/>
        <c:numFmt formatCode="_(* #,##0_);_(* \(#,##0\);_(* &quot;-&quot;_);_(@_)" sourceLinked="1"/>
        <c:majorTickMark val="out"/>
        <c:minorTickMark val="none"/>
        <c:tickLblPos val="nextTo"/>
        <c:crossAx val="1629029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 anchor="t"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2400000"/>
              </a:lightRig>
            </a:scene3d>
            <a:sp3d>
              <a:bevelT w="31750"/>
              <a:bevelB w="12700"/>
            </a:sp3d>
          </c:spPr>
          <c:dLbls>
            <c:spPr>
              <a:scene3d>
                <a:camera prst="orthographicFront"/>
                <a:lightRig rig="threePt" dir="t"/>
              </a:scene3d>
              <a:sp3d>
                <a:bevelT h="6350"/>
              </a:sp3d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Талх </c:v>
                </c:pt>
                <c:pt idx="1">
                  <c:v>Нарийн боов </c:v>
                </c:pt>
                <c:pt idx="2">
                  <c:v>Сүүн бүтээгдэхүүн </c:v>
                </c:pt>
                <c:pt idx="3">
                  <c:v>Хэрчсэн гурил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0.25</c:v>
                </c:pt>
                <c:pt idx="1">
                  <c:v>0.41</c:v>
                </c:pt>
                <c:pt idx="2">
                  <c:v>0.23</c:v>
                </c:pt>
                <c:pt idx="3">
                  <c:v>0.12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174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Дархан</c:v>
                </c:pt>
                <c:pt idx="1">
                  <c:v>Орон нутаг </c:v>
                </c:pt>
                <c:pt idx="2">
                  <c:v>Цасхан, Киоск 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0.46</c:v>
                </c:pt>
                <c:pt idx="1">
                  <c:v>0.35</c:v>
                </c:pt>
                <c:pt idx="2">
                  <c:v>0.19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-79.400000000000006</c:v>
                </c:pt>
                <c:pt idx="1">
                  <c:v>-39.299999999999997</c:v>
                </c:pt>
                <c:pt idx="2">
                  <c:v>-55.2</c:v>
                </c:pt>
                <c:pt idx="3">
                  <c:v>122407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5499232"/>
        <c:axId val="175499624"/>
        <c:axId val="0"/>
      </c:bar3DChart>
      <c:catAx>
        <c:axId val="17549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75499624"/>
        <c:crosses val="autoZero"/>
        <c:auto val="1"/>
        <c:lblAlgn val="ctr"/>
        <c:lblOffset val="100"/>
        <c:noMultiLvlLbl val="0"/>
      </c:catAx>
      <c:valAx>
        <c:axId val="17549962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75499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09A81F-251B-488E-BF7C-3694CFDA546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mn-MN"/>
        </a:p>
      </dgm:t>
    </dgm:pt>
    <dgm:pt modelId="{25F7E7C2-9CDB-499C-87D6-7BE48DF9E32A}">
      <dgm:prSet phldrT="[Text]"/>
      <dgm:spPr/>
      <dgm:t>
        <a:bodyPr/>
        <a:lstStyle/>
        <a:p>
          <a:r>
            <a:rPr lang="mn-MN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r>
            <a:rPr lang="mn-MN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онд 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134 </a:t>
          </a:r>
          <a:r>
            <a:rPr lang="mn-MN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сая төгрөгний ашигтай ажиллахаар төлөвлөн ажилласан боловч 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91% </a:t>
          </a:r>
          <a:r>
            <a:rPr lang="mn-MN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гүйцэтгэлтэй.  Татвар төлөхийн өмнөх ашиг 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122 </a:t>
          </a:r>
          <a:r>
            <a:rPr lang="mn-MN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сая төгрөг байсан нь өмнөх жилүүдээс өндөр үзүүлэлт болсон сүүлийн 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</a:t>
          </a:r>
          <a:r>
            <a:rPr lang="mn-MN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жилийн хугацаанд алдагдалтай ажилласан бол энэ жил ашигтай ажилласан эерэг үзүүлэлт харагдаж байна.  </a:t>
          </a:r>
          <a:endParaRPr lang="mn-MN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D7C28E-C0A3-4187-ADF3-CB7D9AB61B28}" type="parTrans" cxnId="{E898A30B-D202-4671-90C4-CDCC656B32CC}">
      <dgm:prSet/>
      <dgm:spPr/>
      <dgm:t>
        <a:bodyPr/>
        <a:lstStyle/>
        <a:p>
          <a:endParaRPr lang="mn-MN"/>
        </a:p>
      </dgm:t>
    </dgm:pt>
    <dgm:pt modelId="{4563B9E5-D83D-4C53-8637-5A5FA08AF430}" type="sibTrans" cxnId="{E898A30B-D202-4671-90C4-CDCC656B32CC}">
      <dgm:prSet/>
      <dgm:spPr/>
      <dgm:t>
        <a:bodyPr/>
        <a:lstStyle/>
        <a:p>
          <a:endParaRPr lang="mn-MN"/>
        </a:p>
      </dgm:t>
    </dgm:pt>
    <dgm:pt modelId="{43193350-4C64-41FE-BE3D-79D42EBE7900}" type="pres">
      <dgm:prSet presAssocID="{6E09A81F-251B-488E-BF7C-3694CFDA546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5975BE-A8CB-42C3-9407-6580FDF7897F}" type="pres">
      <dgm:prSet presAssocID="{25F7E7C2-9CDB-499C-87D6-7BE48DF9E32A}" presName="node" presStyleLbl="node1" presStyleIdx="0" presStyleCnt="1" custScaleY="152299">
        <dgm:presLayoutVars>
          <dgm:bulletEnabled val="1"/>
        </dgm:presLayoutVars>
      </dgm:prSet>
      <dgm:spPr/>
      <dgm:t>
        <a:bodyPr/>
        <a:lstStyle/>
        <a:p>
          <a:endParaRPr lang="mn-MN"/>
        </a:p>
      </dgm:t>
    </dgm:pt>
  </dgm:ptLst>
  <dgm:cxnLst>
    <dgm:cxn modelId="{B256EFBA-9ADF-488F-A612-27F55A70F78C}" type="presOf" srcId="{6E09A81F-251B-488E-BF7C-3694CFDA5465}" destId="{43193350-4C64-41FE-BE3D-79D42EBE7900}" srcOrd="0" destOrd="0" presId="urn:microsoft.com/office/officeart/2005/8/layout/default"/>
    <dgm:cxn modelId="{E898A30B-D202-4671-90C4-CDCC656B32CC}" srcId="{6E09A81F-251B-488E-BF7C-3694CFDA5465}" destId="{25F7E7C2-9CDB-499C-87D6-7BE48DF9E32A}" srcOrd="0" destOrd="0" parTransId="{39D7C28E-C0A3-4187-ADF3-CB7D9AB61B28}" sibTransId="{4563B9E5-D83D-4C53-8637-5A5FA08AF430}"/>
    <dgm:cxn modelId="{179D5AB5-775D-4DD9-BDC9-B9FD4E8C020A}" type="presOf" srcId="{25F7E7C2-9CDB-499C-87D6-7BE48DF9E32A}" destId="{CE5975BE-A8CB-42C3-9407-6580FDF7897F}" srcOrd="0" destOrd="0" presId="urn:microsoft.com/office/officeart/2005/8/layout/default"/>
    <dgm:cxn modelId="{CBBCC70D-AE81-4DBA-ADD8-1598437E7A97}" type="presParOf" srcId="{43193350-4C64-41FE-BE3D-79D42EBE7900}" destId="{CE5975BE-A8CB-42C3-9407-6580FDF7897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975BE-A8CB-42C3-9407-6580FDF7897F}">
      <dsp:nvSpPr>
        <dsp:cNvPr id="0" name=""/>
        <dsp:cNvSpPr/>
      </dsp:nvSpPr>
      <dsp:spPr>
        <a:xfrm>
          <a:off x="0" y="430922"/>
          <a:ext cx="3810000" cy="34815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201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</a:t>
          </a:r>
          <a:r>
            <a:rPr lang="mn-MN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онд 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134 </a:t>
          </a:r>
          <a:r>
            <a:rPr lang="mn-MN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сая төгрөгний ашигтай ажиллахаар төлөвлөн ажилласан боловч 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91% </a:t>
          </a:r>
          <a:r>
            <a:rPr lang="mn-MN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гүйцэтгэлтэй.  Татвар төлөхийн өмнөх ашиг 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122 </a:t>
          </a:r>
          <a:r>
            <a:rPr lang="mn-MN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сая төгрөг байсан нь өмнөх жилүүдээс өндөр үзүүлэлт болсон сүүлийн </a:t>
          </a:r>
          <a:r>
            <a:rPr lang="en-US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 </a:t>
          </a:r>
          <a:r>
            <a:rPr lang="mn-MN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жилийн хугацаанд алдагдалтай ажилласан бол энэ жил ашигтай ажилласан эерэг үзүүлэлт харагдаж байна.  </a:t>
          </a:r>
          <a:endParaRPr lang="mn-MN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30922"/>
        <a:ext cx="3810000" cy="3481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0.11607</cdr:x>
      <cdr:y>0.79797</cdr:y>
    </cdr:from>
    <cdr:to>
      <cdr:x>0.9375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36104" y="3611562"/>
          <a:ext cx="662473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mn-MN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n-M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13AA82-FBA5-4E47-9921-4CC0B7AFCD59}" type="datetimeFigureOut">
              <a:rPr lang="mn-MN" smtClean="0"/>
              <a:t>19.05.08</a:t>
            </a:fld>
            <a:endParaRPr lang="mn-M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605"/>
            <a:ext cx="3056414" cy="465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n-M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605"/>
            <a:ext cx="3056414" cy="465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98AD6-D005-45B9-8C46-7780B5F59AE8}" type="slidenum">
              <a:rPr lang="mn-MN" smtClean="0"/>
              <a:t>‹#›</a:t>
            </a:fld>
            <a:endParaRPr lang="mn-MN"/>
          </a:p>
        </p:txBody>
      </p:sp>
    </p:spTree>
    <p:extLst>
      <p:ext uri="{BB962C8B-B14F-4D97-AF65-F5344CB8AC3E}">
        <p14:creationId xmlns:p14="http://schemas.microsoft.com/office/powerpoint/2010/main" val="5258017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C7FB1-106D-484C-965F-24FE593B7534}" type="datetimeFigureOut">
              <a:rPr lang="en-US" smtClean="0"/>
              <a:t>5/8/2019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21188"/>
            <a:ext cx="5643563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842375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2893B-245C-4A0E-91DA-2A41C9AEA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821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2893B-245C-4A0E-91DA-2A41C9AEA3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4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2893B-245C-4A0E-91DA-2A41C9AEA3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03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2893B-245C-4A0E-91DA-2A41C9AEA3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13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2893B-245C-4A0E-91DA-2A41C9AEA3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18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BAEA4-CC83-4E73-9826-C465031FD7FC}" type="datetime1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F0BA3-2C22-4673-8A84-A6BCF6CB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70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F0D95-5EB9-40A1-A014-5C0002D3F18B}" type="datetime1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F0BA3-2C22-4673-8A84-A6BCF6CB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30B86-CD9F-46F2-96A9-7459BFCFF3A6}" type="datetime1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F0BA3-2C22-4673-8A84-A6BCF6CB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3CDA-326D-45E4-96B2-D45CF4270AD2}" type="datetime1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F0BA3-2C22-4673-8A84-A6BCF6CB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9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3DA35-7872-47FF-B142-84F81F9E1B03}" type="datetime1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F0BA3-2C22-4673-8A84-A6BCF6CB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9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280A4-2DE2-4D8D-B948-7AA7CDAF891F}" type="datetime1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F0BA3-2C22-4673-8A84-A6BCF6CB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9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E330-4FED-441C-9F11-11B3C410C2F5}" type="datetime1">
              <a:rPr lang="en-US" smtClean="0"/>
              <a:t>5/8/2019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F0BA3-2C22-4673-8A84-A6BCF6CB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0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F795A-F83D-4DCD-81B5-941298FF8B24}" type="datetime1">
              <a:rPr lang="en-US" smtClean="0"/>
              <a:t>5/8/2019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F0BA3-2C22-4673-8A84-A6BCF6CB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4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E1B0-AC8A-4E3B-81DE-DE2EF4FC1C9E}" type="datetime1">
              <a:rPr lang="en-US" smtClean="0"/>
              <a:t>5/8/2019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F0BA3-2C22-4673-8A84-A6BCF6CB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69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5F0B-7D44-47F3-83FE-24EFDBEA0F29}" type="datetime1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F0BA3-2C22-4673-8A84-A6BCF6CB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38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A303-F8FF-470E-8F4B-403216E12C32}" type="datetime1">
              <a:rPr lang="en-US" smtClean="0"/>
              <a:t>5/8/2019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F0BA3-2C22-4673-8A84-A6BCF6CB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5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D9515-3EDB-4699-B302-02054B2A370E}" type="datetime1">
              <a:rPr lang="en-US" smtClean="0"/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F0BA3-2C22-4673-8A84-A6BCF6CB3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4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027331"/>
            <a:ext cx="4953000" cy="2833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1019" y="4572000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mn-MN" altLang="en-US" sz="6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Хувь Нийлүүлэгчдийн </a:t>
            </a:r>
            <a:r>
              <a:rPr lang="en-US" altLang="en-US" sz="6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6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mn-MN" altLang="en-US" sz="6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ээлжит </a:t>
            </a:r>
            <a:r>
              <a:rPr lang="mn-MN" altLang="en-US" sz="6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хурал </a:t>
            </a:r>
            <a:r>
              <a:rPr lang="en-US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mn-MN" alt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mn-MN" alt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mn-MN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mn-MN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 04-р сарын 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mn-MN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38100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altLang="en-US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“</a:t>
            </a:r>
            <a:r>
              <a:rPr lang="mn-MN" altLang="en-US" sz="36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Дархан-Хүнс”</a:t>
            </a:r>
            <a:r>
              <a:rPr lang="en-US" altLang="en-US" sz="36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mn-MN" altLang="en-US" sz="36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Хувьцаат Компани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7838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6781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mn-MN" sz="3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ШИНЭ </a:t>
            </a:r>
            <a:r>
              <a:rPr lang="mn-MN" sz="3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БҮТЭЭГДЭХҮҮН</a:t>
            </a:r>
            <a:endParaRPr lang="en-US" sz="3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Content Placeholder 3" descr="E:\38515503_236802830490668_4598058924715802624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43000"/>
            <a:ext cx="2290763" cy="2552700"/>
          </a:xfrm>
          <a:noFill/>
        </p:spPr>
      </p:pic>
      <p:pic>
        <p:nvPicPr>
          <p:cNvPr id="18436" name="Picture 4" descr="E:\38614971_321903771934640_421353550634182246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43000"/>
            <a:ext cx="2438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 descr="E:\38510898_688011864876193_1660774273230307328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3000"/>
            <a:ext cx="24955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" descr="\\AXLAX\Users\Public\zurag\shine\DSC027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0"/>
            <a:ext cx="1905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5" descr="\\AXLAX\Users\Public\zurag\shine\DSC027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0"/>
            <a:ext cx="205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C:\Users\Tsetsgee\Downloads\48424805_2012324122397973_8398094294266675200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0"/>
            <a:ext cx="22288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 descr="C:\Users\Tsetsgee\Downloads\48381884_276179943046599_9043669527153344512_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0"/>
            <a:ext cx="1905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" y="19334"/>
            <a:ext cx="189071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2350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609600" y="1524000"/>
            <a:ext cx="7772400" cy="449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/>
            <a:r>
              <a:rPr lang="mn-M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Дархан </a:t>
            </a:r>
            <a:r>
              <a:rPr lang="mn-M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270 </a:t>
            </a:r>
            <a:r>
              <a:rPr lang="mn-M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цэг </a:t>
            </a:r>
          </a:p>
          <a:p>
            <a:pPr lvl="0" algn="just"/>
            <a:r>
              <a:rPr lang="mn-M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Эрдэнэт </a:t>
            </a:r>
            <a:r>
              <a:rPr lang="mn-M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 </a:t>
            </a:r>
            <a:r>
              <a:rPr lang="mn-M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r>
              <a:rPr lang="mn-M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цэг </a:t>
            </a:r>
          </a:p>
          <a:p>
            <a:pPr lvl="0" algn="just"/>
            <a:r>
              <a:rPr lang="mn-M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Сэлэнгэ </a:t>
            </a:r>
            <a:r>
              <a:rPr lang="mn-M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аймаг </a:t>
            </a:r>
            <a:r>
              <a:rPr lang="mn-M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mn-M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цэг </a:t>
            </a:r>
          </a:p>
          <a:p>
            <a:pPr lvl="0" algn="just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mn-M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Орон </a:t>
            </a:r>
            <a:r>
              <a:rPr lang="mn-M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нутаг </a:t>
            </a:r>
            <a:r>
              <a:rPr lang="mn-M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mn-M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цэг нийт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723</a:t>
            </a:r>
            <a:r>
              <a:rPr lang="mn-M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цэг 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mn-M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Албан байгууллага,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сургууль</a:t>
            </a:r>
            <a:r>
              <a:rPr lang="mn-M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mn-M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цэцэрлэг, гэрээт байгууллага </a:t>
            </a:r>
            <a:r>
              <a:rPr lang="mn-M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mn-M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нийт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723</a:t>
            </a:r>
            <a:r>
              <a:rPr lang="mn-M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орчим </a:t>
            </a:r>
            <a:r>
              <a:rPr lang="mn-M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харилцагчдад </a:t>
            </a:r>
            <a:r>
              <a:rPr lang="mn-M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бүтээгдэхүүн үйлчилгээгээ хүргэж </a:t>
            </a:r>
            <a:r>
              <a:rPr lang="mn-M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байна.</a:t>
            </a:r>
            <a:endParaRPr lang="mn-MN" alt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2438400" y="228600"/>
            <a:ext cx="60960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n-M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Борлуулалтын чиглэл: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89071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76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2667000" y="304800"/>
            <a:ext cx="6019800" cy="1066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mn-M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5-2018</a:t>
            </a:r>
            <a:r>
              <a:rPr lang="mn-M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онд Борлуулалтанд эзлэх хувийн жин /%/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5995391"/>
              </p:ext>
            </p:extLst>
          </p:nvPr>
        </p:nvGraphicFramePr>
        <p:xfrm>
          <a:off x="457200" y="1600200"/>
          <a:ext cx="8534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6375"/>
            <a:ext cx="189071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60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364" y="228600"/>
            <a:ext cx="6537028" cy="1107996"/>
          </a:xfrm>
        </p:spPr>
        <p:txBody>
          <a:bodyPr wrap="square">
            <a:spAutoFit/>
          </a:bodyPr>
          <a:lstStyle/>
          <a:p>
            <a:r>
              <a:rPr lang="mn-MN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БОРЛУУЛАЛТЫН ОРЛОГО ТӨЛӨВЛӨГӨӨНИЙ БИЕЛЭЛТИЙН ГҮЙЦЭТГЭЛ </a:t>
            </a:r>
            <a:endParaRPr lang="mn-MN" sz="2200" b="1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3960749"/>
              </p:ext>
            </p:extLst>
          </p:nvPr>
        </p:nvGraphicFramePr>
        <p:xfrm>
          <a:off x="467544" y="1412776"/>
          <a:ext cx="8280920" cy="3768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395535" y="5229200"/>
            <a:ext cx="8275093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mn-M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оны борлуулалтын орлогын хувьд хамгийн өндөр борлуулалтыг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mn-M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сард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389 </a:t>
            </a:r>
            <a:r>
              <a:rPr lang="mn-M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сая буюу түүхэн дэх дээд амжилт байсан. Хамгийн  бага борлуулалттай сар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mn-M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дугаар сар буюу цагаан сарын дараах үеийн борлуулалт байсан. </a:t>
            </a:r>
            <a:endParaRPr lang="mn-M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56" y="228600"/>
            <a:ext cx="189071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49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599" y="188640"/>
            <a:ext cx="6553201" cy="1030560"/>
          </a:xfrm>
        </p:spPr>
        <p:txBody>
          <a:bodyPr>
            <a:noAutofit/>
          </a:bodyPr>
          <a:lstStyle/>
          <a:p>
            <a:r>
              <a:rPr lang="mn-MN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БОРЛУУЛАЛТЫН ОРЛОГО </a:t>
            </a:r>
            <a:r>
              <a:rPr lang="mn-MN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2016, 2017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,2018</a:t>
            </a:r>
            <a:r>
              <a:rPr lang="mn-MN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ОН </a:t>
            </a:r>
            <a:r>
              <a:rPr lang="mn-MN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/сая </a:t>
            </a:r>
            <a:r>
              <a:rPr lang="mn-MN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төгрөгөөр/</a:t>
            </a:r>
            <a:endParaRPr lang="mn-MN" sz="1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023897"/>
              </p:ext>
            </p:extLst>
          </p:nvPr>
        </p:nvGraphicFramePr>
        <p:xfrm>
          <a:off x="228600" y="1066800"/>
          <a:ext cx="8610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28601" y="5334000"/>
            <a:ext cx="84582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mn-M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онд нийт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3,4 </a:t>
            </a:r>
            <a:r>
              <a:rPr lang="mn-M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тэрбум төгрөгний борлуулалт хийгдэж, төлөвлөгөөний биелэлт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95.8% </a:t>
            </a:r>
            <a:r>
              <a:rPr lang="mn-M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өмнөх жилээс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13.7%</a:t>
            </a:r>
            <a:r>
              <a:rPr lang="mn-M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өсөлттэй байсан.</a:t>
            </a:r>
            <a:endParaRPr lang="mn-M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89071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9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629400" cy="868362"/>
          </a:xfrm>
        </p:spPr>
        <p:txBody>
          <a:bodyPr>
            <a:noAutofit/>
          </a:bodyPr>
          <a:lstStyle/>
          <a:p>
            <a:r>
              <a:rPr lang="mn-M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mn-M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БОРЛУУЛАЛТЫН ОРЛОГО </a:t>
            </a:r>
            <a:br>
              <a:rPr lang="mn-M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mn-M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БҮТЭЭГДЭХҮҮНЭЭР 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93860017"/>
              </p:ext>
            </p:extLst>
          </p:nvPr>
        </p:nvGraphicFramePr>
        <p:xfrm>
          <a:off x="152400" y="1371600"/>
          <a:ext cx="3886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189071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68355110"/>
              </p:ext>
            </p:extLst>
          </p:nvPr>
        </p:nvGraphicFramePr>
        <p:xfrm>
          <a:off x="4343400" y="1600200"/>
          <a:ext cx="41910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8520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>
            <a:normAutofit/>
          </a:bodyPr>
          <a:lstStyle/>
          <a:p>
            <a:pPr algn="ctr"/>
            <a:r>
              <a:rPr lang="mn-M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Нийт үйлдвэрлэлт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mn-M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тн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80854927"/>
              </p:ext>
            </p:extLst>
          </p:nvPr>
        </p:nvGraphicFramePr>
        <p:xfrm>
          <a:off x="457200" y="1600200"/>
          <a:ext cx="8077201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59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66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890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538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38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5388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538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93855">
                <a:tc>
                  <a:txBody>
                    <a:bodyPr/>
                    <a:lstStyle/>
                    <a:p>
                      <a:r>
                        <a:rPr lang="mn-M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Цех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/>
                      <a:r>
                        <a:rPr lang="mn-M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он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0"/>
                      <a:endParaRPr lang="en-US" dirty="0">
                        <a:latin typeface="Mn_Arial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mn-M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он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Mn_Arial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mn-MN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он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Mn_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3855"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18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Талх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315.60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391.70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506.00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3855"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1800" b="1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Нарийн боов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330.80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344.60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307.20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3855"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18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Сүү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125.70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108.06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132.43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93855"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18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Хэрчсэн гурил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151.50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230.20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222.89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26525">
                <a:tc>
                  <a:txBody>
                    <a:bodyPr/>
                    <a:lstStyle/>
                    <a:p>
                      <a:pPr algn="ctr" rtl="0" fontAlgn="b"/>
                      <a:r>
                        <a:rPr lang="mn-MN" sz="18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Нийт</a:t>
                      </a:r>
                      <a:r>
                        <a:rPr lang="en-US" sz="18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mn-MN" sz="18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үйлдвэрлэлт</a:t>
                      </a:r>
                      <a:endParaRPr lang="mn-MN" sz="1800" b="1" i="0" u="none" strike="noStrike" dirty="0">
                        <a:solidFill>
                          <a:srgbClr val="1F497D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923.60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1,074.56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1,168.53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i="0" u="none" strike="noStrike" dirty="0">
                          <a:solidFill>
                            <a:srgbClr val="1F497D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89071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7860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81000"/>
            <a:ext cx="6121400" cy="838200"/>
          </a:xfrm>
        </p:spPr>
        <p:txBody>
          <a:bodyPr>
            <a:noAutofit/>
          </a:bodyPr>
          <a:lstStyle/>
          <a:p>
            <a:r>
              <a:rPr lang="mn-M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АШИГ АЛДАГДЛЫГ СҮҮЛИЙН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mn-M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-Н ЖИЛЭЭР /сая төгрөг/</a:t>
            </a:r>
            <a:endParaRPr lang="mn-MN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92506563"/>
              </p:ext>
            </p:extLst>
          </p:nvPr>
        </p:nvGraphicFramePr>
        <p:xfrm>
          <a:off x="5029200" y="1676400"/>
          <a:ext cx="3810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89071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026931"/>
              </p:ext>
            </p:extLst>
          </p:nvPr>
        </p:nvGraphicFramePr>
        <p:xfrm>
          <a:off x="457200" y="1600200"/>
          <a:ext cx="4343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39702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&amp;tcy;&amp;acy;&amp;tcy;&amp;vcy;&amp;acy;&amp;rcy;&amp;ycy;&amp;ncy; &amp;acy;&amp;lcy;&amp;bcy;&amp;acy;&amp;ncy;&amp;ycy; &amp;lcy;&amp;ocy;&amp;gcy;&amp;ocy; &amp;zcy;&amp;ucy;&amp;rcy;&amp;gcy;&amp;acy;&amp;ncy; &amp;icy;&amp;lcy;&amp;ecy;&amp;rcy;&amp;tscy;үү&amp;d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362200" y="255190"/>
            <a:ext cx="5975940" cy="609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mn-MN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Бидний Амжилт</a:t>
            </a:r>
            <a:endParaRPr lang="en-US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6" y="1371600"/>
            <a:ext cx="8150224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0338"/>
            <a:ext cx="189071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6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028343"/>
            <a:ext cx="83058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mn-MN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АНХААРАЛ </a:t>
            </a:r>
          </a:p>
          <a:p>
            <a:r>
              <a:rPr lang="mn-MN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ТАВЬСАН </a:t>
            </a:r>
            <a:endParaRPr lang="en-US" sz="6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mn-MN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 бүхэнд  </a:t>
            </a:r>
          </a:p>
          <a:p>
            <a:pPr algn="ctr"/>
            <a:r>
              <a:rPr lang="mn-MN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БАЯРЛАЛАА</a:t>
            </a:r>
            <a:endParaRPr lang="en-US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02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83" y="762000"/>
            <a:ext cx="7288917" cy="5364163"/>
          </a:xfrm>
        </p:spPr>
      </p:pic>
    </p:spTree>
    <p:extLst>
      <p:ext uri="{BB962C8B-B14F-4D97-AF65-F5344CB8AC3E}">
        <p14:creationId xmlns:p14="http://schemas.microsoft.com/office/powerpoint/2010/main" val="3625543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533400" y="-8351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mn-M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“Дархан-Хүнс” ХК-ний танилцуулга</a:t>
            </a:r>
            <a:endParaRPr lang="en-US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Autofit/>
          </a:bodyPr>
          <a:lstStyle/>
          <a:p>
            <a:pPr eaLnBrk="1" hangingPunct="1"/>
            <a:r>
              <a:rPr lang="mn-MN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Байгуулагдсан огноо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mn-MN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1971 он</a:t>
            </a:r>
          </a:p>
          <a:p>
            <a:pPr eaLnBrk="1" hangingPunct="1"/>
            <a:r>
              <a:rPr lang="mn-MN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Хувьцаат Компани болсон огноо: 1993</a:t>
            </a:r>
          </a:p>
          <a:p>
            <a:pPr eaLnBrk="1" hangingPunct="1"/>
            <a:r>
              <a:rPr lang="mn-MN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Ажиллагсадын тоо: 8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mn-MN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Үүнээс</a:t>
            </a:r>
            <a:r>
              <a:rPr lang="mn-MN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eaLnBrk="1" hangingPunct="1">
              <a:buNone/>
            </a:pPr>
            <a:r>
              <a:rPr lang="mn-M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mn-MN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Гүйцэтгэх захирал Н.Ганбат</a:t>
            </a:r>
            <a:endParaRPr lang="en-US" alt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- </a:t>
            </a:r>
            <a:r>
              <a:rPr lang="mn-MN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Эрэгтэй 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endParaRPr lang="mn-MN" alt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mn-MN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- Эмэгтэй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endParaRPr lang="mn-MN" alt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mn-MN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- Захиргаа Удирдлагын 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mn-MN" alt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mn-MN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- Инженер техникийн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mn-MN" alt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mn-MN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- Үндсэн үйлдвэрлэл 4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mn-MN" alt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mn-MN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- Борлуулалтын 1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mn-MN" alt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mn-MN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User\Desktop\downlo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48317"/>
            <a:ext cx="1955687" cy="195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399"/>
            <a:ext cx="189071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96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533400" y="-8351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mn-M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mn-M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Хувьцаа эзэмшигчдийн талаар</a:t>
            </a:r>
            <a:endParaRPr lang="en-US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Autofit/>
          </a:bodyPr>
          <a:lstStyle/>
          <a:p>
            <a:pPr eaLnBrk="1" hangingPunct="1"/>
            <a:r>
              <a:rPr lang="mn-MN" altLang="en-US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оны 04-р сарын 08-ний өдрийн байдлаар 617718 ширхэг хувьцаанаас </a:t>
            </a:r>
          </a:p>
          <a:p>
            <a:r>
              <a:rPr lang="mn-MN" alt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Д.Бат-Эрдэнэ 105635 ширхэг </a:t>
            </a:r>
            <a:r>
              <a:rPr lang="mn-MN" altLang="en-US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буюу17% </a:t>
            </a:r>
            <a:r>
              <a:rPr lang="mn-MN" alt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БИДИСЕК ҮЦК ХК</a:t>
            </a:r>
          </a:p>
          <a:p>
            <a:pPr eaLnBrk="1" hangingPunct="1"/>
            <a:r>
              <a:rPr lang="mn-MN" altLang="en-US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С.Оюунчимэг 83987 ширхэг буюу 14% Дархан брокер ХХК</a:t>
            </a:r>
            <a:endParaRPr lang="mn-MN" altLang="en-US" sz="23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mn-MN" altLang="en-US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Б.Бат-Өлзий 191150 ширхэг буюу 31% </a:t>
            </a:r>
            <a:r>
              <a:rPr lang="mn-MN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БИДИСЕК ҮЦК ХК</a:t>
            </a:r>
            <a:endParaRPr lang="mn-MN" altLang="en-US" sz="23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mn-MN" altLang="en-US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Б.Батнасан 94970 ширхэг буюу 15% Зэргэд ҮЦК ХХК</a:t>
            </a:r>
          </a:p>
          <a:p>
            <a:pPr eaLnBrk="1" hangingPunct="1"/>
            <a:r>
              <a:rPr lang="mn-MN" altLang="en-US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Б.Одонцэцэг 60180 ширхэг буюу 10% БИДИСЕК ҮЦК ХК</a:t>
            </a:r>
          </a:p>
          <a:p>
            <a:pPr eaLnBrk="1" hangingPunct="1"/>
            <a:r>
              <a:rPr lang="mn-MN" altLang="en-US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Нийт 535922 шихрэг буюу 86,7% </a:t>
            </a:r>
          </a:p>
          <a:p>
            <a:pPr marL="0" indent="0" eaLnBrk="1" hangingPunct="1">
              <a:buNone/>
            </a:pPr>
            <a:r>
              <a:rPr lang="mn-M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mn-MN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alt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User\Desktop\downlo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48317"/>
            <a:ext cx="1955687" cy="195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399"/>
            <a:ext cx="189071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6167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533400" y="-8351"/>
            <a:ext cx="78867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mn-M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mn-M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НОГДОЛ АШГИЙН ТАЛААРХ МЭДЭЭЛЭЛ</a:t>
            </a:r>
            <a:endParaRPr lang="en-US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mn-MN" altLang="en-US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онд  ашигтай ажилласан хэдий ч </a:t>
            </a:r>
            <a:r>
              <a:rPr lang="mn-MN" alt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435,063,810 </a:t>
            </a:r>
            <a:r>
              <a:rPr lang="mn-MN" altLang="en-US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төгрөгийн өр төлбөртэй ажилласантай холбогдуулан ногдол ашиг хувиарлахгүй байхаар тогтоосон.  </a:t>
            </a:r>
          </a:p>
          <a:p>
            <a:pPr marL="0" indent="0" algn="just" eaLnBrk="1" hangingPunct="1">
              <a:buNone/>
            </a:pPr>
            <a:r>
              <a:rPr lang="mn-M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mn-MN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User\Desktop\downlo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48317"/>
            <a:ext cx="1955687" cy="195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399"/>
            <a:ext cx="189071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605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mn-M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Өглөгийн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талаарх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мэдээлэл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609601" y="1447800"/>
          <a:ext cx="7010400" cy="41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Worksheet" r:id="rId3" imgW="7267559" imgH="4324378" progId="Excel.Sheet.12">
                  <p:embed/>
                </p:oleObj>
              </mc:Choice>
              <mc:Fallback>
                <p:oleObj name="Worksheet" r:id="rId3" imgW="7267559" imgH="4324378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1" y="1447800"/>
                        <a:ext cx="7010400" cy="412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50575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>
            <a:normAutofit/>
          </a:bodyPr>
          <a:lstStyle/>
          <a:p>
            <a:pPr algn="ctr"/>
            <a:r>
              <a:rPr lang="mn-MN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mn-MN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АРКЕТИНГ БОРЛУУЛАЛТЫН АЛБА</a:t>
            </a:r>
            <a:endParaRPr lang="mn-MN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/>
          </a:bodyPr>
          <a:lstStyle/>
          <a:p>
            <a:pPr algn="just"/>
            <a:r>
              <a:rPr lang="mn-MN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Үнэнч </a:t>
            </a:r>
            <a:r>
              <a:rPr lang="mn-MN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хэрэглэгч урамшуулалт худалдаа энэ нь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mn-MN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ширхэг тодорхой нэг төрлийн уут цуглуулсан харилцагчид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mn-MN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уут бүтээгдэхүүн гэсэн урамшуулалт зарласнаар тухайн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mn-MN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төрлийн бүтээгдэхүүний борлуулалтыг 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20.9 % </a:t>
            </a:r>
            <a:r>
              <a:rPr lang="mn-MN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аар нэмэгдүүлсэн. </a:t>
            </a:r>
            <a:endParaRPr lang="mn-MN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mn-M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Үнэнч харилцагч урамшуулал</a:t>
            </a:r>
          </a:p>
          <a:p>
            <a:pPr marL="0" indent="0" algn="just">
              <a:buNone/>
            </a:pPr>
            <a:r>
              <a:rPr lang="mn-M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Энэхүү урамшуулал нь харилцагчийг идэвхижүүлэх зорилгоор сарын хугацаатай зарлагдсан ба борлуулалт буцаалтаас хамаарч тодорхой нөхцөл хангасан худалдааны цэгүүдийг урамшуулж борлуулалтыг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mn-M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%-р нэмэгдүүлж буцаалтыг тодорхой хэмжээгээр бууруулсан</a:t>
            </a:r>
            <a:r>
              <a:rPr lang="mn-M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mn-M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89071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70026"/>
            <a:ext cx="2819400" cy="188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294" y="3581401"/>
            <a:ext cx="2819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05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>
            <a:normAutofit/>
          </a:bodyPr>
          <a:lstStyle/>
          <a:p>
            <a:r>
              <a:rPr lang="mn-MN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 БОРЛУУЛАЛТЫН АЛБА</a:t>
            </a:r>
            <a:endParaRPr lang="mn-MN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pPr algn="just"/>
            <a:r>
              <a:rPr lang="mn-M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Шинэ бүтээгдэхүүн</a:t>
            </a:r>
          </a:p>
          <a:p>
            <a:pPr marL="0" indent="0" algn="just">
              <a:buNone/>
            </a:pPr>
            <a:r>
              <a:rPr lang="mn-M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 зээлд шинээр гаргаж буй органик төрлийн бүхэл үрийн жигнэмэг, гүнжидийн үртэй жигнэмэг, хөх тариан жигнэмэг гэсэн бүтээгдэхүүнүүдийг амжилттай сурталчилж хэрэглэгчидэд таниулсан.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mn-M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89071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D:\Tsogtslon 2018\Урамшуулал\41426711_562416634210707_763149846221055590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70025"/>
            <a:ext cx="3505200" cy="487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88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705600" cy="1143000"/>
          </a:xfrm>
        </p:spPr>
        <p:txBody>
          <a:bodyPr>
            <a:normAutofit/>
          </a:bodyPr>
          <a:lstStyle/>
          <a:p>
            <a:pPr algn="ctr"/>
            <a:r>
              <a:rPr lang="mn-MN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МБА-НЫ </a:t>
            </a:r>
            <a:r>
              <a:rPr lang="mn-MN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ТӨЛӨВЛӨГӨӨНИЙ БИЕЛЭЛТ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pPr algn="just"/>
            <a:r>
              <a:rPr lang="mn-M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mn-M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онд шингэн зайрмагны түц (киоск)  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mn-M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 нэмэгдүүлж одоогор нийт 6 киосктой ажиллаж байна. Киоск-ны борлуулалт 2017 оныхоос 24%-р </a:t>
            </a:r>
            <a:r>
              <a:rPr lang="mn-M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нэмэгдүүлсэн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89071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70025"/>
            <a:ext cx="3657600" cy="454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75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22839</TotalTime>
  <Words>508</Words>
  <Application>Microsoft Office PowerPoint</Application>
  <PresentationFormat>On-screen Show (4:3)</PresentationFormat>
  <Paragraphs>107</Paragraphs>
  <Slides>19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 Unicode MS</vt:lpstr>
      <vt:lpstr>Arial</vt:lpstr>
      <vt:lpstr>Calibri</vt:lpstr>
      <vt:lpstr>Times New Roman</vt:lpstr>
      <vt:lpstr>Wingdings</vt:lpstr>
      <vt:lpstr>Office Theme</vt:lpstr>
      <vt:lpstr>Microsoft Excel Worksheet</vt:lpstr>
      <vt:lpstr>Хувь Нийлүүлэгчдийн  ээлжит хурал   2019 оны 04-р сарын 26  </vt:lpstr>
      <vt:lpstr>PowerPoint Presentation</vt:lpstr>
      <vt:lpstr>            “Дархан-Хүнс” ХК-ний танилцуулга</vt:lpstr>
      <vt:lpstr>            Хувьцаа эзэмшигчдийн талаар</vt:lpstr>
      <vt:lpstr>            НОГДОЛ АШГИЙН ТАЛААРХ МЭДЭЭЛЭЛ</vt:lpstr>
      <vt:lpstr>Өглөгийн талаарх мэдээлэл</vt:lpstr>
      <vt:lpstr>МАРКЕТИНГ БОРЛУУЛАЛТЫН АЛБА</vt:lpstr>
      <vt:lpstr>МАРКЕТИНГ БОРЛУУЛАЛТЫН АЛБА</vt:lpstr>
      <vt:lpstr>МБА-НЫ ТӨЛӨВЛӨГӨӨНИЙ БИЕЛЭЛТ </vt:lpstr>
      <vt:lpstr>ШИНЭ БҮТЭЭГДЭХҮҮН</vt:lpstr>
      <vt:lpstr>PowerPoint Presentation</vt:lpstr>
      <vt:lpstr>PowerPoint Presentation</vt:lpstr>
      <vt:lpstr>БОРЛУУЛАЛТЫН ОРЛОГО ТӨЛӨВЛӨГӨӨНИЙ БИЕЛЭЛТИЙН ГҮЙЦЭТГЭЛ </vt:lpstr>
      <vt:lpstr>БОРЛУУЛАЛТЫН ОРЛОГО 2016, 2017,2018 ОН /сая төгрөгөөр/</vt:lpstr>
      <vt:lpstr>2018 ОН БОРЛУУЛАЛТЫН ОРЛОГО  БҮТЭЭГДЭХҮҮНЭЭР </vt:lpstr>
      <vt:lpstr>Нийт үйлдвэрлэлт /тн/</vt:lpstr>
      <vt:lpstr>АШИГ АЛДАГДЛЫГ СҮҮЛИЙН 4-Н ЖИЛЭЭР /сая төгрөг/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Tungaa</dc:creator>
  <cp:lastModifiedBy>Dell</cp:lastModifiedBy>
  <cp:revision>672</cp:revision>
  <cp:lastPrinted>2019-04-19T04:00:08Z</cp:lastPrinted>
  <dcterms:created xsi:type="dcterms:W3CDTF">2015-06-29T01:41:36Z</dcterms:created>
  <dcterms:modified xsi:type="dcterms:W3CDTF">2019-05-08T11:46:35Z</dcterms:modified>
</cp:coreProperties>
</file>