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vsd" ContentType="application/vnd.visio"/>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charts/chart3.xml" ContentType="application/vnd.openxmlformats-officedocument.drawingml.chart+xml"/>
  <Override PartName="/word/theme/themeOverride3.xml" ContentType="application/vnd.openxmlformats-officedocument.themeOverride+xml"/>
  <Override PartName="/word/charts/chart4.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4.xml" ContentType="application/vnd.openxmlformats-officedocument.themeOverride+xml"/>
  <Override PartName="/word/charts/chart5.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5.xml" ContentType="application/vnd.openxmlformats-officedocument.themeOverride+xml"/>
  <Override PartName="/word/charts/chart6.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6.xml" ContentType="application/vnd.openxmlformats-officedocument.themeOverride+xml"/>
  <Override PartName="/word/charts/chart7.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7.xml" ContentType="application/vnd.openxmlformats-officedocument.themeOverride+xml"/>
  <Override PartName="/word/charts/chart8.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8.xml" ContentType="application/vnd.openxmlformats-officedocument.themeOverride+xml"/>
  <Override PartName="/word/charts/chart9.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9.xml" ContentType="application/vnd.openxmlformats-officedocument.themeOverride+xml"/>
  <Override PartName="/word/charts/chart10.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10.xml" ContentType="application/vnd.openxmlformats-officedocument.themeOverride+xml"/>
  <Override PartName="/word/charts/chart11.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11.xml" ContentType="application/vnd.openxmlformats-officedocument.themeOverride+xml"/>
  <Override PartName="/word/charts/chart12.xml" ContentType="application/vnd.openxmlformats-officedocument.drawingml.chart+xml"/>
  <Override PartName="/word/charts/style9.xml" ContentType="application/vnd.ms-office.chartstyle+xml"/>
  <Override PartName="/word/charts/colors9.xml" ContentType="application/vnd.ms-office.chartcolorstyle+xml"/>
  <Override PartName="/word/theme/themeOverride12.xml" ContentType="application/vnd.openxmlformats-officedocument.themeOverride+xml"/>
  <Override PartName="/word/charts/chart13.xml" ContentType="application/vnd.openxmlformats-officedocument.drawingml.chart+xml"/>
  <Override PartName="/word/charts/style10.xml" ContentType="application/vnd.ms-office.chartstyle+xml"/>
  <Override PartName="/word/charts/colors10.xml" ContentType="application/vnd.ms-office.chartcolorstyle+xml"/>
  <Override PartName="/word/theme/themeOverride13.xml" ContentType="application/vnd.openxmlformats-officedocument.themeOverride+xml"/>
  <Override PartName="/word/charts/chart14.xml" ContentType="application/vnd.openxmlformats-officedocument.drawingml.chart+xml"/>
  <Override PartName="/word/charts/style11.xml" ContentType="application/vnd.ms-office.chartstyle+xml"/>
  <Override PartName="/word/charts/colors11.xml" ContentType="application/vnd.ms-office.chartcolorstyle+xml"/>
  <Override PartName="/word/theme/themeOverride14.xml" ContentType="application/vnd.openxmlformats-officedocument.themeOverride+xml"/>
  <Override PartName="/word/charts/chart15.xml" ContentType="application/vnd.openxmlformats-officedocument.drawingml.chart+xml"/>
  <Override PartName="/word/charts/style12.xml" ContentType="application/vnd.ms-office.chartstyle+xml"/>
  <Override PartName="/word/charts/colors12.xml" ContentType="application/vnd.ms-office.chartcolorstyle+xml"/>
  <Override PartName="/word/theme/themeOverride15.xml" ContentType="application/vnd.openxmlformats-officedocument.themeOverride+xml"/>
  <Override PartName="/word/charts/chart16.xml" ContentType="application/vnd.openxmlformats-officedocument.drawingml.chart+xml"/>
  <Override PartName="/word/charts/chart17.xml" ContentType="application/vnd.openxmlformats-officedocument.drawingml.chart+xml"/>
  <Override PartName="/word/charts/style13.xml" ContentType="application/vnd.ms-office.chartstyle+xml"/>
  <Override PartName="/word/charts/colors13.xml" ContentType="application/vnd.ms-office.chartcolorstyle+xml"/>
  <Override PartName="/word/theme/themeOverride16.xml" ContentType="application/vnd.openxmlformats-officedocument.themeOverride+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24CA1E3" w14:textId="19E5CB9C" w:rsidR="00E92CF6" w:rsidRDefault="00470987" w:rsidP="00470987">
      <w:pPr>
        <w:jc w:val="center"/>
        <w:rPr>
          <w:rFonts w:ascii="Arial" w:hAnsi="Arial" w:cs="Arial"/>
          <w:sz w:val="24"/>
          <w:szCs w:val="24"/>
          <w:lang w:val="mn-MN"/>
        </w:rPr>
      </w:pPr>
      <w:r w:rsidRPr="00470987">
        <w:rPr>
          <w:rFonts w:ascii="Arial" w:hAnsi="Arial" w:cs="Arial"/>
          <w:sz w:val="24"/>
          <w:szCs w:val="24"/>
          <w:lang w:val="mn-MN"/>
        </w:rPr>
        <w:t>ДСЦТСХК-ИЙН 2020 ОНЫ ЭХНИЙ ХАГАС ЖИЛИЙН ТАЙЛАН</w:t>
      </w:r>
    </w:p>
    <w:p w14:paraId="2FDE82FB" w14:textId="2DBEE6FB" w:rsidR="00470987" w:rsidRDefault="00CC040C" w:rsidP="00CC040C">
      <w:pPr>
        <w:keepNext/>
        <w:spacing w:after="0" w:line="240" w:lineRule="auto"/>
        <w:jc w:val="center"/>
        <w:outlineLvl w:val="0"/>
        <w:rPr>
          <w:rFonts w:ascii="Arial" w:eastAsia="Calibri" w:hAnsi="Arial" w:cs="Arial"/>
          <w:b/>
          <w:bCs/>
          <w:sz w:val="24"/>
          <w:szCs w:val="24"/>
          <w:lang w:val="mn-MN"/>
        </w:rPr>
      </w:pPr>
      <w:bookmarkStart w:id="0" w:name="_Toc26891318"/>
      <w:r>
        <w:rPr>
          <w:rFonts w:ascii="Arial" w:eastAsia="Calibri" w:hAnsi="Arial" w:cs="Arial"/>
          <w:b/>
          <w:bCs/>
          <w:sz w:val="24"/>
          <w:szCs w:val="24"/>
          <w:lang w:val="mn-MN"/>
        </w:rPr>
        <w:t xml:space="preserve">Нэг. </w:t>
      </w:r>
      <w:r w:rsidR="00E92CF6" w:rsidRPr="00314AB2">
        <w:rPr>
          <w:rFonts w:ascii="Arial" w:eastAsia="Calibri" w:hAnsi="Arial" w:cs="Arial"/>
          <w:b/>
          <w:bCs/>
          <w:sz w:val="24"/>
          <w:szCs w:val="24"/>
          <w:lang w:val="mn-MN"/>
        </w:rPr>
        <w:t>Компанийн бүтэц орон тоо, хүний нөөц,</w:t>
      </w:r>
    </w:p>
    <w:bookmarkEnd w:id="0"/>
    <w:p w14:paraId="18BED4D7" w14:textId="77777777" w:rsidR="00E92CF6" w:rsidRPr="00842BB6" w:rsidRDefault="00E92CF6" w:rsidP="00E92CF6">
      <w:pPr>
        <w:pStyle w:val="Heading1"/>
        <w:rPr>
          <w:rFonts w:ascii="Arial" w:hAnsi="Arial" w:cs="Arial"/>
          <w:b w:val="0"/>
          <w:i/>
          <w:color w:val="1F4E79" w:themeColor="accent1" w:themeShade="80"/>
          <w:lang w:val="mn-MN"/>
        </w:rPr>
      </w:pPr>
    </w:p>
    <w:p w14:paraId="6BF8035C" w14:textId="0FAFE807" w:rsidR="00E92CF6" w:rsidRDefault="00E92CF6" w:rsidP="00E92CF6">
      <w:pPr>
        <w:spacing w:after="0" w:line="240" w:lineRule="auto"/>
        <w:ind w:firstLine="720"/>
        <w:jc w:val="both"/>
        <w:rPr>
          <w:rFonts w:ascii="Arial" w:eastAsia="Calibri" w:hAnsi="Arial" w:cs="Arial"/>
          <w:bCs/>
          <w:sz w:val="24"/>
          <w:szCs w:val="24"/>
          <w:lang w:val="mn-MN"/>
        </w:rPr>
      </w:pPr>
      <w:r>
        <w:rPr>
          <w:rFonts w:ascii="Arial" w:eastAsia="Calibri" w:hAnsi="Arial" w:cs="Arial"/>
          <w:bCs/>
          <w:sz w:val="24"/>
          <w:szCs w:val="24"/>
          <w:lang w:val="mn-MN"/>
        </w:rPr>
        <w:t xml:space="preserve">ДСЦТС ХК нь 2020 оны эхний хагас жилд </w:t>
      </w:r>
      <w:r w:rsidRPr="00842BB6">
        <w:rPr>
          <w:rFonts w:ascii="Arial" w:eastAsia="Calibri" w:hAnsi="Arial" w:cs="Arial"/>
          <w:bCs/>
          <w:sz w:val="24"/>
          <w:szCs w:val="24"/>
          <w:lang w:val="mn-MN"/>
        </w:rPr>
        <w:t>бодлого зохицуулалтын 5 хэлтэс, мэдээлэл технологи, шуурхай удирдлага, засвар туршилт, хэмжүүр тоолуур, тээвэр үйлчилгээний чиглэлээр</w:t>
      </w:r>
      <w:r w:rsidRPr="00842BB6">
        <w:rPr>
          <w:rFonts w:ascii="Arial" w:eastAsia="Calibri" w:hAnsi="Arial" w:cs="Arial"/>
          <w:bCs/>
          <w:sz w:val="24"/>
          <w:szCs w:val="24"/>
        </w:rPr>
        <w:t xml:space="preserve"> </w:t>
      </w:r>
      <w:proofErr w:type="spellStart"/>
      <w:r w:rsidRPr="00842BB6">
        <w:rPr>
          <w:rFonts w:ascii="Arial" w:eastAsia="Calibri" w:hAnsi="Arial" w:cs="Arial"/>
          <w:bCs/>
          <w:sz w:val="24"/>
          <w:szCs w:val="24"/>
        </w:rPr>
        <w:t>ажиллах</w:t>
      </w:r>
      <w:proofErr w:type="spellEnd"/>
      <w:r w:rsidRPr="00842BB6">
        <w:rPr>
          <w:rFonts w:ascii="Arial" w:eastAsia="Calibri" w:hAnsi="Arial" w:cs="Arial"/>
          <w:bCs/>
          <w:sz w:val="24"/>
          <w:szCs w:val="24"/>
        </w:rPr>
        <w:t xml:space="preserve"> </w:t>
      </w:r>
      <w:r w:rsidRPr="00842BB6">
        <w:rPr>
          <w:rFonts w:ascii="Arial" w:eastAsia="Calibri" w:hAnsi="Arial" w:cs="Arial"/>
          <w:bCs/>
          <w:sz w:val="24"/>
          <w:szCs w:val="24"/>
          <w:lang w:val="mn-MN"/>
        </w:rPr>
        <w:t xml:space="preserve">5 </w:t>
      </w:r>
      <w:proofErr w:type="spellStart"/>
      <w:r w:rsidRPr="00842BB6">
        <w:rPr>
          <w:rFonts w:ascii="Arial" w:eastAsia="Calibri" w:hAnsi="Arial" w:cs="Arial"/>
          <w:bCs/>
          <w:sz w:val="24"/>
          <w:szCs w:val="24"/>
        </w:rPr>
        <w:t>алба</w:t>
      </w:r>
      <w:proofErr w:type="spellEnd"/>
      <w:r w:rsidRPr="00842BB6">
        <w:rPr>
          <w:rFonts w:ascii="Arial" w:eastAsia="Calibri" w:hAnsi="Arial" w:cs="Arial"/>
          <w:bCs/>
          <w:sz w:val="24"/>
          <w:szCs w:val="24"/>
        </w:rPr>
        <w:t>,</w:t>
      </w:r>
      <w:r w:rsidRPr="00842BB6">
        <w:rPr>
          <w:rFonts w:ascii="Arial" w:eastAsia="Calibri" w:hAnsi="Arial" w:cs="Arial"/>
          <w:bCs/>
          <w:sz w:val="24"/>
          <w:szCs w:val="24"/>
          <w:lang w:val="mn-MN"/>
        </w:rPr>
        <w:t xml:space="preserve"> тоног төхөөрөмжийн ашиглалт борлуулалтын ажлыг эрхлэн гүйцэтгэх 4 салба</w:t>
      </w:r>
      <w:r>
        <w:rPr>
          <w:rFonts w:ascii="Arial" w:eastAsia="Calibri" w:hAnsi="Arial" w:cs="Arial"/>
          <w:bCs/>
          <w:sz w:val="24"/>
          <w:szCs w:val="24"/>
          <w:lang w:val="mn-MN"/>
        </w:rPr>
        <w:t>р, 2 төвтэйгөөр</w:t>
      </w:r>
      <w:r>
        <w:rPr>
          <w:rFonts w:ascii="Arial" w:eastAsia="Calibri" w:hAnsi="Arial" w:cs="Arial"/>
          <w:bCs/>
          <w:sz w:val="24"/>
          <w:szCs w:val="24"/>
        </w:rPr>
        <w:t xml:space="preserve"> 442 </w:t>
      </w:r>
      <w:r>
        <w:rPr>
          <w:rFonts w:ascii="Arial" w:eastAsia="Calibri" w:hAnsi="Arial" w:cs="Arial"/>
          <w:bCs/>
          <w:sz w:val="24"/>
          <w:szCs w:val="24"/>
          <w:lang w:val="mn-MN"/>
        </w:rPr>
        <w:t>орон тоотой а</w:t>
      </w:r>
      <w:r w:rsidRPr="00842BB6">
        <w:rPr>
          <w:rFonts w:ascii="Arial" w:eastAsia="Calibri" w:hAnsi="Arial" w:cs="Arial"/>
          <w:bCs/>
          <w:sz w:val="24"/>
          <w:szCs w:val="24"/>
          <w:lang w:val="mn-MN"/>
        </w:rPr>
        <w:t>жилла</w:t>
      </w:r>
      <w:r>
        <w:rPr>
          <w:rFonts w:ascii="Arial" w:eastAsia="Calibri" w:hAnsi="Arial" w:cs="Arial"/>
          <w:bCs/>
          <w:sz w:val="24"/>
          <w:szCs w:val="24"/>
          <w:lang w:val="mn-MN"/>
        </w:rPr>
        <w:t>ж байна.</w:t>
      </w:r>
    </w:p>
    <w:p w14:paraId="3536C650" w14:textId="77777777" w:rsidR="00E92CF6" w:rsidRDefault="00E92CF6" w:rsidP="00E92CF6">
      <w:pPr>
        <w:spacing w:after="0" w:line="240" w:lineRule="auto"/>
        <w:ind w:firstLine="720"/>
        <w:jc w:val="both"/>
        <w:rPr>
          <w:rFonts w:ascii="Arial" w:hAnsi="Arial" w:cs="Arial"/>
        </w:rPr>
      </w:pPr>
    </w:p>
    <w:p w14:paraId="24A5D6A9" w14:textId="77777777" w:rsidR="00E92CF6" w:rsidRDefault="00E92CF6" w:rsidP="00E92CF6">
      <w:pPr>
        <w:spacing w:after="0" w:line="240" w:lineRule="auto"/>
        <w:ind w:firstLine="720"/>
        <w:jc w:val="both"/>
        <w:rPr>
          <w:rFonts w:ascii="Arial" w:eastAsia="Calibri" w:hAnsi="Arial" w:cs="Arial"/>
          <w:bCs/>
          <w:sz w:val="24"/>
          <w:szCs w:val="24"/>
          <w:lang w:val="mn-MN"/>
        </w:rPr>
      </w:pPr>
      <w:r w:rsidRPr="00842BB6">
        <w:rPr>
          <w:rFonts w:ascii="Arial" w:eastAsia="Calibri" w:hAnsi="Arial" w:cs="Arial"/>
          <w:lang w:val="mn-MN"/>
        </w:rPr>
        <w:t xml:space="preserve"> </w:t>
      </w:r>
      <w:r>
        <w:object w:dxaOrig="15963" w:dyaOrig="10670" w14:anchorId="43A1286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399.05pt;height:266.75pt" o:ole="">
            <v:imagedata r:id="rId8" o:title=""/>
          </v:shape>
          <o:OLEObject Type="Embed" ProgID="Visio.Drawing.11" ShapeID="_x0000_i1025" DrawAspect="Content" ObjectID="_1660468463" r:id="rId9"/>
        </w:object>
      </w:r>
    </w:p>
    <w:p w14:paraId="7FB8C6C7" w14:textId="15DFD970" w:rsidR="00E92CF6" w:rsidRDefault="00E92CF6" w:rsidP="00E92CF6">
      <w:pPr>
        <w:autoSpaceDE w:val="0"/>
        <w:autoSpaceDN w:val="0"/>
        <w:adjustRightInd w:val="0"/>
        <w:spacing w:after="0" w:line="240" w:lineRule="auto"/>
        <w:jc w:val="both"/>
        <w:rPr>
          <w:rFonts w:ascii="Arial" w:hAnsi="Arial" w:cs="Arial"/>
          <w:color w:val="000000"/>
          <w:sz w:val="23"/>
          <w:szCs w:val="23"/>
          <w:lang w:val="mn-MN"/>
        </w:rPr>
      </w:pPr>
      <w:r>
        <w:rPr>
          <w:rFonts w:ascii="Arial" w:hAnsi="Arial" w:cs="Arial"/>
          <w:color w:val="000000"/>
          <w:sz w:val="23"/>
          <w:szCs w:val="23"/>
          <w:lang w:val="mn-MN"/>
        </w:rPr>
        <w:t xml:space="preserve">      </w:t>
      </w:r>
    </w:p>
    <w:p w14:paraId="6EAEC789" w14:textId="77777777" w:rsidR="00E92CF6" w:rsidRPr="00842BB6" w:rsidRDefault="00E92CF6" w:rsidP="00E92CF6">
      <w:pPr>
        <w:numPr>
          <w:ilvl w:val="0"/>
          <w:numId w:val="4"/>
        </w:numPr>
        <w:spacing w:after="0" w:line="240" w:lineRule="auto"/>
        <w:contextualSpacing/>
        <w:jc w:val="both"/>
        <w:rPr>
          <w:rFonts w:ascii="Arial" w:eastAsia="Calibri" w:hAnsi="Arial" w:cs="Arial"/>
          <w:bCs/>
          <w:sz w:val="24"/>
          <w:szCs w:val="24"/>
          <w:lang w:val="mn-MN"/>
        </w:rPr>
      </w:pPr>
      <w:r w:rsidRPr="00842BB6">
        <w:rPr>
          <w:rFonts w:ascii="Arial" w:eastAsia="Calibri" w:hAnsi="Arial" w:cs="Arial"/>
          <w:bCs/>
          <w:sz w:val="24"/>
          <w:szCs w:val="24"/>
          <w:lang w:val="mn-MN"/>
        </w:rPr>
        <w:t>Компанийн</w:t>
      </w:r>
      <w:r>
        <w:rPr>
          <w:rFonts w:ascii="Arial" w:eastAsia="Calibri" w:hAnsi="Arial" w:cs="Arial"/>
          <w:bCs/>
          <w:sz w:val="24"/>
          <w:szCs w:val="24"/>
          <w:lang w:val="mn-MN"/>
        </w:rPr>
        <w:t xml:space="preserve"> 2020 оны эхний хагас жилд </w:t>
      </w:r>
      <w:r w:rsidRPr="00842BB6">
        <w:rPr>
          <w:rFonts w:ascii="Arial" w:eastAsia="Calibri" w:hAnsi="Arial" w:cs="Arial"/>
          <w:bCs/>
          <w:sz w:val="24"/>
          <w:szCs w:val="24"/>
          <w:lang w:val="mn-MN"/>
        </w:rPr>
        <w:t>хүний нөөцөд бүртгэлтэй байгаа</w:t>
      </w:r>
      <w:r w:rsidRPr="00842BB6">
        <w:rPr>
          <w:rFonts w:ascii="Arial" w:eastAsia="Calibri" w:hAnsi="Arial" w:cs="Arial"/>
          <w:bCs/>
          <w:sz w:val="24"/>
          <w:szCs w:val="24"/>
        </w:rPr>
        <w:t xml:space="preserve"> </w:t>
      </w:r>
      <w:r>
        <w:rPr>
          <w:rFonts w:ascii="Arial" w:eastAsia="Calibri" w:hAnsi="Arial" w:cs="Arial"/>
          <w:bCs/>
          <w:sz w:val="24"/>
          <w:szCs w:val="24"/>
          <w:lang w:val="mn-MN"/>
        </w:rPr>
        <w:t>85</w:t>
      </w:r>
      <w:r w:rsidRPr="00842BB6">
        <w:rPr>
          <w:rFonts w:ascii="Arial" w:eastAsia="Calibri" w:hAnsi="Arial" w:cs="Arial"/>
          <w:bCs/>
          <w:sz w:val="24"/>
          <w:szCs w:val="24"/>
          <w:lang w:val="mn-MN"/>
        </w:rPr>
        <w:t xml:space="preserve"> </w:t>
      </w:r>
      <w:r>
        <w:rPr>
          <w:rFonts w:ascii="Arial" w:eastAsia="Calibri" w:hAnsi="Arial" w:cs="Arial"/>
          <w:bCs/>
          <w:sz w:val="24"/>
          <w:szCs w:val="24"/>
          <w:lang w:val="mn-MN"/>
        </w:rPr>
        <w:t xml:space="preserve">иргэний </w:t>
      </w:r>
      <w:proofErr w:type="spellStart"/>
      <w:r w:rsidRPr="00842BB6">
        <w:rPr>
          <w:rFonts w:ascii="Arial" w:eastAsia="Calibri" w:hAnsi="Arial" w:cs="Arial"/>
          <w:bCs/>
          <w:sz w:val="24"/>
          <w:szCs w:val="24"/>
        </w:rPr>
        <w:t>анкет</w:t>
      </w:r>
      <w:proofErr w:type="spellEnd"/>
      <w:r w:rsidRPr="00842BB6">
        <w:rPr>
          <w:rFonts w:ascii="Arial" w:eastAsia="Calibri" w:hAnsi="Arial" w:cs="Arial"/>
          <w:bCs/>
          <w:sz w:val="24"/>
          <w:szCs w:val="24"/>
        </w:rPr>
        <w:t xml:space="preserve"> </w:t>
      </w:r>
      <w:r w:rsidRPr="00842BB6">
        <w:rPr>
          <w:rFonts w:ascii="Arial" w:eastAsia="Calibri" w:hAnsi="Arial" w:cs="Arial"/>
          <w:bCs/>
          <w:sz w:val="24"/>
          <w:szCs w:val="24"/>
          <w:lang w:val="mn-MN"/>
        </w:rPr>
        <w:t>болон компанийн ажилтнуудын боловсрол,</w:t>
      </w:r>
      <w:r>
        <w:rPr>
          <w:rFonts w:ascii="Arial" w:eastAsia="Calibri" w:hAnsi="Arial" w:cs="Arial"/>
          <w:bCs/>
          <w:sz w:val="24"/>
          <w:szCs w:val="24"/>
        </w:rPr>
        <w:t xml:space="preserve"> </w:t>
      </w:r>
      <w:r w:rsidRPr="00842BB6">
        <w:rPr>
          <w:rFonts w:ascii="Arial" w:eastAsia="Calibri" w:hAnsi="Arial" w:cs="Arial"/>
          <w:bCs/>
          <w:sz w:val="24"/>
          <w:szCs w:val="24"/>
          <w:lang w:val="mn-MN"/>
        </w:rPr>
        <w:t>ажилласан</w:t>
      </w:r>
      <w:r>
        <w:rPr>
          <w:rFonts w:ascii="Arial" w:eastAsia="Calibri" w:hAnsi="Arial" w:cs="Arial"/>
          <w:bCs/>
          <w:sz w:val="24"/>
          <w:szCs w:val="24"/>
        </w:rPr>
        <w:t xml:space="preserve"> </w:t>
      </w:r>
      <w:r w:rsidRPr="00842BB6">
        <w:rPr>
          <w:rFonts w:ascii="Arial" w:eastAsia="Calibri" w:hAnsi="Arial" w:cs="Arial"/>
          <w:bCs/>
          <w:sz w:val="24"/>
          <w:szCs w:val="24"/>
          <w:lang w:val="mn-MN"/>
        </w:rPr>
        <w:t>жил,</w:t>
      </w:r>
      <w:r>
        <w:rPr>
          <w:rFonts w:ascii="Arial" w:eastAsia="Calibri" w:hAnsi="Arial" w:cs="Arial"/>
          <w:bCs/>
          <w:sz w:val="24"/>
          <w:szCs w:val="24"/>
        </w:rPr>
        <w:t xml:space="preserve"> </w:t>
      </w:r>
      <w:r w:rsidRPr="00842BB6">
        <w:rPr>
          <w:rFonts w:ascii="Arial" w:eastAsia="Calibri" w:hAnsi="Arial" w:cs="Arial"/>
          <w:bCs/>
          <w:sz w:val="24"/>
          <w:szCs w:val="24"/>
          <w:lang w:val="mn-MN"/>
        </w:rPr>
        <w:t>туршлагыг харгалзан</w:t>
      </w:r>
      <w:r>
        <w:rPr>
          <w:rFonts w:ascii="Arial" w:eastAsia="Calibri" w:hAnsi="Arial" w:cs="Arial"/>
          <w:bCs/>
          <w:sz w:val="24"/>
          <w:szCs w:val="24"/>
        </w:rPr>
        <w:t xml:space="preserve"> </w:t>
      </w:r>
      <w:r w:rsidRPr="00842BB6">
        <w:rPr>
          <w:rFonts w:ascii="Arial" w:eastAsia="Times New Roman" w:hAnsi="Arial" w:cs="Arial"/>
          <w:sz w:val="24"/>
          <w:szCs w:val="24"/>
          <w:lang w:val="mn-MN"/>
        </w:rPr>
        <w:t xml:space="preserve">“Сул чөлөөтэй болон эзгүй орон тоонд ажилтан сонгон шалгаруулж ажилд авах журам”-ын дагуу </w:t>
      </w:r>
      <w:r w:rsidRPr="00842BB6">
        <w:rPr>
          <w:rFonts w:ascii="Arial" w:eastAsia="Calibri" w:hAnsi="Arial" w:cs="Arial"/>
          <w:bCs/>
          <w:sz w:val="24"/>
          <w:szCs w:val="24"/>
          <w:lang w:val="mn-MN"/>
        </w:rPr>
        <w:t>Захирлын зөвлөлийн хурлаар хэлэлцүүлэн</w:t>
      </w:r>
      <w:r>
        <w:rPr>
          <w:rFonts w:ascii="Arial" w:eastAsia="Calibri" w:hAnsi="Arial" w:cs="Arial"/>
          <w:bCs/>
          <w:sz w:val="24"/>
          <w:szCs w:val="24"/>
          <w:lang w:val="mn-MN"/>
        </w:rPr>
        <w:t xml:space="preserve"> 10 иргэнийг ажлын байраар ханган </w:t>
      </w:r>
      <w:r w:rsidRPr="00842BB6">
        <w:rPr>
          <w:rFonts w:ascii="Arial" w:eastAsia="Calibri" w:hAnsi="Arial" w:cs="Arial"/>
          <w:bCs/>
          <w:sz w:val="24"/>
          <w:szCs w:val="24"/>
          <w:lang w:val="mn-MN"/>
        </w:rPr>
        <w:t>хүний нөөцийн нөхөн бүрдүүлэлтийг хийж ажиллалаа.</w:t>
      </w:r>
    </w:p>
    <w:p w14:paraId="4229CDBA" w14:textId="77777777" w:rsidR="00E92CF6" w:rsidRPr="00842BB6" w:rsidRDefault="00E92CF6" w:rsidP="00E92CF6">
      <w:pPr>
        <w:numPr>
          <w:ilvl w:val="0"/>
          <w:numId w:val="4"/>
        </w:numPr>
        <w:spacing w:after="0" w:line="240" w:lineRule="auto"/>
        <w:contextualSpacing/>
        <w:jc w:val="both"/>
        <w:rPr>
          <w:rFonts w:ascii="Arial" w:eastAsia="Calibri" w:hAnsi="Arial" w:cs="Arial"/>
          <w:sz w:val="24"/>
          <w:szCs w:val="24"/>
          <w:lang w:val="mn-MN"/>
        </w:rPr>
      </w:pPr>
      <w:r w:rsidRPr="00842BB6">
        <w:rPr>
          <w:rFonts w:ascii="Arial" w:eastAsia="Calibri" w:hAnsi="Arial" w:cs="Arial"/>
          <w:sz w:val="24"/>
          <w:szCs w:val="24"/>
          <w:lang w:val="mn-MN"/>
        </w:rPr>
        <w:t xml:space="preserve">Хүний нөөцийн програмд </w:t>
      </w:r>
      <w:r>
        <w:rPr>
          <w:rFonts w:ascii="Arial" w:eastAsia="Calibri" w:hAnsi="Arial" w:cs="Arial"/>
          <w:sz w:val="24"/>
          <w:szCs w:val="24"/>
          <w:lang w:val="mn-MN"/>
        </w:rPr>
        <w:t xml:space="preserve">2020 оны </w:t>
      </w:r>
      <w:r>
        <w:rPr>
          <w:rFonts w:ascii="Arial" w:eastAsia="Calibri" w:hAnsi="Arial" w:cs="Arial"/>
          <w:bCs/>
          <w:sz w:val="24"/>
          <w:szCs w:val="24"/>
          <w:lang w:val="mn-MN"/>
        </w:rPr>
        <w:t xml:space="preserve">эхний хагас жилд </w:t>
      </w:r>
      <w:r>
        <w:rPr>
          <w:rFonts w:ascii="Arial" w:eastAsia="Calibri" w:hAnsi="Arial" w:cs="Arial"/>
          <w:sz w:val="24"/>
          <w:szCs w:val="24"/>
          <w:lang w:val="mn-MN"/>
        </w:rPr>
        <w:t>ш</w:t>
      </w:r>
      <w:r w:rsidRPr="00842BB6">
        <w:rPr>
          <w:rFonts w:ascii="Arial" w:eastAsia="Calibri" w:hAnsi="Arial" w:cs="Arial"/>
          <w:sz w:val="24"/>
          <w:szCs w:val="24"/>
          <w:lang w:val="mn-MN"/>
        </w:rPr>
        <w:t>инээр ажилд орсон</w:t>
      </w:r>
      <w:r>
        <w:rPr>
          <w:rFonts w:ascii="Arial" w:eastAsia="Calibri" w:hAnsi="Arial" w:cs="Arial"/>
          <w:sz w:val="24"/>
          <w:szCs w:val="24"/>
        </w:rPr>
        <w:t xml:space="preserve"> </w:t>
      </w:r>
      <w:r>
        <w:rPr>
          <w:rFonts w:ascii="Arial" w:eastAsia="Calibri" w:hAnsi="Arial" w:cs="Arial"/>
          <w:sz w:val="24"/>
          <w:szCs w:val="24"/>
          <w:lang w:val="mn-MN"/>
        </w:rPr>
        <w:t xml:space="preserve">9 </w:t>
      </w:r>
      <w:r w:rsidRPr="00842BB6">
        <w:rPr>
          <w:rFonts w:ascii="Arial" w:eastAsia="Calibri" w:hAnsi="Arial" w:cs="Arial"/>
          <w:sz w:val="24"/>
          <w:szCs w:val="24"/>
          <w:lang w:val="mn-MN"/>
        </w:rPr>
        <w:t>ажилтнуудын анкет,</w:t>
      </w:r>
      <w:r>
        <w:rPr>
          <w:rFonts w:ascii="Arial" w:eastAsia="Calibri" w:hAnsi="Arial" w:cs="Arial"/>
          <w:sz w:val="24"/>
          <w:szCs w:val="24"/>
          <w:lang w:val="mn-MN"/>
        </w:rPr>
        <w:t xml:space="preserve"> </w:t>
      </w:r>
      <w:r w:rsidRPr="00842BB6">
        <w:rPr>
          <w:rFonts w:ascii="Arial" w:eastAsia="Calibri" w:hAnsi="Arial" w:cs="Arial"/>
          <w:sz w:val="24"/>
          <w:szCs w:val="24"/>
          <w:lang w:val="mn-MN"/>
        </w:rPr>
        <w:t>ажлын байр</w:t>
      </w:r>
      <w:r>
        <w:rPr>
          <w:rFonts w:ascii="Arial" w:eastAsia="Calibri" w:hAnsi="Arial" w:cs="Arial"/>
          <w:sz w:val="24"/>
          <w:szCs w:val="24"/>
          <w:lang w:val="mn-MN"/>
        </w:rPr>
        <w:t xml:space="preserve"> болон харъяалал </w:t>
      </w:r>
      <w:r w:rsidRPr="00842BB6">
        <w:rPr>
          <w:rFonts w:ascii="Arial" w:eastAsia="Calibri" w:hAnsi="Arial" w:cs="Arial"/>
          <w:sz w:val="24"/>
          <w:szCs w:val="24"/>
          <w:lang w:val="mn-MN"/>
        </w:rPr>
        <w:t>өөрчлөгдсөн</w:t>
      </w:r>
      <w:r>
        <w:rPr>
          <w:rFonts w:ascii="Arial" w:eastAsia="Calibri" w:hAnsi="Arial" w:cs="Arial"/>
          <w:sz w:val="24"/>
          <w:szCs w:val="24"/>
          <w:lang w:val="mn-MN"/>
        </w:rPr>
        <w:t xml:space="preserve"> 45 ажилтан</w:t>
      </w:r>
      <w:r w:rsidRPr="00842BB6">
        <w:rPr>
          <w:rFonts w:ascii="Arial" w:eastAsia="Calibri" w:hAnsi="Arial" w:cs="Arial"/>
          <w:sz w:val="24"/>
          <w:szCs w:val="24"/>
          <w:lang w:val="mn-MN"/>
        </w:rPr>
        <w:t>, ажлаас чөлөөлөгдсөн</w:t>
      </w:r>
      <w:r>
        <w:rPr>
          <w:rFonts w:ascii="Arial" w:eastAsia="Calibri" w:hAnsi="Arial" w:cs="Arial"/>
          <w:sz w:val="24"/>
          <w:szCs w:val="24"/>
          <w:lang w:val="mn-MN"/>
        </w:rPr>
        <w:t xml:space="preserve"> 12</w:t>
      </w:r>
      <w:r>
        <w:rPr>
          <w:rFonts w:ascii="Arial" w:eastAsia="Calibri" w:hAnsi="Arial" w:cs="Arial"/>
          <w:sz w:val="24"/>
          <w:szCs w:val="24"/>
        </w:rPr>
        <w:t xml:space="preserve"> </w:t>
      </w:r>
      <w:r>
        <w:rPr>
          <w:rFonts w:ascii="Arial" w:eastAsia="Calibri" w:hAnsi="Arial" w:cs="Arial"/>
          <w:sz w:val="24"/>
          <w:szCs w:val="24"/>
          <w:lang w:val="mn-MN"/>
        </w:rPr>
        <w:t>ажилтаны</w:t>
      </w:r>
      <w:r>
        <w:rPr>
          <w:rFonts w:ascii="Arial" w:eastAsia="Calibri" w:hAnsi="Arial" w:cs="Arial"/>
          <w:sz w:val="24"/>
          <w:szCs w:val="24"/>
        </w:rPr>
        <w:t xml:space="preserve"> </w:t>
      </w:r>
      <w:r w:rsidRPr="00842BB6">
        <w:rPr>
          <w:rFonts w:ascii="Arial" w:eastAsia="Calibri" w:hAnsi="Arial" w:cs="Arial"/>
          <w:sz w:val="24"/>
          <w:szCs w:val="24"/>
          <w:lang w:val="mn-MN"/>
        </w:rPr>
        <w:t>,</w:t>
      </w:r>
      <w:r>
        <w:rPr>
          <w:rFonts w:ascii="Arial" w:eastAsia="Calibri" w:hAnsi="Arial" w:cs="Arial"/>
          <w:sz w:val="24"/>
          <w:szCs w:val="24"/>
        </w:rPr>
        <w:t xml:space="preserve"> </w:t>
      </w:r>
      <w:r w:rsidRPr="00842BB6">
        <w:rPr>
          <w:rFonts w:ascii="Arial" w:eastAsia="Calibri" w:hAnsi="Arial" w:cs="Arial"/>
          <w:sz w:val="24"/>
          <w:szCs w:val="24"/>
          <w:lang w:val="mn-MN"/>
        </w:rPr>
        <w:t>бусад дэлгэрэнгүй мэдээллийг оруулан баяжилтыг</w:t>
      </w:r>
      <w:r>
        <w:rPr>
          <w:rFonts w:ascii="Arial" w:eastAsia="Calibri" w:hAnsi="Arial" w:cs="Arial"/>
          <w:sz w:val="24"/>
          <w:szCs w:val="24"/>
        </w:rPr>
        <w:t xml:space="preserve"> </w:t>
      </w:r>
      <w:r w:rsidRPr="00842BB6">
        <w:rPr>
          <w:rFonts w:ascii="Arial" w:eastAsia="Calibri" w:hAnsi="Arial" w:cs="Arial"/>
          <w:sz w:val="24"/>
          <w:szCs w:val="24"/>
          <w:lang w:val="mn-MN"/>
        </w:rPr>
        <w:t>тухай</w:t>
      </w:r>
      <w:r>
        <w:rPr>
          <w:rFonts w:ascii="Arial" w:eastAsia="Calibri" w:hAnsi="Arial" w:cs="Arial"/>
          <w:sz w:val="24"/>
          <w:szCs w:val="24"/>
        </w:rPr>
        <w:t xml:space="preserve"> </w:t>
      </w:r>
      <w:r w:rsidRPr="00842BB6">
        <w:rPr>
          <w:rFonts w:ascii="Arial" w:eastAsia="Calibri" w:hAnsi="Arial" w:cs="Arial"/>
          <w:sz w:val="24"/>
          <w:szCs w:val="24"/>
          <w:lang w:val="mn-MN"/>
        </w:rPr>
        <w:t>бүрд нь</w:t>
      </w:r>
      <w:r>
        <w:rPr>
          <w:rFonts w:ascii="Arial" w:eastAsia="Calibri" w:hAnsi="Arial" w:cs="Arial"/>
          <w:sz w:val="24"/>
          <w:szCs w:val="24"/>
        </w:rPr>
        <w:t xml:space="preserve"> </w:t>
      </w:r>
      <w:r w:rsidRPr="00842BB6">
        <w:rPr>
          <w:rFonts w:ascii="Arial" w:eastAsia="Calibri" w:hAnsi="Arial" w:cs="Arial"/>
          <w:sz w:val="24"/>
          <w:szCs w:val="24"/>
          <w:lang w:val="mn-MN"/>
        </w:rPr>
        <w:t>хийн,</w:t>
      </w:r>
      <w:r>
        <w:rPr>
          <w:rFonts w:ascii="Arial" w:eastAsia="Calibri" w:hAnsi="Arial" w:cs="Arial"/>
          <w:sz w:val="24"/>
          <w:szCs w:val="24"/>
        </w:rPr>
        <w:t xml:space="preserve"> </w:t>
      </w:r>
      <w:r w:rsidRPr="00842BB6">
        <w:rPr>
          <w:rFonts w:ascii="Arial" w:eastAsia="Calibri" w:hAnsi="Arial" w:cs="Arial"/>
          <w:sz w:val="24"/>
          <w:szCs w:val="24"/>
          <w:lang w:val="mn-MN"/>
        </w:rPr>
        <w:t xml:space="preserve">програмаас шаардлагатай мэдээлэл, судалгаа, тайланг гарган ажиллаж байна.   </w:t>
      </w:r>
    </w:p>
    <w:p w14:paraId="58C63541" w14:textId="77777777" w:rsidR="00E92CF6" w:rsidRDefault="00E92CF6" w:rsidP="00E92CF6">
      <w:pPr>
        <w:spacing w:after="0" w:line="240" w:lineRule="auto"/>
        <w:ind w:firstLine="720"/>
        <w:jc w:val="center"/>
        <w:rPr>
          <w:rFonts w:ascii="Arial" w:eastAsia="Calibri" w:hAnsi="Arial" w:cs="Arial"/>
          <w:b/>
          <w:bCs/>
          <w:i/>
          <w:iCs/>
          <w:sz w:val="24"/>
          <w:szCs w:val="24"/>
          <w:lang w:val="mn-MN"/>
        </w:rPr>
      </w:pPr>
    </w:p>
    <w:p w14:paraId="253AA92D" w14:textId="77777777" w:rsidR="00CC040C" w:rsidRDefault="00CC040C" w:rsidP="00E92CF6">
      <w:pPr>
        <w:spacing w:after="0" w:line="240" w:lineRule="auto"/>
        <w:ind w:firstLine="720"/>
        <w:jc w:val="center"/>
        <w:rPr>
          <w:rFonts w:ascii="Arial" w:eastAsia="Calibri" w:hAnsi="Arial" w:cs="Arial"/>
          <w:b/>
          <w:bCs/>
          <w:i/>
          <w:iCs/>
          <w:sz w:val="24"/>
          <w:szCs w:val="24"/>
          <w:lang w:val="mn-MN"/>
        </w:rPr>
      </w:pPr>
    </w:p>
    <w:p w14:paraId="5678D9BF" w14:textId="77777777" w:rsidR="00CC040C" w:rsidRDefault="00CC040C" w:rsidP="00E92CF6">
      <w:pPr>
        <w:spacing w:after="0" w:line="240" w:lineRule="auto"/>
        <w:ind w:firstLine="720"/>
        <w:jc w:val="center"/>
        <w:rPr>
          <w:rFonts w:ascii="Arial" w:eastAsia="Calibri" w:hAnsi="Arial" w:cs="Arial"/>
          <w:b/>
          <w:bCs/>
          <w:i/>
          <w:iCs/>
          <w:sz w:val="24"/>
          <w:szCs w:val="24"/>
          <w:lang w:val="mn-MN"/>
        </w:rPr>
      </w:pPr>
    </w:p>
    <w:p w14:paraId="75464947" w14:textId="77777777" w:rsidR="00CC040C" w:rsidRDefault="00CC040C" w:rsidP="00E92CF6">
      <w:pPr>
        <w:spacing w:after="0" w:line="240" w:lineRule="auto"/>
        <w:ind w:firstLine="720"/>
        <w:jc w:val="center"/>
        <w:rPr>
          <w:rFonts w:ascii="Arial" w:eastAsia="Calibri" w:hAnsi="Arial" w:cs="Arial"/>
          <w:b/>
          <w:bCs/>
          <w:i/>
          <w:iCs/>
          <w:sz w:val="24"/>
          <w:szCs w:val="24"/>
          <w:lang w:val="mn-MN"/>
        </w:rPr>
      </w:pPr>
    </w:p>
    <w:p w14:paraId="24762148" w14:textId="77777777" w:rsidR="00CC040C" w:rsidRDefault="00CC040C" w:rsidP="00E92CF6">
      <w:pPr>
        <w:spacing w:after="0" w:line="240" w:lineRule="auto"/>
        <w:ind w:firstLine="720"/>
        <w:jc w:val="center"/>
        <w:rPr>
          <w:rFonts w:ascii="Arial" w:eastAsia="Calibri" w:hAnsi="Arial" w:cs="Arial"/>
          <w:b/>
          <w:bCs/>
          <w:i/>
          <w:iCs/>
          <w:sz w:val="24"/>
          <w:szCs w:val="24"/>
          <w:lang w:val="mn-MN"/>
        </w:rPr>
      </w:pPr>
    </w:p>
    <w:p w14:paraId="62E77DA1" w14:textId="77777777" w:rsidR="00CC040C" w:rsidRDefault="00CC040C" w:rsidP="00E92CF6">
      <w:pPr>
        <w:spacing w:after="0" w:line="240" w:lineRule="auto"/>
        <w:ind w:firstLine="720"/>
        <w:jc w:val="center"/>
        <w:rPr>
          <w:rFonts w:ascii="Arial" w:eastAsia="Calibri" w:hAnsi="Arial" w:cs="Arial"/>
          <w:b/>
          <w:bCs/>
          <w:i/>
          <w:iCs/>
          <w:sz w:val="24"/>
          <w:szCs w:val="24"/>
          <w:lang w:val="mn-MN"/>
        </w:rPr>
      </w:pPr>
    </w:p>
    <w:p w14:paraId="65CB6559" w14:textId="77777777" w:rsidR="00CC040C" w:rsidRDefault="00CC040C" w:rsidP="00E92CF6">
      <w:pPr>
        <w:spacing w:after="0" w:line="240" w:lineRule="auto"/>
        <w:ind w:firstLine="720"/>
        <w:jc w:val="center"/>
        <w:rPr>
          <w:rFonts w:ascii="Arial" w:eastAsia="Calibri" w:hAnsi="Arial" w:cs="Arial"/>
          <w:b/>
          <w:bCs/>
          <w:i/>
          <w:iCs/>
          <w:sz w:val="24"/>
          <w:szCs w:val="24"/>
          <w:lang w:val="mn-MN"/>
        </w:rPr>
      </w:pPr>
    </w:p>
    <w:p w14:paraId="46FBFBB2" w14:textId="77777777" w:rsidR="00CC040C" w:rsidRDefault="00CC040C" w:rsidP="00E92CF6">
      <w:pPr>
        <w:spacing w:after="0" w:line="240" w:lineRule="auto"/>
        <w:ind w:firstLine="720"/>
        <w:jc w:val="center"/>
        <w:rPr>
          <w:rFonts w:ascii="Arial" w:eastAsia="Calibri" w:hAnsi="Arial" w:cs="Arial"/>
          <w:b/>
          <w:bCs/>
          <w:i/>
          <w:iCs/>
          <w:sz w:val="24"/>
          <w:szCs w:val="24"/>
          <w:lang w:val="mn-MN"/>
        </w:rPr>
      </w:pPr>
    </w:p>
    <w:p w14:paraId="4BF3B8E0" w14:textId="77777777" w:rsidR="00CC040C" w:rsidRDefault="00CC040C" w:rsidP="00E92CF6">
      <w:pPr>
        <w:spacing w:after="0" w:line="240" w:lineRule="auto"/>
        <w:ind w:firstLine="720"/>
        <w:jc w:val="center"/>
        <w:rPr>
          <w:rFonts w:ascii="Arial" w:eastAsia="Calibri" w:hAnsi="Arial" w:cs="Arial"/>
          <w:b/>
          <w:bCs/>
          <w:i/>
          <w:iCs/>
          <w:sz w:val="24"/>
          <w:szCs w:val="24"/>
          <w:lang w:val="mn-MN"/>
        </w:rPr>
      </w:pPr>
    </w:p>
    <w:p w14:paraId="43624559" w14:textId="77777777" w:rsidR="004750B0" w:rsidRDefault="004750B0" w:rsidP="00E92CF6">
      <w:pPr>
        <w:spacing w:after="0" w:line="240" w:lineRule="auto"/>
        <w:ind w:firstLine="720"/>
        <w:jc w:val="center"/>
        <w:rPr>
          <w:rFonts w:ascii="Arial" w:eastAsia="Calibri" w:hAnsi="Arial" w:cs="Arial"/>
          <w:b/>
          <w:bCs/>
          <w:i/>
          <w:iCs/>
          <w:sz w:val="24"/>
          <w:szCs w:val="24"/>
          <w:lang w:val="mn-MN"/>
        </w:rPr>
      </w:pPr>
    </w:p>
    <w:p w14:paraId="600841B7" w14:textId="77777777" w:rsidR="00CC040C" w:rsidRDefault="00CC040C" w:rsidP="00E92CF6">
      <w:pPr>
        <w:spacing w:after="0" w:line="240" w:lineRule="auto"/>
        <w:ind w:firstLine="720"/>
        <w:jc w:val="center"/>
        <w:rPr>
          <w:rFonts w:ascii="Arial" w:eastAsia="Calibri" w:hAnsi="Arial" w:cs="Arial"/>
          <w:b/>
          <w:bCs/>
          <w:i/>
          <w:iCs/>
          <w:sz w:val="24"/>
          <w:szCs w:val="24"/>
          <w:lang w:val="mn-MN"/>
        </w:rPr>
      </w:pPr>
    </w:p>
    <w:p w14:paraId="58842CC7" w14:textId="77777777" w:rsidR="00E92CF6" w:rsidRPr="00842BB6" w:rsidRDefault="00E92CF6" w:rsidP="00E92CF6">
      <w:pPr>
        <w:spacing w:after="0" w:line="240" w:lineRule="auto"/>
        <w:ind w:firstLine="720"/>
        <w:jc w:val="center"/>
        <w:rPr>
          <w:rFonts w:ascii="Arial" w:eastAsia="Calibri" w:hAnsi="Arial" w:cs="Arial"/>
          <w:b/>
          <w:sz w:val="24"/>
          <w:szCs w:val="24"/>
          <w:lang w:val="mn-MN"/>
        </w:rPr>
      </w:pPr>
      <w:proofErr w:type="spellStart"/>
      <w:r>
        <w:rPr>
          <w:rFonts w:ascii="Arial" w:eastAsia="Calibri" w:hAnsi="Arial" w:cs="Arial"/>
          <w:b/>
          <w:bCs/>
          <w:i/>
          <w:iCs/>
          <w:sz w:val="24"/>
          <w:szCs w:val="24"/>
        </w:rPr>
        <w:lastRenderedPageBreak/>
        <w:t>Хүний</w:t>
      </w:r>
      <w:proofErr w:type="spellEnd"/>
      <w:r>
        <w:rPr>
          <w:rFonts w:ascii="Arial" w:eastAsia="Calibri" w:hAnsi="Arial" w:cs="Arial"/>
          <w:b/>
          <w:bCs/>
          <w:i/>
          <w:iCs/>
          <w:sz w:val="24"/>
          <w:szCs w:val="24"/>
        </w:rPr>
        <w:t xml:space="preserve"> </w:t>
      </w:r>
      <w:proofErr w:type="spellStart"/>
      <w:r>
        <w:rPr>
          <w:rFonts w:ascii="Arial" w:eastAsia="Calibri" w:hAnsi="Arial" w:cs="Arial"/>
          <w:b/>
          <w:bCs/>
          <w:i/>
          <w:iCs/>
          <w:sz w:val="24"/>
          <w:szCs w:val="24"/>
        </w:rPr>
        <w:t>нөөцийн</w:t>
      </w:r>
      <w:proofErr w:type="spellEnd"/>
      <w:r>
        <w:rPr>
          <w:rFonts w:ascii="Arial" w:eastAsia="Calibri" w:hAnsi="Arial" w:cs="Arial"/>
          <w:b/>
          <w:bCs/>
          <w:i/>
          <w:iCs/>
          <w:sz w:val="24"/>
          <w:szCs w:val="24"/>
        </w:rPr>
        <w:t xml:space="preserve"> </w:t>
      </w:r>
      <w:proofErr w:type="spellStart"/>
      <w:r>
        <w:rPr>
          <w:rFonts w:ascii="Arial" w:eastAsia="Calibri" w:hAnsi="Arial" w:cs="Arial"/>
          <w:b/>
          <w:bCs/>
          <w:i/>
          <w:iCs/>
          <w:sz w:val="24"/>
          <w:szCs w:val="24"/>
        </w:rPr>
        <w:t>хөдөлгөөн</w:t>
      </w:r>
      <w:proofErr w:type="spellEnd"/>
      <w:r>
        <w:rPr>
          <w:rFonts w:ascii="Arial" w:eastAsia="Calibri" w:hAnsi="Arial" w:cs="Arial"/>
          <w:b/>
          <w:bCs/>
          <w:i/>
          <w:iCs/>
          <w:sz w:val="24"/>
          <w:szCs w:val="24"/>
        </w:rPr>
        <w:t xml:space="preserve"> </w:t>
      </w:r>
      <w:r w:rsidRPr="00842BB6">
        <w:rPr>
          <w:rFonts w:ascii="Arial" w:eastAsia="Calibri" w:hAnsi="Arial" w:cs="Arial"/>
          <w:b/>
          <w:bCs/>
          <w:i/>
          <w:iCs/>
          <w:sz w:val="24"/>
          <w:szCs w:val="24"/>
          <w:lang w:val="mn-MN"/>
        </w:rPr>
        <w:t>/шинээр ажилд орсон/</w:t>
      </w:r>
    </w:p>
    <w:tbl>
      <w:tblPr>
        <w:tblStyle w:val="GridTable5Dark-Accent52"/>
        <w:tblW w:w="8857" w:type="dxa"/>
        <w:tblInd w:w="279" w:type="dxa"/>
        <w:tblLayout w:type="fixed"/>
        <w:tblLook w:val="04A0" w:firstRow="1" w:lastRow="0" w:firstColumn="1" w:lastColumn="0" w:noHBand="0" w:noVBand="1"/>
      </w:tblPr>
      <w:tblGrid>
        <w:gridCol w:w="355"/>
        <w:gridCol w:w="1240"/>
        <w:gridCol w:w="9"/>
        <w:gridCol w:w="900"/>
        <w:gridCol w:w="1120"/>
        <w:gridCol w:w="1278"/>
        <w:gridCol w:w="1227"/>
        <w:gridCol w:w="1229"/>
        <w:gridCol w:w="1499"/>
      </w:tblGrid>
      <w:tr w:rsidR="00E92CF6" w:rsidRPr="00842BB6" w14:paraId="24B470E8" w14:textId="77777777" w:rsidTr="004750B0">
        <w:trPr>
          <w:cnfStyle w:val="100000000000" w:firstRow="1" w:lastRow="0" w:firstColumn="0" w:lastColumn="0" w:oddVBand="0" w:evenVBand="0" w:oddHBand="0" w:evenHBand="0" w:firstRowFirstColumn="0" w:firstRowLastColumn="0" w:lastRowFirstColumn="0" w:lastRowLastColumn="0"/>
          <w:trHeight w:val="395"/>
        </w:trPr>
        <w:tc>
          <w:tcPr>
            <w:cnfStyle w:val="001000000000" w:firstRow="0" w:lastRow="0" w:firstColumn="1" w:lastColumn="0" w:oddVBand="0" w:evenVBand="0" w:oddHBand="0" w:evenHBand="0" w:firstRowFirstColumn="0" w:firstRowLastColumn="0" w:lastRowFirstColumn="0" w:lastRowLastColumn="0"/>
            <w:tcW w:w="355" w:type="dxa"/>
          </w:tcPr>
          <w:p w14:paraId="61B6BB03" w14:textId="77777777" w:rsidR="00E92CF6" w:rsidRPr="00842BB6" w:rsidRDefault="00E92CF6" w:rsidP="00E92CF6">
            <w:pPr>
              <w:jc w:val="center"/>
              <w:textAlignment w:val="center"/>
              <w:rPr>
                <w:rFonts w:ascii="Arial" w:eastAsia="Times New Roman" w:hAnsi="Arial" w:cs="Arial"/>
                <w:color w:val="000000"/>
                <w:kern w:val="24"/>
                <w:lang w:val="mn-MN"/>
              </w:rPr>
            </w:pPr>
          </w:p>
        </w:tc>
        <w:tc>
          <w:tcPr>
            <w:tcW w:w="1240" w:type="dxa"/>
          </w:tcPr>
          <w:p w14:paraId="3A31516F" w14:textId="77777777" w:rsidR="00E92CF6" w:rsidRPr="00842BB6" w:rsidRDefault="00E92CF6" w:rsidP="00E92CF6">
            <w:pPr>
              <w:textAlignment w:val="center"/>
              <w:cnfStyle w:val="100000000000" w:firstRow="1" w:lastRow="0" w:firstColumn="0" w:lastColumn="0" w:oddVBand="0" w:evenVBand="0" w:oddHBand="0" w:evenHBand="0" w:firstRowFirstColumn="0" w:firstRowLastColumn="0" w:lastRowFirstColumn="0" w:lastRowLastColumn="0"/>
              <w:rPr>
                <w:rFonts w:ascii="Arial" w:eastAsia="Times New Roman" w:hAnsi="Arial" w:cs="Arial"/>
                <w:color w:val="000000"/>
                <w:kern w:val="24"/>
                <w:lang w:val="mn-MN"/>
              </w:rPr>
            </w:pPr>
          </w:p>
        </w:tc>
        <w:tc>
          <w:tcPr>
            <w:tcW w:w="5763" w:type="dxa"/>
            <w:gridSpan w:val="6"/>
          </w:tcPr>
          <w:p w14:paraId="110DE605" w14:textId="77777777" w:rsidR="00E92CF6" w:rsidRDefault="00E92CF6" w:rsidP="00E92CF6">
            <w:pPr>
              <w:ind w:right="521"/>
              <w:jc w:val="center"/>
              <w:textAlignment w:val="center"/>
              <w:cnfStyle w:val="100000000000" w:firstRow="1" w:lastRow="0" w:firstColumn="0" w:lastColumn="0" w:oddVBand="0" w:evenVBand="0" w:oddHBand="0" w:evenHBand="0" w:firstRowFirstColumn="0" w:firstRowLastColumn="0" w:lastRowFirstColumn="0" w:lastRowLastColumn="0"/>
              <w:rPr>
                <w:rFonts w:ascii="Arial" w:eastAsia="Times New Roman" w:hAnsi="Arial" w:cs="Arial"/>
                <w:color w:val="000000"/>
                <w:kern w:val="24"/>
                <w:lang w:val="mn-MN"/>
              </w:rPr>
            </w:pPr>
          </w:p>
          <w:p w14:paraId="5D3E075C" w14:textId="77777777" w:rsidR="00E92CF6" w:rsidRPr="002A0BA7" w:rsidRDefault="00E92CF6" w:rsidP="00E92CF6">
            <w:pPr>
              <w:ind w:right="521"/>
              <w:jc w:val="center"/>
              <w:textAlignment w:val="center"/>
              <w:cnfStyle w:val="100000000000" w:firstRow="1" w:lastRow="0" w:firstColumn="0" w:lastColumn="0" w:oddVBand="0" w:evenVBand="0" w:oddHBand="0" w:evenHBand="0" w:firstRowFirstColumn="0" w:firstRowLastColumn="0" w:lastRowFirstColumn="0" w:lastRowLastColumn="0"/>
              <w:rPr>
                <w:rFonts w:ascii="Arial" w:eastAsia="Times New Roman" w:hAnsi="Arial" w:cs="Arial"/>
                <w:color w:val="000000"/>
                <w:kern w:val="24"/>
                <w:lang w:val="mn-MN"/>
              </w:rPr>
            </w:pPr>
          </w:p>
        </w:tc>
        <w:tc>
          <w:tcPr>
            <w:tcW w:w="1499" w:type="dxa"/>
          </w:tcPr>
          <w:p w14:paraId="2FAD4172" w14:textId="77777777" w:rsidR="00E92CF6" w:rsidRDefault="00E92CF6" w:rsidP="00E92CF6">
            <w:pPr>
              <w:ind w:right="521"/>
              <w:jc w:val="center"/>
              <w:textAlignment w:val="center"/>
              <w:cnfStyle w:val="100000000000" w:firstRow="1" w:lastRow="0" w:firstColumn="0" w:lastColumn="0" w:oddVBand="0" w:evenVBand="0" w:oddHBand="0" w:evenHBand="0" w:firstRowFirstColumn="0" w:firstRowLastColumn="0" w:lastRowFirstColumn="0" w:lastRowLastColumn="0"/>
              <w:rPr>
                <w:rFonts w:ascii="Arial" w:eastAsia="Times New Roman" w:hAnsi="Arial" w:cs="Arial"/>
                <w:color w:val="000000"/>
                <w:kern w:val="24"/>
              </w:rPr>
            </w:pPr>
          </w:p>
        </w:tc>
      </w:tr>
      <w:tr w:rsidR="00E92CF6" w:rsidRPr="00842BB6" w14:paraId="5DB5DEE3" w14:textId="77777777" w:rsidTr="004750B0">
        <w:trPr>
          <w:cnfStyle w:val="000000100000" w:firstRow="0" w:lastRow="0" w:firstColumn="0" w:lastColumn="0" w:oddVBand="0" w:evenVBand="0" w:oddHBand="1" w:evenHBand="0" w:firstRowFirstColumn="0" w:firstRowLastColumn="0" w:lastRowFirstColumn="0" w:lastRowLastColumn="0"/>
          <w:trHeight w:val="395"/>
        </w:trPr>
        <w:tc>
          <w:tcPr>
            <w:cnfStyle w:val="001000000000" w:firstRow="0" w:lastRow="0" w:firstColumn="1" w:lastColumn="0" w:oddVBand="0" w:evenVBand="0" w:oddHBand="0" w:evenHBand="0" w:firstRowFirstColumn="0" w:firstRowLastColumn="0" w:lastRowFirstColumn="0" w:lastRowLastColumn="0"/>
            <w:tcW w:w="355" w:type="dxa"/>
            <w:vMerge w:val="restart"/>
            <w:hideMark/>
          </w:tcPr>
          <w:p w14:paraId="395C3A7D" w14:textId="77777777" w:rsidR="00E92CF6" w:rsidRPr="00E92CF6" w:rsidRDefault="00E92CF6" w:rsidP="00E92CF6">
            <w:pPr>
              <w:jc w:val="center"/>
              <w:textAlignment w:val="center"/>
              <w:rPr>
                <w:rFonts w:ascii="Arial" w:eastAsia="Times New Roman" w:hAnsi="Arial" w:cs="Arial"/>
                <w:color w:val="000000"/>
                <w:kern w:val="24"/>
                <w:lang w:val="mn-MN"/>
              </w:rPr>
            </w:pPr>
          </w:p>
          <w:p w14:paraId="223CAED2" w14:textId="77777777" w:rsidR="00E92CF6" w:rsidRPr="00E92CF6" w:rsidRDefault="00E92CF6" w:rsidP="00E92CF6">
            <w:pPr>
              <w:jc w:val="center"/>
              <w:textAlignment w:val="center"/>
              <w:rPr>
                <w:rFonts w:ascii="Arial" w:eastAsia="Times New Roman" w:hAnsi="Arial" w:cs="Arial"/>
                <w:color w:val="000000"/>
                <w:kern w:val="24"/>
                <w:lang w:val="mn-MN"/>
              </w:rPr>
            </w:pPr>
          </w:p>
          <w:p w14:paraId="0D0B66DD" w14:textId="77777777" w:rsidR="00E92CF6" w:rsidRPr="00E92CF6" w:rsidRDefault="00E92CF6" w:rsidP="00E92CF6">
            <w:pPr>
              <w:jc w:val="center"/>
              <w:textAlignment w:val="center"/>
              <w:rPr>
                <w:rFonts w:ascii="Arial" w:eastAsia="Times New Roman" w:hAnsi="Arial" w:cs="Arial"/>
              </w:rPr>
            </w:pPr>
            <w:r w:rsidRPr="00E92CF6">
              <w:rPr>
                <w:rFonts w:ascii="Arial" w:eastAsia="Times New Roman" w:hAnsi="Arial" w:cs="Arial"/>
                <w:color w:val="000000"/>
                <w:kern w:val="24"/>
              </w:rPr>
              <w:t>¹</w:t>
            </w:r>
            <w:r w:rsidRPr="00E92CF6">
              <w:rPr>
                <w:rFonts w:ascii="Arial" w:eastAsia="Times New Roman" w:hAnsi="Arial" w:cs="Arial"/>
                <w:color w:val="2B4A76"/>
                <w:kern w:val="24"/>
              </w:rPr>
              <w:t xml:space="preserve"> </w:t>
            </w:r>
          </w:p>
        </w:tc>
        <w:tc>
          <w:tcPr>
            <w:tcW w:w="1240" w:type="dxa"/>
            <w:vMerge w:val="restart"/>
            <w:hideMark/>
          </w:tcPr>
          <w:p w14:paraId="0975E516" w14:textId="77777777" w:rsidR="00E92CF6" w:rsidRPr="00E92CF6" w:rsidRDefault="00E92CF6" w:rsidP="00E92CF6">
            <w:pP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kern w:val="24"/>
                <w:lang w:val="mn-MN"/>
              </w:rPr>
            </w:pPr>
          </w:p>
          <w:p w14:paraId="0AE22455" w14:textId="77777777" w:rsidR="00E92CF6" w:rsidRPr="00E92CF6" w:rsidRDefault="00E92CF6" w:rsidP="00E92CF6">
            <w:pP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kern w:val="24"/>
                <w:lang w:val="mn-MN"/>
              </w:rPr>
            </w:pPr>
          </w:p>
          <w:p w14:paraId="20989238" w14:textId="77777777" w:rsidR="00E92CF6" w:rsidRPr="00E92CF6" w:rsidRDefault="00E92CF6" w:rsidP="00E92CF6">
            <w:pP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rPr>
            </w:pPr>
            <w:r w:rsidRPr="00E92CF6">
              <w:rPr>
                <w:rFonts w:ascii="Arial" w:eastAsia="Times New Roman" w:hAnsi="Arial" w:cs="Arial"/>
                <w:color w:val="000000"/>
                <w:kern w:val="24"/>
                <w:lang w:val="mn-MN"/>
              </w:rPr>
              <w:t>Мэргэжил</w:t>
            </w:r>
            <w:r w:rsidRPr="00E92CF6">
              <w:rPr>
                <w:rFonts w:ascii="Arial" w:eastAsia="Times New Roman" w:hAnsi="Arial" w:cs="Arial"/>
                <w:color w:val="2B4A76"/>
                <w:kern w:val="24"/>
              </w:rPr>
              <w:t xml:space="preserve"> </w:t>
            </w:r>
          </w:p>
        </w:tc>
        <w:tc>
          <w:tcPr>
            <w:tcW w:w="5763" w:type="dxa"/>
            <w:gridSpan w:val="6"/>
            <w:hideMark/>
          </w:tcPr>
          <w:p w14:paraId="182E30CF" w14:textId="77777777" w:rsidR="00E92CF6" w:rsidRPr="00E92CF6" w:rsidRDefault="00E92CF6" w:rsidP="00E92CF6">
            <w:pPr>
              <w:ind w:right="521"/>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8"/>
              </w:rPr>
            </w:pPr>
            <w:proofErr w:type="spellStart"/>
            <w:r w:rsidRPr="00E92CF6">
              <w:rPr>
                <w:rFonts w:ascii="Arial" w:eastAsia="Times New Roman" w:hAnsi="Arial" w:cs="Arial"/>
                <w:color w:val="000000"/>
                <w:kern w:val="24"/>
                <w:sz w:val="18"/>
              </w:rPr>
              <w:t>Шинээр</w:t>
            </w:r>
            <w:proofErr w:type="spellEnd"/>
            <w:r w:rsidRPr="00E92CF6">
              <w:rPr>
                <w:rFonts w:ascii="Arial" w:eastAsia="Times New Roman" w:hAnsi="Arial" w:cs="Arial"/>
                <w:color w:val="000000"/>
                <w:kern w:val="24"/>
                <w:sz w:val="18"/>
              </w:rPr>
              <w:t xml:space="preserve"> </w:t>
            </w:r>
            <w:proofErr w:type="spellStart"/>
            <w:r w:rsidRPr="00E92CF6">
              <w:rPr>
                <w:rFonts w:ascii="Arial" w:eastAsia="Times New Roman" w:hAnsi="Arial" w:cs="Arial"/>
                <w:color w:val="000000"/>
                <w:kern w:val="24"/>
                <w:sz w:val="18"/>
              </w:rPr>
              <w:t>ажилд</w:t>
            </w:r>
            <w:proofErr w:type="spellEnd"/>
            <w:r w:rsidRPr="00E92CF6">
              <w:rPr>
                <w:rFonts w:ascii="Arial" w:eastAsia="Times New Roman" w:hAnsi="Arial" w:cs="Arial"/>
                <w:color w:val="000000"/>
                <w:kern w:val="24"/>
                <w:sz w:val="18"/>
              </w:rPr>
              <w:t xml:space="preserve"> </w:t>
            </w:r>
            <w:proofErr w:type="spellStart"/>
            <w:r w:rsidRPr="00E92CF6">
              <w:rPr>
                <w:rFonts w:ascii="Arial" w:eastAsia="Times New Roman" w:hAnsi="Arial" w:cs="Arial"/>
                <w:color w:val="000000"/>
                <w:kern w:val="24"/>
                <w:sz w:val="18"/>
              </w:rPr>
              <w:t>орсон</w:t>
            </w:r>
            <w:proofErr w:type="spellEnd"/>
          </w:p>
        </w:tc>
        <w:tc>
          <w:tcPr>
            <w:tcW w:w="1499" w:type="dxa"/>
            <w:vMerge w:val="restart"/>
          </w:tcPr>
          <w:p w14:paraId="3F132D19" w14:textId="77777777" w:rsidR="00E92CF6" w:rsidRPr="00E92CF6" w:rsidRDefault="00E92CF6" w:rsidP="00E92CF6">
            <w:pPr>
              <w:ind w:right="521"/>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kern w:val="24"/>
                <w:sz w:val="18"/>
                <w:lang w:val="mn-MN"/>
              </w:rPr>
            </w:pPr>
            <w:r w:rsidRPr="00E92CF6">
              <w:rPr>
                <w:rFonts w:ascii="Arial" w:eastAsia="Times New Roman" w:hAnsi="Arial" w:cs="Arial"/>
                <w:color w:val="000000"/>
                <w:kern w:val="24"/>
                <w:sz w:val="18"/>
                <w:lang w:val="mn-MN"/>
              </w:rPr>
              <w:t>Хүүхэд асрах чөлөө-тэйгөөс эргэн орсон</w:t>
            </w:r>
          </w:p>
        </w:tc>
      </w:tr>
      <w:tr w:rsidR="00E92CF6" w:rsidRPr="00842BB6" w14:paraId="5D161156" w14:textId="77777777" w:rsidTr="004750B0">
        <w:trPr>
          <w:trHeight w:val="479"/>
        </w:trPr>
        <w:tc>
          <w:tcPr>
            <w:cnfStyle w:val="001000000000" w:firstRow="0" w:lastRow="0" w:firstColumn="1" w:lastColumn="0" w:oddVBand="0" w:evenVBand="0" w:oddHBand="0" w:evenHBand="0" w:firstRowFirstColumn="0" w:firstRowLastColumn="0" w:lastRowFirstColumn="0" w:lastRowLastColumn="0"/>
            <w:tcW w:w="355" w:type="dxa"/>
            <w:vMerge/>
            <w:hideMark/>
          </w:tcPr>
          <w:p w14:paraId="25349D42" w14:textId="77777777" w:rsidR="00E92CF6" w:rsidRPr="00E92CF6" w:rsidRDefault="00E92CF6" w:rsidP="00E92CF6">
            <w:pPr>
              <w:rPr>
                <w:rFonts w:ascii="Arial" w:eastAsia="Times New Roman" w:hAnsi="Arial" w:cs="Arial"/>
              </w:rPr>
            </w:pPr>
          </w:p>
        </w:tc>
        <w:tc>
          <w:tcPr>
            <w:tcW w:w="1240" w:type="dxa"/>
            <w:vMerge/>
            <w:hideMark/>
          </w:tcPr>
          <w:p w14:paraId="6E81AAF1" w14:textId="77777777" w:rsidR="00E92CF6" w:rsidRPr="00E92CF6" w:rsidRDefault="00E92CF6" w:rsidP="00E92CF6">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rPr>
            </w:pPr>
          </w:p>
        </w:tc>
        <w:tc>
          <w:tcPr>
            <w:tcW w:w="909" w:type="dxa"/>
            <w:gridSpan w:val="2"/>
            <w:hideMark/>
          </w:tcPr>
          <w:p w14:paraId="7F87C1B4"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18"/>
              </w:rPr>
            </w:pPr>
            <w:proofErr w:type="spellStart"/>
            <w:r w:rsidRPr="00E92CF6">
              <w:rPr>
                <w:rFonts w:ascii="Arial" w:eastAsia="Times New Roman" w:hAnsi="Arial" w:cs="Arial"/>
                <w:color w:val="000000"/>
                <w:kern w:val="24"/>
                <w:sz w:val="18"/>
              </w:rPr>
              <w:t>Бүгд</w:t>
            </w:r>
            <w:proofErr w:type="spellEnd"/>
            <w:r w:rsidRPr="00E92CF6">
              <w:rPr>
                <w:rFonts w:ascii="Arial" w:eastAsia="Times New Roman" w:hAnsi="Arial" w:cs="Arial"/>
                <w:color w:val="000000"/>
                <w:kern w:val="24"/>
                <w:sz w:val="18"/>
              </w:rPr>
              <w:t xml:space="preserve"> </w:t>
            </w:r>
          </w:p>
        </w:tc>
        <w:tc>
          <w:tcPr>
            <w:tcW w:w="1120" w:type="dxa"/>
            <w:hideMark/>
          </w:tcPr>
          <w:p w14:paraId="161F14CC"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18"/>
              </w:rPr>
            </w:pPr>
            <w:proofErr w:type="spellStart"/>
            <w:r w:rsidRPr="00E92CF6">
              <w:rPr>
                <w:rFonts w:ascii="Arial" w:eastAsia="Times New Roman" w:hAnsi="Arial" w:cs="Arial"/>
                <w:color w:val="000000"/>
                <w:kern w:val="24"/>
                <w:sz w:val="18"/>
              </w:rPr>
              <w:t>Дээд</w:t>
            </w:r>
            <w:proofErr w:type="spellEnd"/>
            <w:r w:rsidRPr="00E92CF6">
              <w:rPr>
                <w:rFonts w:ascii="Arial" w:eastAsia="Times New Roman" w:hAnsi="Arial" w:cs="Arial"/>
                <w:color w:val="000000"/>
                <w:kern w:val="24"/>
                <w:sz w:val="18"/>
              </w:rPr>
              <w:t xml:space="preserve">  </w:t>
            </w:r>
            <w:r w:rsidRPr="00E92CF6">
              <w:rPr>
                <w:rFonts w:ascii="Arial" w:eastAsia="Times New Roman" w:hAnsi="Arial" w:cs="Arial"/>
                <w:color w:val="000000"/>
                <w:kern w:val="24"/>
                <w:sz w:val="18"/>
                <w:lang w:val="mn-MN"/>
              </w:rPr>
              <w:t xml:space="preserve">сургуулиас </w:t>
            </w:r>
          </w:p>
        </w:tc>
        <w:tc>
          <w:tcPr>
            <w:tcW w:w="1278" w:type="dxa"/>
            <w:hideMark/>
          </w:tcPr>
          <w:p w14:paraId="416D9A12" w14:textId="77777777" w:rsidR="00E92CF6" w:rsidRPr="00E92CF6" w:rsidRDefault="00E92CF6" w:rsidP="00E92CF6">
            <w:pP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18"/>
              </w:rPr>
            </w:pPr>
            <w:proofErr w:type="spellStart"/>
            <w:r w:rsidRPr="00E92CF6">
              <w:rPr>
                <w:rFonts w:ascii="Arial" w:eastAsia="Times New Roman" w:hAnsi="Arial" w:cs="Arial"/>
                <w:color w:val="000000"/>
                <w:kern w:val="24"/>
                <w:sz w:val="18"/>
              </w:rPr>
              <w:t>Тусгай</w:t>
            </w:r>
            <w:proofErr w:type="spellEnd"/>
            <w:r w:rsidRPr="00E92CF6">
              <w:rPr>
                <w:rFonts w:ascii="Arial" w:eastAsia="Times New Roman" w:hAnsi="Arial" w:cs="Arial"/>
                <w:color w:val="000000"/>
                <w:kern w:val="24"/>
                <w:sz w:val="18"/>
              </w:rPr>
              <w:t xml:space="preserve"> </w:t>
            </w:r>
            <w:r w:rsidRPr="00E92CF6">
              <w:rPr>
                <w:rFonts w:ascii="Arial" w:eastAsia="Times New Roman" w:hAnsi="Arial" w:cs="Arial"/>
                <w:color w:val="000000"/>
                <w:kern w:val="24"/>
                <w:sz w:val="18"/>
                <w:lang w:val="mn-MN"/>
              </w:rPr>
              <w:t>дунд сургуулиас</w:t>
            </w:r>
            <w:r w:rsidRPr="00E92CF6">
              <w:rPr>
                <w:rFonts w:ascii="Arial" w:eastAsia="Times New Roman" w:hAnsi="Arial" w:cs="Arial"/>
                <w:color w:val="2B4A76"/>
                <w:kern w:val="24"/>
                <w:sz w:val="18"/>
              </w:rPr>
              <w:t xml:space="preserve"> </w:t>
            </w:r>
          </w:p>
        </w:tc>
        <w:tc>
          <w:tcPr>
            <w:tcW w:w="1227" w:type="dxa"/>
            <w:hideMark/>
          </w:tcPr>
          <w:p w14:paraId="24BC74B7"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18"/>
              </w:rPr>
            </w:pPr>
            <w:proofErr w:type="spellStart"/>
            <w:r w:rsidRPr="00E92CF6">
              <w:rPr>
                <w:rFonts w:ascii="Arial" w:eastAsia="Times New Roman" w:hAnsi="Arial" w:cs="Arial"/>
                <w:color w:val="000000"/>
                <w:kern w:val="24"/>
                <w:sz w:val="18"/>
              </w:rPr>
              <w:t>Мэргэжлийн</w:t>
            </w:r>
            <w:proofErr w:type="spellEnd"/>
            <w:r w:rsidRPr="00E92CF6">
              <w:rPr>
                <w:rFonts w:ascii="Arial" w:eastAsia="Times New Roman" w:hAnsi="Arial" w:cs="Arial"/>
                <w:color w:val="000000"/>
                <w:kern w:val="24"/>
                <w:sz w:val="18"/>
              </w:rPr>
              <w:t xml:space="preserve"> </w:t>
            </w:r>
            <w:r w:rsidRPr="00E92CF6">
              <w:rPr>
                <w:rFonts w:ascii="Arial" w:eastAsia="Times New Roman" w:hAnsi="Arial" w:cs="Arial"/>
                <w:color w:val="000000"/>
                <w:kern w:val="24"/>
                <w:sz w:val="18"/>
                <w:lang w:val="mn-MN"/>
              </w:rPr>
              <w:t>сургуулиас</w:t>
            </w:r>
            <w:r w:rsidRPr="00E92CF6">
              <w:rPr>
                <w:rFonts w:ascii="Arial" w:eastAsia="Times New Roman" w:hAnsi="Arial" w:cs="Arial"/>
                <w:color w:val="000000"/>
                <w:kern w:val="24"/>
                <w:sz w:val="18"/>
              </w:rPr>
              <w:t xml:space="preserve">  </w:t>
            </w:r>
          </w:p>
        </w:tc>
        <w:tc>
          <w:tcPr>
            <w:tcW w:w="1227" w:type="dxa"/>
            <w:hideMark/>
          </w:tcPr>
          <w:p w14:paraId="6CD65197"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18"/>
              </w:rPr>
            </w:pPr>
            <w:r w:rsidRPr="00E92CF6">
              <w:rPr>
                <w:rFonts w:ascii="Arial" w:eastAsia="Times New Roman" w:hAnsi="Arial" w:cs="Arial"/>
                <w:color w:val="000000"/>
                <w:kern w:val="24"/>
                <w:sz w:val="18"/>
                <w:lang w:val="mn-MN"/>
              </w:rPr>
              <w:t>Мэргэжлийн курсээс</w:t>
            </w:r>
            <w:r w:rsidRPr="00E92CF6">
              <w:rPr>
                <w:rFonts w:ascii="Arial" w:eastAsia="Times New Roman" w:hAnsi="Arial" w:cs="Arial"/>
                <w:color w:val="2B4A76"/>
                <w:kern w:val="24"/>
                <w:sz w:val="18"/>
              </w:rPr>
              <w:t xml:space="preserve"> </w:t>
            </w:r>
          </w:p>
        </w:tc>
        <w:tc>
          <w:tcPr>
            <w:tcW w:w="1499" w:type="dxa"/>
            <w:vMerge/>
          </w:tcPr>
          <w:p w14:paraId="75050823"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kern w:val="24"/>
                <w:sz w:val="18"/>
                <w:lang w:val="mn-MN"/>
              </w:rPr>
            </w:pPr>
          </w:p>
        </w:tc>
      </w:tr>
      <w:tr w:rsidR="00E92CF6" w:rsidRPr="00842BB6" w14:paraId="795BD0CE" w14:textId="77777777" w:rsidTr="004750B0">
        <w:trPr>
          <w:cnfStyle w:val="000000100000" w:firstRow="0" w:lastRow="0" w:firstColumn="0" w:lastColumn="0" w:oddVBand="0" w:evenVBand="0" w:oddHBand="1" w:evenHBand="0" w:firstRowFirstColumn="0" w:firstRowLastColumn="0" w:lastRowFirstColumn="0" w:lastRowLastColumn="0"/>
          <w:trHeight w:val="343"/>
        </w:trPr>
        <w:tc>
          <w:tcPr>
            <w:cnfStyle w:val="001000000000" w:firstRow="0" w:lastRow="0" w:firstColumn="1" w:lastColumn="0" w:oddVBand="0" w:evenVBand="0" w:oddHBand="0" w:evenHBand="0" w:firstRowFirstColumn="0" w:firstRowLastColumn="0" w:lastRowFirstColumn="0" w:lastRowLastColumn="0"/>
            <w:tcW w:w="355" w:type="dxa"/>
            <w:hideMark/>
          </w:tcPr>
          <w:p w14:paraId="32A3FC5D" w14:textId="77777777" w:rsidR="00E92CF6" w:rsidRPr="00E92CF6" w:rsidRDefault="00E92CF6" w:rsidP="00E92CF6">
            <w:pPr>
              <w:jc w:val="center"/>
              <w:textAlignment w:val="center"/>
              <w:rPr>
                <w:rFonts w:ascii="Arial" w:eastAsia="Times New Roman" w:hAnsi="Arial" w:cs="Arial"/>
              </w:rPr>
            </w:pPr>
            <w:r w:rsidRPr="00E92CF6">
              <w:rPr>
                <w:rFonts w:ascii="Arial" w:eastAsia="Times New Roman" w:hAnsi="Arial" w:cs="Arial"/>
                <w:color w:val="000000"/>
                <w:kern w:val="24"/>
              </w:rPr>
              <w:t> </w:t>
            </w:r>
            <w:r w:rsidRPr="00E92CF6">
              <w:rPr>
                <w:rFonts w:ascii="Arial" w:eastAsia="Times New Roman" w:hAnsi="Arial" w:cs="Arial"/>
                <w:color w:val="2B4A76"/>
                <w:kern w:val="24"/>
              </w:rPr>
              <w:t xml:space="preserve"> </w:t>
            </w:r>
          </w:p>
        </w:tc>
        <w:tc>
          <w:tcPr>
            <w:tcW w:w="1249" w:type="dxa"/>
            <w:gridSpan w:val="2"/>
            <w:hideMark/>
          </w:tcPr>
          <w:p w14:paraId="581559BE"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lang w:val="mn-MN"/>
              </w:rPr>
            </w:pPr>
            <w:r w:rsidRPr="00E92CF6">
              <w:rPr>
                <w:rFonts w:ascii="Arial" w:eastAsia="Times New Roman" w:hAnsi="Arial" w:cs="Arial"/>
                <w:b/>
                <w:bCs/>
                <w:kern w:val="24"/>
                <w:lang w:val="mn-MN"/>
              </w:rPr>
              <w:t xml:space="preserve">Бүгд     </w:t>
            </w:r>
          </w:p>
        </w:tc>
        <w:tc>
          <w:tcPr>
            <w:tcW w:w="899" w:type="dxa"/>
          </w:tcPr>
          <w:p w14:paraId="4620C5AF"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lang w:val="mn-MN"/>
              </w:rPr>
            </w:pPr>
            <w:r w:rsidRPr="00E92CF6">
              <w:rPr>
                <w:rFonts w:ascii="Arial" w:eastAsia="Times New Roman" w:hAnsi="Arial" w:cs="Arial"/>
                <w:b/>
                <w:bCs/>
                <w:kern w:val="24"/>
                <w:lang w:val="mn-MN"/>
              </w:rPr>
              <w:t>13</w:t>
            </w:r>
          </w:p>
        </w:tc>
        <w:tc>
          <w:tcPr>
            <w:tcW w:w="1120" w:type="dxa"/>
            <w:hideMark/>
          </w:tcPr>
          <w:p w14:paraId="724CA77C" w14:textId="77777777" w:rsidR="00E92CF6" w:rsidRPr="00E92CF6" w:rsidRDefault="00E92CF6" w:rsidP="00E92CF6">
            <w:pPr>
              <w:jc w:val="center"/>
              <w:textAlignment w:val="bottom"/>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lang w:val="mn-MN"/>
              </w:rPr>
            </w:pPr>
            <w:r w:rsidRPr="00E92CF6">
              <w:rPr>
                <w:rFonts w:ascii="Arial" w:eastAsia="Times New Roman" w:hAnsi="Arial" w:cs="Arial"/>
                <w:b/>
                <w:lang w:val="mn-MN"/>
              </w:rPr>
              <w:t>4</w:t>
            </w:r>
          </w:p>
        </w:tc>
        <w:tc>
          <w:tcPr>
            <w:tcW w:w="1278" w:type="dxa"/>
            <w:hideMark/>
          </w:tcPr>
          <w:p w14:paraId="01C222E2" w14:textId="77777777" w:rsidR="00E92CF6" w:rsidRPr="00E92CF6" w:rsidRDefault="00E92CF6" w:rsidP="00E92CF6">
            <w:pPr>
              <w:jc w:val="center"/>
              <w:textAlignment w:val="bottom"/>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lang w:val="mn-MN"/>
              </w:rPr>
            </w:pPr>
          </w:p>
        </w:tc>
        <w:tc>
          <w:tcPr>
            <w:tcW w:w="1227" w:type="dxa"/>
            <w:hideMark/>
          </w:tcPr>
          <w:p w14:paraId="0FC0DBB2" w14:textId="77777777" w:rsidR="00E92CF6" w:rsidRPr="00E92CF6" w:rsidRDefault="00E92CF6" w:rsidP="00E92CF6">
            <w:pPr>
              <w:jc w:val="center"/>
              <w:textAlignment w:val="bottom"/>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lang w:val="mn-MN"/>
              </w:rPr>
            </w:pPr>
            <w:r w:rsidRPr="00E92CF6">
              <w:rPr>
                <w:rFonts w:ascii="Arial" w:eastAsia="Times New Roman" w:hAnsi="Arial" w:cs="Arial"/>
                <w:b/>
                <w:lang w:val="mn-MN"/>
              </w:rPr>
              <w:t>4</w:t>
            </w:r>
          </w:p>
          <w:p w14:paraId="74B8F9DB" w14:textId="77777777" w:rsidR="00E92CF6" w:rsidRPr="00E92CF6" w:rsidRDefault="00E92CF6" w:rsidP="00E92CF6">
            <w:pPr>
              <w:jc w:val="center"/>
              <w:textAlignment w:val="bottom"/>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lang w:val="mn-MN"/>
              </w:rPr>
            </w:pPr>
          </w:p>
        </w:tc>
        <w:tc>
          <w:tcPr>
            <w:tcW w:w="1227" w:type="dxa"/>
          </w:tcPr>
          <w:p w14:paraId="77562E42" w14:textId="77777777" w:rsidR="00E92CF6" w:rsidRPr="00E92CF6" w:rsidRDefault="00E92CF6" w:rsidP="00E92CF6">
            <w:pPr>
              <w:jc w:val="center"/>
              <w:textAlignment w:val="bottom"/>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lang w:val="mn-MN"/>
              </w:rPr>
            </w:pPr>
            <w:r w:rsidRPr="00E92CF6">
              <w:rPr>
                <w:rFonts w:ascii="Arial" w:eastAsia="Times New Roman" w:hAnsi="Arial" w:cs="Arial"/>
                <w:b/>
                <w:lang w:val="mn-MN"/>
              </w:rPr>
              <w:t>1</w:t>
            </w:r>
          </w:p>
        </w:tc>
        <w:tc>
          <w:tcPr>
            <w:tcW w:w="1499" w:type="dxa"/>
          </w:tcPr>
          <w:p w14:paraId="403982CD" w14:textId="77777777" w:rsidR="00E92CF6" w:rsidRPr="00E92CF6" w:rsidRDefault="00E92CF6" w:rsidP="00E92CF6">
            <w:pPr>
              <w:jc w:val="center"/>
              <w:textAlignment w:val="bottom"/>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lang w:val="mn-MN"/>
              </w:rPr>
            </w:pPr>
            <w:r w:rsidRPr="00E92CF6">
              <w:rPr>
                <w:rFonts w:ascii="Arial" w:eastAsia="Times New Roman" w:hAnsi="Arial" w:cs="Arial"/>
                <w:b/>
                <w:lang w:val="mn-MN"/>
              </w:rPr>
              <w:t>4</w:t>
            </w:r>
          </w:p>
        </w:tc>
      </w:tr>
      <w:tr w:rsidR="00E92CF6" w:rsidRPr="00842BB6" w14:paraId="4253DE1C" w14:textId="77777777" w:rsidTr="004750B0">
        <w:trPr>
          <w:trHeight w:val="226"/>
        </w:trPr>
        <w:tc>
          <w:tcPr>
            <w:cnfStyle w:val="001000000000" w:firstRow="0" w:lastRow="0" w:firstColumn="1" w:lastColumn="0" w:oddVBand="0" w:evenVBand="0" w:oddHBand="0" w:evenHBand="0" w:firstRowFirstColumn="0" w:firstRowLastColumn="0" w:lastRowFirstColumn="0" w:lastRowLastColumn="0"/>
            <w:tcW w:w="355" w:type="dxa"/>
            <w:hideMark/>
          </w:tcPr>
          <w:p w14:paraId="526662F9" w14:textId="77777777" w:rsidR="00E92CF6" w:rsidRPr="00E92CF6" w:rsidRDefault="00E92CF6" w:rsidP="00E92CF6">
            <w:pPr>
              <w:jc w:val="center"/>
              <w:textAlignment w:val="center"/>
              <w:rPr>
                <w:rFonts w:ascii="Arial" w:eastAsia="Times New Roman" w:hAnsi="Arial" w:cs="Arial"/>
              </w:rPr>
            </w:pPr>
            <w:r w:rsidRPr="00E92CF6">
              <w:rPr>
                <w:rFonts w:ascii="Arial" w:eastAsia="Times New Roman" w:hAnsi="Arial" w:cs="Arial"/>
                <w:color w:val="000000"/>
                <w:kern w:val="24"/>
              </w:rPr>
              <w:t>1</w:t>
            </w:r>
            <w:r w:rsidRPr="00E92CF6">
              <w:rPr>
                <w:rFonts w:ascii="Arial" w:eastAsia="Times New Roman" w:hAnsi="Arial" w:cs="Arial"/>
                <w:color w:val="2B4A76"/>
                <w:kern w:val="24"/>
              </w:rPr>
              <w:t xml:space="preserve"> </w:t>
            </w:r>
          </w:p>
        </w:tc>
        <w:tc>
          <w:tcPr>
            <w:tcW w:w="1249" w:type="dxa"/>
            <w:gridSpan w:val="2"/>
            <w:hideMark/>
          </w:tcPr>
          <w:p w14:paraId="3CEFD947" w14:textId="77777777" w:rsidR="00E92CF6" w:rsidRPr="00E92CF6" w:rsidRDefault="00E92CF6" w:rsidP="00E92CF6">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rPr>
            </w:pPr>
            <w:r w:rsidRPr="00E92CF6">
              <w:rPr>
                <w:rFonts w:ascii="Arial" w:eastAsia="Times New Roman" w:hAnsi="Arial" w:cs="Arial"/>
                <w:i/>
                <w:iCs/>
                <w:color w:val="000000"/>
                <w:kern w:val="24"/>
                <w:lang w:val="mn-MN"/>
              </w:rPr>
              <w:t xml:space="preserve">Цахилгааны   </w:t>
            </w:r>
          </w:p>
        </w:tc>
        <w:tc>
          <w:tcPr>
            <w:tcW w:w="899" w:type="dxa"/>
            <w:hideMark/>
          </w:tcPr>
          <w:p w14:paraId="586F4512"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lang w:val="mn-MN"/>
              </w:rPr>
            </w:pPr>
            <w:r w:rsidRPr="00E92CF6">
              <w:rPr>
                <w:rFonts w:ascii="Arial" w:eastAsia="Times New Roman" w:hAnsi="Arial" w:cs="Arial"/>
                <w:b/>
                <w:lang w:val="mn-MN"/>
              </w:rPr>
              <w:t>10</w:t>
            </w:r>
          </w:p>
        </w:tc>
        <w:tc>
          <w:tcPr>
            <w:tcW w:w="1120" w:type="dxa"/>
            <w:hideMark/>
          </w:tcPr>
          <w:p w14:paraId="3FB999EF"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lang w:val="mn-MN"/>
              </w:rPr>
            </w:pPr>
            <w:r w:rsidRPr="00E92CF6">
              <w:rPr>
                <w:rFonts w:ascii="Arial" w:eastAsia="Times New Roman" w:hAnsi="Arial" w:cs="Arial"/>
                <w:lang w:val="mn-MN"/>
              </w:rPr>
              <w:t>3</w:t>
            </w:r>
          </w:p>
        </w:tc>
        <w:tc>
          <w:tcPr>
            <w:tcW w:w="1278" w:type="dxa"/>
            <w:hideMark/>
          </w:tcPr>
          <w:p w14:paraId="4E5329DC"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lang w:val="mn-MN"/>
              </w:rPr>
            </w:pPr>
          </w:p>
        </w:tc>
        <w:tc>
          <w:tcPr>
            <w:tcW w:w="1227" w:type="dxa"/>
            <w:hideMark/>
          </w:tcPr>
          <w:p w14:paraId="6779B410"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lang w:val="mn-MN"/>
              </w:rPr>
            </w:pPr>
            <w:r w:rsidRPr="00E92CF6">
              <w:rPr>
                <w:rFonts w:ascii="Arial" w:eastAsia="Times New Roman" w:hAnsi="Arial" w:cs="Arial"/>
                <w:lang w:val="mn-MN"/>
              </w:rPr>
              <w:t xml:space="preserve"> 3</w:t>
            </w:r>
          </w:p>
        </w:tc>
        <w:tc>
          <w:tcPr>
            <w:tcW w:w="1227" w:type="dxa"/>
            <w:hideMark/>
          </w:tcPr>
          <w:p w14:paraId="42FDAD2B" w14:textId="77777777" w:rsidR="00E92CF6" w:rsidRPr="00E92CF6" w:rsidRDefault="00E92CF6" w:rsidP="00E92CF6">
            <w:pPr>
              <w:jc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lang w:val="mn-MN"/>
              </w:rPr>
            </w:pPr>
          </w:p>
        </w:tc>
        <w:tc>
          <w:tcPr>
            <w:tcW w:w="1499" w:type="dxa"/>
          </w:tcPr>
          <w:p w14:paraId="18E91EEB" w14:textId="77777777" w:rsidR="00E92CF6" w:rsidRPr="00E92CF6" w:rsidRDefault="00E92CF6" w:rsidP="00E92CF6">
            <w:pPr>
              <w:jc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lang w:val="mn-MN"/>
              </w:rPr>
            </w:pPr>
            <w:r w:rsidRPr="00E92CF6">
              <w:rPr>
                <w:rFonts w:ascii="Arial" w:eastAsia="Times New Roman" w:hAnsi="Arial" w:cs="Arial"/>
                <w:lang w:val="mn-MN"/>
              </w:rPr>
              <w:t>4</w:t>
            </w:r>
          </w:p>
        </w:tc>
      </w:tr>
      <w:tr w:rsidR="00E92CF6" w:rsidRPr="00842BB6" w14:paraId="7EAA40DF" w14:textId="77777777" w:rsidTr="004750B0">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355" w:type="dxa"/>
            <w:hideMark/>
          </w:tcPr>
          <w:p w14:paraId="267CAF9D" w14:textId="77777777" w:rsidR="00E92CF6" w:rsidRPr="00E92CF6" w:rsidRDefault="00E92CF6" w:rsidP="00E92CF6">
            <w:pPr>
              <w:jc w:val="center"/>
              <w:textAlignment w:val="center"/>
              <w:rPr>
                <w:rFonts w:ascii="Arial" w:eastAsia="Times New Roman" w:hAnsi="Arial" w:cs="Arial"/>
              </w:rPr>
            </w:pPr>
            <w:r w:rsidRPr="00E92CF6">
              <w:rPr>
                <w:rFonts w:ascii="Arial" w:eastAsia="Times New Roman" w:hAnsi="Arial" w:cs="Arial"/>
                <w:color w:val="auto"/>
                <w:kern w:val="24"/>
                <w:lang w:val="mn-MN"/>
              </w:rPr>
              <w:t>2</w:t>
            </w:r>
            <w:r w:rsidRPr="00E92CF6">
              <w:rPr>
                <w:rFonts w:ascii="Arial" w:eastAsia="Times New Roman" w:hAnsi="Arial" w:cs="Arial"/>
                <w:color w:val="auto"/>
                <w:kern w:val="24"/>
              </w:rPr>
              <w:t xml:space="preserve"> </w:t>
            </w:r>
          </w:p>
        </w:tc>
        <w:tc>
          <w:tcPr>
            <w:tcW w:w="1249" w:type="dxa"/>
            <w:gridSpan w:val="2"/>
            <w:hideMark/>
          </w:tcPr>
          <w:p w14:paraId="1869F2E7" w14:textId="77777777" w:rsidR="00E92CF6" w:rsidRPr="00E92CF6" w:rsidRDefault="00E92CF6" w:rsidP="00E92CF6">
            <w:pPr>
              <w:textAlignment w:val="bottom"/>
              <w:cnfStyle w:val="000000100000" w:firstRow="0" w:lastRow="0" w:firstColumn="0" w:lastColumn="0" w:oddVBand="0" w:evenVBand="0" w:oddHBand="1" w:evenHBand="0" w:firstRowFirstColumn="0" w:firstRowLastColumn="0" w:lastRowFirstColumn="0" w:lastRowLastColumn="0"/>
              <w:rPr>
                <w:rFonts w:ascii="Arial" w:eastAsia="Times New Roman" w:hAnsi="Arial" w:cs="Arial"/>
              </w:rPr>
            </w:pPr>
            <w:r w:rsidRPr="00E92CF6">
              <w:rPr>
                <w:rFonts w:ascii="Arial" w:eastAsia="Times New Roman" w:hAnsi="Arial" w:cs="Arial"/>
                <w:i/>
                <w:iCs/>
                <w:color w:val="000000"/>
                <w:kern w:val="24"/>
                <w:lang w:val="mn-MN"/>
              </w:rPr>
              <w:t>Жолооч</w:t>
            </w:r>
            <w:r w:rsidRPr="00E92CF6">
              <w:rPr>
                <w:rFonts w:ascii="Arial" w:eastAsia="Times New Roman" w:hAnsi="Arial" w:cs="Arial"/>
                <w:i/>
                <w:iCs/>
                <w:color w:val="2B4A76"/>
                <w:kern w:val="24"/>
              </w:rPr>
              <w:t xml:space="preserve"> </w:t>
            </w:r>
          </w:p>
        </w:tc>
        <w:tc>
          <w:tcPr>
            <w:tcW w:w="899" w:type="dxa"/>
            <w:hideMark/>
          </w:tcPr>
          <w:p w14:paraId="33984BBB"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lang w:val="mn-MN"/>
              </w:rPr>
            </w:pPr>
            <w:r w:rsidRPr="00E92CF6">
              <w:rPr>
                <w:rFonts w:ascii="Arial" w:eastAsia="Times New Roman" w:hAnsi="Arial" w:cs="Arial"/>
                <w:b/>
                <w:lang w:val="mn-MN"/>
              </w:rPr>
              <w:t>1</w:t>
            </w:r>
          </w:p>
        </w:tc>
        <w:tc>
          <w:tcPr>
            <w:tcW w:w="1120" w:type="dxa"/>
            <w:hideMark/>
          </w:tcPr>
          <w:p w14:paraId="749E072B" w14:textId="77777777" w:rsidR="00E92CF6" w:rsidRPr="00E92CF6" w:rsidRDefault="00E92CF6" w:rsidP="00E92CF6">
            <w:pPr>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lang w:val="mn-MN"/>
              </w:rPr>
            </w:pPr>
          </w:p>
        </w:tc>
        <w:tc>
          <w:tcPr>
            <w:tcW w:w="1278" w:type="dxa"/>
            <w:hideMark/>
          </w:tcPr>
          <w:p w14:paraId="6D85EC56"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rPr>
            </w:pPr>
          </w:p>
        </w:tc>
        <w:tc>
          <w:tcPr>
            <w:tcW w:w="1227" w:type="dxa"/>
            <w:hideMark/>
          </w:tcPr>
          <w:p w14:paraId="45C898DA"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lang w:val="mn-MN"/>
              </w:rPr>
            </w:pPr>
          </w:p>
        </w:tc>
        <w:tc>
          <w:tcPr>
            <w:tcW w:w="1227" w:type="dxa"/>
            <w:hideMark/>
          </w:tcPr>
          <w:p w14:paraId="3B9CB58B"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lang w:val="mn-MN"/>
              </w:rPr>
            </w:pPr>
            <w:r w:rsidRPr="00E92CF6">
              <w:rPr>
                <w:rFonts w:ascii="Arial" w:eastAsia="Times New Roman" w:hAnsi="Arial" w:cs="Arial"/>
                <w:lang w:val="mn-MN"/>
              </w:rPr>
              <w:t>1</w:t>
            </w:r>
          </w:p>
        </w:tc>
        <w:tc>
          <w:tcPr>
            <w:tcW w:w="1499" w:type="dxa"/>
          </w:tcPr>
          <w:p w14:paraId="05ED60E1"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lang w:val="mn-MN"/>
              </w:rPr>
            </w:pPr>
          </w:p>
        </w:tc>
      </w:tr>
      <w:tr w:rsidR="00E92CF6" w:rsidRPr="00842BB6" w14:paraId="2A68327B" w14:textId="77777777" w:rsidTr="004750B0">
        <w:trPr>
          <w:trHeight w:val="276"/>
        </w:trPr>
        <w:tc>
          <w:tcPr>
            <w:cnfStyle w:val="001000000000" w:firstRow="0" w:lastRow="0" w:firstColumn="1" w:lastColumn="0" w:oddVBand="0" w:evenVBand="0" w:oddHBand="0" w:evenHBand="0" w:firstRowFirstColumn="0" w:firstRowLastColumn="0" w:lastRowFirstColumn="0" w:lastRowLastColumn="0"/>
            <w:tcW w:w="355" w:type="dxa"/>
          </w:tcPr>
          <w:p w14:paraId="6487A07F" w14:textId="77777777" w:rsidR="00E92CF6" w:rsidRPr="00E92CF6" w:rsidRDefault="00E92CF6" w:rsidP="00E92CF6">
            <w:pPr>
              <w:jc w:val="center"/>
              <w:textAlignment w:val="center"/>
              <w:rPr>
                <w:rFonts w:ascii="Arial" w:eastAsia="Times New Roman" w:hAnsi="Arial" w:cs="Arial"/>
                <w:color w:val="000000"/>
                <w:kern w:val="24"/>
                <w:lang w:val="mn-MN"/>
              </w:rPr>
            </w:pPr>
            <w:r w:rsidRPr="00E92CF6">
              <w:rPr>
                <w:rFonts w:ascii="Arial" w:eastAsia="Times New Roman" w:hAnsi="Arial" w:cs="Arial"/>
                <w:color w:val="000000"/>
                <w:kern w:val="24"/>
                <w:lang w:val="mn-MN"/>
              </w:rPr>
              <w:t>3</w:t>
            </w:r>
          </w:p>
        </w:tc>
        <w:tc>
          <w:tcPr>
            <w:tcW w:w="1249" w:type="dxa"/>
            <w:gridSpan w:val="2"/>
          </w:tcPr>
          <w:p w14:paraId="42252125" w14:textId="77777777" w:rsidR="00E92CF6" w:rsidRPr="00E92CF6" w:rsidRDefault="00E92CF6" w:rsidP="00E92CF6">
            <w:pPr>
              <w:textAlignment w:val="bottom"/>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color w:val="000000"/>
                <w:kern w:val="24"/>
              </w:rPr>
            </w:pPr>
            <w:r w:rsidRPr="00E92CF6">
              <w:rPr>
                <w:rFonts w:ascii="Arial" w:eastAsia="Times New Roman" w:hAnsi="Arial" w:cs="Arial"/>
                <w:i/>
                <w:iCs/>
                <w:color w:val="000000"/>
                <w:kern w:val="24"/>
                <w:lang w:val="mn-MN"/>
              </w:rPr>
              <w:t xml:space="preserve"> Автын засварчин</w:t>
            </w:r>
            <w:r w:rsidRPr="00E92CF6">
              <w:rPr>
                <w:rFonts w:ascii="Arial" w:eastAsia="Times New Roman" w:hAnsi="Arial" w:cs="Arial"/>
                <w:i/>
                <w:iCs/>
                <w:color w:val="000000"/>
                <w:kern w:val="24"/>
              </w:rPr>
              <w:t xml:space="preserve"> </w:t>
            </w:r>
          </w:p>
        </w:tc>
        <w:tc>
          <w:tcPr>
            <w:tcW w:w="899" w:type="dxa"/>
          </w:tcPr>
          <w:p w14:paraId="25756FB2"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kern w:val="24"/>
                <w:lang w:val="mn-MN"/>
              </w:rPr>
            </w:pPr>
            <w:r w:rsidRPr="00E92CF6">
              <w:rPr>
                <w:rFonts w:ascii="Arial" w:eastAsia="Times New Roman" w:hAnsi="Arial" w:cs="Arial"/>
                <w:b/>
                <w:kern w:val="24"/>
                <w:lang w:val="mn-MN"/>
              </w:rPr>
              <w:t>1</w:t>
            </w:r>
          </w:p>
        </w:tc>
        <w:tc>
          <w:tcPr>
            <w:tcW w:w="1120" w:type="dxa"/>
          </w:tcPr>
          <w:p w14:paraId="254ABEAE" w14:textId="77777777" w:rsidR="00E92CF6" w:rsidRPr="00E92CF6" w:rsidRDefault="00E92CF6" w:rsidP="00E92CF6">
            <w:pPr>
              <w:jc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lang w:val="mn-MN"/>
              </w:rPr>
            </w:pPr>
            <w:r w:rsidRPr="00E92CF6">
              <w:rPr>
                <w:rFonts w:ascii="Arial" w:eastAsia="Times New Roman" w:hAnsi="Arial" w:cs="Arial"/>
                <w:lang w:val="mn-MN"/>
              </w:rPr>
              <w:t xml:space="preserve"> </w:t>
            </w:r>
          </w:p>
          <w:p w14:paraId="3F81E9D6" w14:textId="77777777" w:rsidR="00E92CF6" w:rsidRPr="00E92CF6" w:rsidRDefault="00E92CF6" w:rsidP="00E92CF6">
            <w:pPr>
              <w:jc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lang w:val="mn-MN"/>
              </w:rPr>
            </w:pPr>
          </w:p>
        </w:tc>
        <w:tc>
          <w:tcPr>
            <w:tcW w:w="1278" w:type="dxa"/>
          </w:tcPr>
          <w:p w14:paraId="75F47B4C"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rPr>
            </w:pPr>
          </w:p>
        </w:tc>
        <w:tc>
          <w:tcPr>
            <w:tcW w:w="1227" w:type="dxa"/>
          </w:tcPr>
          <w:p w14:paraId="3F2B1A88"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lang w:val="mn-MN"/>
              </w:rPr>
            </w:pPr>
            <w:r w:rsidRPr="00E92CF6">
              <w:rPr>
                <w:rFonts w:ascii="Arial" w:eastAsia="Times New Roman" w:hAnsi="Arial" w:cs="Arial"/>
                <w:lang w:val="mn-MN"/>
              </w:rPr>
              <w:t>1</w:t>
            </w:r>
          </w:p>
        </w:tc>
        <w:tc>
          <w:tcPr>
            <w:tcW w:w="1227" w:type="dxa"/>
          </w:tcPr>
          <w:p w14:paraId="73A59A10"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lang w:val="mn-MN"/>
              </w:rPr>
            </w:pPr>
          </w:p>
        </w:tc>
        <w:tc>
          <w:tcPr>
            <w:tcW w:w="1499" w:type="dxa"/>
          </w:tcPr>
          <w:p w14:paraId="33143CAB" w14:textId="77777777" w:rsidR="00E92CF6" w:rsidRPr="00E92CF6" w:rsidRDefault="00E92CF6" w:rsidP="00E92CF6">
            <w:pPr>
              <w:jc w:val="center"/>
              <w:textAlignment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lang w:val="mn-MN"/>
              </w:rPr>
            </w:pPr>
          </w:p>
        </w:tc>
      </w:tr>
      <w:tr w:rsidR="00E92CF6" w:rsidRPr="00842BB6" w14:paraId="1C808237" w14:textId="77777777" w:rsidTr="004750B0">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355" w:type="dxa"/>
          </w:tcPr>
          <w:p w14:paraId="7A6561A9" w14:textId="77777777" w:rsidR="00E92CF6" w:rsidRPr="00E92CF6" w:rsidRDefault="00E92CF6" w:rsidP="00E92CF6">
            <w:pPr>
              <w:jc w:val="center"/>
              <w:textAlignment w:val="center"/>
              <w:rPr>
                <w:rFonts w:ascii="Arial" w:eastAsia="Times New Roman" w:hAnsi="Arial" w:cs="Arial"/>
                <w:color w:val="000000"/>
                <w:kern w:val="24"/>
                <w:lang w:val="mn-MN"/>
              </w:rPr>
            </w:pPr>
            <w:r w:rsidRPr="00E92CF6">
              <w:rPr>
                <w:rFonts w:ascii="Arial" w:eastAsia="Times New Roman" w:hAnsi="Arial" w:cs="Arial"/>
                <w:color w:val="000000"/>
                <w:kern w:val="24"/>
                <w:lang w:val="mn-MN"/>
              </w:rPr>
              <w:t>4</w:t>
            </w:r>
          </w:p>
        </w:tc>
        <w:tc>
          <w:tcPr>
            <w:tcW w:w="1249" w:type="dxa"/>
            <w:gridSpan w:val="2"/>
          </w:tcPr>
          <w:p w14:paraId="1E608D74" w14:textId="77777777" w:rsidR="00E92CF6" w:rsidRPr="00E92CF6" w:rsidRDefault="00E92CF6" w:rsidP="00E92CF6">
            <w:pPr>
              <w:textAlignment w:val="bottom"/>
              <w:cnfStyle w:val="000000100000" w:firstRow="0" w:lastRow="0" w:firstColumn="0" w:lastColumn="0" w:oddVBand="0" w:evenVBand="0" w:oddHBand="1" w:evenHBand="0" w:firstRowFirstColumn="0" w:firstRowLastColumn="0" w:lastRowFirstColumn="0" w:lastRowLastColumn="0"/>
              <w:rPr>
                <w:rFonts w:ascii="Arial" w:eastAsia="Times New Roman" w:hAnsi="Arial" w:cs="Arial"/>
                <w:i/>
                <w:iCs/>
                <w:color w:val="000000"/>
                <w:kern w:val="24"/>
                <w:lang w:val="mn-MN"/>
              </w:rPr>
            </w:pPr>
            <w:r w:rsidRPr="00E92CF6">
              <w:rPr>
                <w:rFonts w:ascii="Arial" w:eastAsia="Times New Roman" w:hAnsi="Arial" w:cs="Arial"/>
                <w:i/>
                <w:iCs/>
                <w:color w:val="000000"/>
                <w:kern w:val="24"/>
                <w:lang w:val="mn-MN"/>
              </w:rPr>
              <w:t>Санхүү</w:t>
            </w:r>
          </w:p>
        </w:tc>
        <w:tc>
          <w:tcPr>
            <w:tcW w:w="899" w:type="dxa"/>
          </w:tcPr>
          <w:p w14:paraId="791F54C2"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kern w:val="24"/>
                <w:lang w:val="mn-MN"/>
              </w:rPr>
            </w:pPr>
            <w:r w:rsidRPr="00E92CF6">
              <w:rPr>
                <w:rFonts w:ascii="Arial" w:eastAsia="Times New Roman" w:hAnsi="Arial" w:cs="Arial"/>
                <w:b/>
                <w:kern w:val="24"/>
                <w:lang w:val="mn-MN"/>
              </w:rPr>
              <w:t>1</w:t>
            </w:r>
          </w:p>
        </w:tc>
        <w:tc>
          <w:tcPr>
            <w:tcW w:w="1120" w:type="dxa"/>
          </w:tcPr>
          <w:p w14:paraId="42038A77" w14:textId="77777777" w:rsidR="00E92CF6" w:rsidRPr="00E92CF6" w:rsidRDefault="00E92CF6" w:rsidP="00E92CF6">
            <w:pPr>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lang w:val="mn-MN"/>
              </w:rPr>
            </w:pPr>
            <w:r w:rsidRPr="00E92CF6">
              <w:rPr>
                <w:rFonts w:ascii="Arial" w:eastAsia="Times New Roman" w:hAnsi="Arial" w:cs="Arial"/>
                <w:lang w:val="mn-MN"/>
              </w:rPr>
              <w:t>1</w:t>
            </w:r>
          </w:p>
        </w:tc>
        <w:tc>
          <w:tcPr>
            <w:tcW w:w="1278" w:type="dxa"/>
          </w:tcPr>
          <w:p w14:paraId="1CE3D7F7"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rPr>
            </w:pPr>
          </w:p>
        </w:tc>
        <w:tc>
          <w:tcPr>
            <w:tcW w:w="1227" w:type="dxa"/>
          </w:tcPr>
          <w:p w14:paraId="6BE0E550"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lang w:val="mn-MN"/>
              </w:rPr>
            </w:pPr>
          </w:p>
        </w:tc>
        <w:tc>
          <w:tcPr>
            <w:tcW w:w="1227" w:type="dxa"/>
          </w:tcPr>
          <w:p w14:paraId="2DCA0BF3"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lang w:val="mn-MN"/>
              </w:rPr>
            </w:pPr>
          </w:p>
        </w:tc>
        <w:tc>
          <w:tcPr>
            <w:tcW w:w="1499" w:type="dxa"/>
          </w:tcPr>
          <w:p w14:paraId="3B3933AF" w14:textId="77777777" w:rsidR="00E92CF6" w:rsidRPr="00E92CF6" w:rsidRDefault="00E92CF6" w:rsidP="00E92CF6">
            <w:pPr>
              <w:jc w:val="center"/>
              <w:textAlignment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lang w:val="mn-MN"/>
              </w:rPr>
            </w:pPr>
          </w:p>
        </w:tc>
      </w:tr>
    </w:tbl>
    <w:p w14:paraId="09102FF5" w14:textId="77777777" w:rsidR="00E92CF6" w:rsidRDefault="00E92CF6" w:rsidP="00E92CF6">
      <w:pPr>
        <w:spacing w:after="0" w:line="240" w:lineRule="auto"/>
        <w:ind w:left="720" w:firstLine="720"/>
        <w:rPr>
          <w:rFonts w:ascii="Arial" w:eastAsia="Calibri" w:hAnsi="Arial" w:cs="Arial"/>
          <w:b/>
          <w:bCs/>
          <w:i/>
          <w:iCs/>
          <w:sz w:val="24"/>
          <w:szCs w:val="24"/>
          <w:lang w:val="mn-MN"/>
        </w:rPr>
      </w:pPr>
    </w:p>
    <w:p w14:paraId="4D0C716A" w14:textId="77777777" w:rsidR="00E92CF6" w:rsidRPr="00842BB6" w:rsidRDefault="00E92CF6" w:rsidP="00E92CF6">
      <w:pPr>
        <w:spacing w:after="0" w:line="240" w:lineRule="auto"/>
        <w:ind w:left="720" w:firstLine="720"/>
        <w:rPr>
          <w:rFonts w:ascii="Arial" w:eastAsia="Calibri" w:hAnsi="Arial" w:cs="Arial"/>
          <w:b/>
          <w:sz w:val="24"/>
          <w:szCs w:val="24"/>
          <w:lang w:val="mn-MN"/>
        </w:rPr>
      </w:pPr>
      <w:proofErr w:type="spellStart"/>
      <w:r>
        <w:rPr>
          <w:rFonts w:ascii="Arial" w:eastAsia="Calibri" w:hAnsi="Arial" w:cs="Arial"/>
          <w:b/>
          <w:bCs/>
          <w:i/>
          <w:iCs/>
          <w:sz w:val="24"/>
          <w:szCs w:val="24"/>
        </w:rPr>
        <w:t>Хүний</w:t>
      </w:r>
      <w:proofErr w:type="spellEnd"/>
      <w:r>
        <w:rPr>
          <w:rFonts w:ascii="Arial" w:eastAsia="Calibri" w:hAnsi="Arial" w:cs="Arial"/>
          <w:b/>
          <w:bCs/>
          <w:i/>
          <w:iCs/>
          <w:sz w:val="24"/>
          <w:szCs w:val="24"/>
        </w:rPr>
        <w:t xml:space="preserve"> </w:t>
      </w:r>
      <w:proofErr w:type="spellStart"/>
      <w:r>
        <w:rPr>
          <w:rFonts w:ascii="Arial" w:eastAsia="Calibri" w:hAnsi="Arial" w:cs="Arial"/>
          <w:b/>
          <w:bCs/>
          <w:i/>
          <w:iCs/>
          <w:sz w:val="24"/>
          <w:szCs w:val="24"/>
        </w:rPr>
        <w:t>нөөцийн</w:t>
      </w:r>
      <w:proofErr w:type="spellEnd"/>
      <w:r>
        <w:rPr>
          <w:rFonts w:ascii="Arial" w:eastAsia="Calibri" w:hAnsi="Arial" w:cs="Arial"/>
          <w:b/>
          <w:bCs/>
          <w:i/>
          <w:iCs/>
          <w:sz w:val="24"/>
          <w:szCs w:val="24"/>
        </w:rPr>
        <w:t xml:space="preserve"> </w:t>
      </w:r>
      <w:proofErr w:type="spellStart"/>
      <w:r>
        <w:rPr>
          <w:rFonts w:ascii="Arial" w:eastAsia="Calibri" w:hAnsi="Arial" w:cs="Arial"/>
          <w:b/>
          <w:bCs/>
          <w:i/>
          <w:iCs/>
          <w:sz w:val="24"/>
          <w:szCs w:val="24"/>
        </w:rPr>
        <w:t>хөдөлгөөн</w:t>
      </w:r>
      <w:proofErr w:type="spellEnd"/>
      <w:r>
        <w:rPr>
          <w:rFonts w:ascii="Arial" w:eastAsia="Calibri" w:hAnsi="Arial" w:cs="Arial"/>
          <w:b/>
          <w:bCs/>
          <w:i/>
          <w:iCs/>
          <w:sz w:val="24"/>
          <w:szCs w:val="24"/>
        </w:rPr>
        <w:t xml:space="preserve"> </w:t>
      </w:r>
      <w:r w:rsidRPr="00842BB6">
        <w:rPr>
          <w:rFonts w:ascii="Arial" w:eastAsia="Calibri" w:hAnsi="Arial" w:cs="Arial"/>
          <w:b/>
          <w:bCs/>
          <w:i/>
          <w:iCs/>
          <w:sz w:val="24"/>
          <w:szCs w:val="24"/>
          <w:lang w:val="mn-MN"/>
        </w:rPr>
        <w:t>/</w:t>
      </w:r>
      <w:r>
        <w:rPr>
          <w:rFonts w:ascii="Arial" w:eastAsia="Calibri" w:hAnsi="Arial" w:cs="Arial"/>
          <w:b/>
          <w:bCs/>
          <w:i/>
          <w:iCs/>
          <w:sz w:val="24"/>
          <w:szCs w:val="24"/>
          <w:lang w:val="mn-MN"/>
        </w:rPr>
        <w:t>ажлаас чөлөөлөгдсөн</w:t>
      </w:r>
      <w:r w:rsidRPr="00842BB6">
        <w:rPr>
          <w:rFonts w:ascii="Arial" w:eastAsia="Calibri" w:hAnsi="Arial" w:cs="Arial"/>
          <w:b/>
          <w:bCs/>
          <w:i/>
          <w:iCs/>
          <w:sz w:val="24"/>
          <w:szCs w:val="24"/>
          <w:lang w:val="mn-MN"/>
        </w:rPr>
        <w:t>/</w:t>
      </w:r>
    </w:p>
    <w:tbl>
      <w:tblPr>
        <w:tblStyle w:val="GridTable5Dark-Accent22"/>
        <w:tblW w:w="8500" w:type="dxa"/>
        <w:tblInd w:w="279" w:type="dxa"/>
        <w:tblLook w:val="04A0" w:firstRow="1" w:lastRow="0" w:firstColumn="1" w:lastColumn="0" w:noHBand="0" w:noVBand="1"/>
      </w:tblPr>
      <w:tblGrid>
        <w:gridCol w:w="966"/>
        <w:gridCol w:w="6684"/>
        <w:gridCol w:w="850"/>
      </w:tblGrid>
      <w:tr w:rsidR="00E92CF6" w:rsidRPr="00842BB6" w14:paraId="1F1BF155" w14:textId="77777777" w:rsidTr="00CC040C">
        <w:trPr>
          <w:cnfStyle w:val="100000000000" w:firstRow="1" w:lastRow="0" w:firstColumn="0" w:lastColumn="0" w:oddVBand="0" w:evenVBand="0" w:oddHBand="0" w:evenHBand="0" w:firstRowFirstColumn="0" w:firstRowLastColumn="0" w:lastRowFirstColumn="0" w:lastRowLastColumn="0"/>
          <w:trHeight w:val="253"/>
        </w:trPr>
        <w:tc>
          <w:tcPr>
            <w:cnfStyle w:val="001000000000" w:firstRow="0" w:lastRow="0" w:firstColumn="1" w:lastColumn="0" w:oddVBand="0" w:evenVBand="0" w:oddHBand="0" w:evenHBand="0" w:firstRowFirstColumn="0" w:firstRowLastColumn="0" w:lastRowFirstColumn="0" w:lastRowLastColumn="0"/>
            <w:tcW w:w="966" w:type="dxa"/>
            <w:hideMark/>
          </w:tcPr>
          <w:p w14:paraId="7167DE2D" w14:textId="77777777" w:rsidR="00E92CF6" w:rsidRPr="00842BB6" w:rsidRDefault="00E92CF6" w:rsidP="00E92CF6">
            <w:pPr>
              <w:rPr>
                <w:rFonts w:ascii="Arial" w:hAnsi="Arial" w:cs="Arial"/>
                <w:color w:val="000000"/>
                <w:kern w:val="24"/>
                <w:lang w:val="mn-MN"/>
              </w:rPr>
            </w:pPr>
            <w:r w:rsidRPr="00842BB6">
              <w:rPr>
                <w:rFonts w:ascii="Arial" w:hAnsi="Arial" w:cs="Arial"/>
                <w:color w:val="000000"/>
                <w:kern w:val="24"/>
                <w:lang w:val="mn-MN"/>
              </w:rPr>
              <w:t xml:space="preserve">  </w:t>
            </w:r>
          </w:p>
          <w:p w14:paraId="38C3490D" w14:textId="77777777" w:rsidR="00E92CF6" w:rsidRPr="00842BB6" w:rsidRDefault="00E92CF6" w:rsidP="00E92CF6">
            <w:pPr>
              <w:rPr>
                <w:rFonts w:ascii="Arial" w:hAnsi="Arial" w:cs="Arial"/>
              </w:rPr>
            </w:pPr>
            <w:r w:rsidRPr="00842BB6">
              <w:rPr>
                <w:rFonts w:ascii="Arial" w:hAnsi="Arial" w:cs="Arial"/>
                <w:color w:val="000000"/>
                <w:kern w:val="24"/>
                <w:lang w:val="mn-MN"/>
              </w:rPr>
              <w:t>№</w:t>
            </w:r>
            <w:r w:rsidRPr="00842BB6">
              <w:rPr>
                <w:rFonts w:ascii="Arial" w:hAnsi="Arial" w:cs="Arial"/>
                <w:color w:val="000000"/>
                <w:kern w:val="24"/>
              </w:rPr>
              <w:t xml:space="preserve"> </w:t>
            </w:r>
          </w:p>
        </w:tc>
        <w:tc>
          <w:tcPr>
            <w:tcW w:w="6684" w:type="dxa"/>
            <w:hideMark/>
          </w:tcPr>
          <w:p w14:paraId="36D6565C" w14:textId="77777777" w:rsidR="00E92CF6" w:rsidRPr="00842BB6" w:rsidRDefault="00E92CF6" w:rsidP="00E92CF6">
            <w:pPr>
              <w:jc w:val="center"/>
              <w:cnfStyle w:val="100000000000" w:firstRow="1" w:lastRow="0" w:firstColumn="0" w:lastColumn="0" w:oddVBand="0" w:evenVBand="0" w:oddHBand="0" w:evenHBand="0" w:firstRowFirstColumn="0" w:firstRowLastColumn="0" w:lastRowFirstColumn="0" w:lastRowLastColumn="0"/>
              <w:rPr>
                <w:rFonts w:ascii="Arial" w:hAnsi="Arial" w:cs="Arial"/>
                <w:color w:val="000000"/>
                <w:kern w:val="24"/>
                <w:lang w:val="mn-MN"/>
              </w:rPr>
            </w:pPr>
          </w:p>
          <w:p w14:paraId="57BBCAB5" w14:textId="77777777" w:rsidR="00E92CF6" w:rsidRPr="00842BB6" w:rsidRDefault="00E92CF6" w:rsidP="00E92CF6">
            <w:pPr>
              <w:jc w:val="center"/>
              <w:cnfStyle w:val="100000000000" w:firstRow="1" w:lastRow="0" w:firstColumn="0" w:lastColumn="0" w:oddVBand="0" w:evenVBand="0" w:oddHBand="0" w:evenHBand="0" w:firstRowFirstColumn="0" w:firstRowLastColumn="0" w:lastRowFirstColumn="0" w:lastRowLastColumn="0"/>
              <w:rPr>
                <w:rFonts w:ascii="Arial" w:hAnsi="Arial" w:cs="Arial"/>
                <w:color w:val="FF0000"/>
                <w:kern w:val="24"/>
                <w:lang w:val="mn-MN"/>
              </w:rPr>
            </w:pPr>
            <w:r>
              <w:rPr>
                <w:rFonts w:ascii="Arial" w:hAnsi="Arial" w:cs="Arial"/>
                <w:color w:val="000000"/>
                <w:kern w:val="24"/>
              </w:rPr>
              <w:t xml:space="preserve">ШАЛТГААН </w:t>
            </w:r>
          </w:p>
          <w:p w14:paraId="5A5C5FF0" w14:textId="77777777" w:rsidR="00E92CF6" w:rsidRPr="00842BB6" w:rsidRDefault="00E92CF6" w:rsidP="00E92CF6">
            <w:pPr>
              <w:jc w:val="center"/>
              <w:cnfStyle w:val="100000000000" w:firstRow="1" w:lastRow="0" w:firstColumn="0" w:lastColumn="0" w:oddVBand="0" w:evenVBand="0" w:oddHBand="0" w:evenHBand="0" w:firstRowFirstColumn="0" w:firstRowLastColumn="0" w:lastRowFirstColumn="0" w:lastRowLastColumn="0"/>
              <w:rPr>
                <w:rFonts w:ascii="Arial" w:hAnsi="Arial" w:cs="Arial"/>
                <w:lang w:val="mn-MN"/>
              </w:rPr>
            </w:pPr>
          </w:p>
        </w:tc>
        <w:tc>
          <w:tcPr>
            <w:tcW w:w="850" w:type="dxa"/>
            <w:hideMark/>
          </w:tcPr>
          <w:p w14:paraId="24D96064" w14:textId="77777777" w:rsidR="00E92CF6" w:rsidRPr="00842BB6" w:rsidRDefault="00E92CF6" w:rsidP="00E92CF6">
            <w:pPr>
              <w:cnfStyle w:val="100000000000" w:firstRow="1" w:lastRow="0" w:firstColumn="0" w:lastColumn="0" w:oddVBand="0" w:evenVBand="0" w:oddHBand="0" w:evenHBand="0" w:firstRowFirstColumn="0" w:firstRowLastColumn="0" w:lastRowFirstColumn="0" w:lastRowLastColumn="0"/>
              <w:rPr>
                <w:rFonts w:ascii="Arial" w:hAnsi="Arial" w:cs="Arial"/>
                <w:color w:val="000000"/>
                <w:kern w:val="24"/>
                <w:lang w:val="mn-MN"/>
              </w:rPr>
            </w:pPr>
          </w:p>
          <w:p w14:paraId="4253ACE0" w14:textId="77777777" w:rsidR="00E92CF6" w:rsidRPr="00842BB6" w:rsidRDefault="00E92CF6" w:rsidP="00E92CF6">
            <w:pPr>
              <w:cnfStyle w:val="100000000000" w:firstRow="1" w:lastRow="0" w:firstColumn="0" w:lastColumn="0" w:oddVBand="0" w:evenVBand="0" w:oddHBand="0" w:evenHBand="0" w:firstRowFirstColumn="0" w:firstRowLastColumn="0" w:lastRowFirstColumn="0" w:lastRowLastColumn="0"/>
              <w:rPr>
                <w:rFonts w:ascii="Arial" w:hAnsi="Arial" w:cs="Arial"/>
              </w:rPr>
            </w:pPr>
            <w:proofErr w:type="spellStart"/>
            <w:r>
              <w:rPr>
                <w:rFonts w:ascii="Arial" w:hAnsi="Arial" w:cs="Arial"/>
                <w:color w:val="000000"/>
                <w:kern w:val="24"/>
              </w:rPr>
              <w:t>Тоо</w:t>
            </w:r>
            <w:proofErr w:type="spellEnd"/>
            <w:r>
              <w:rPr>
                <w:rFonts w:ascii="Arial" w:hAnsi="Arial" w:cs="Arial"/>
                <w:color w:val="000000"/>
                <w:kern w:val="24"/>
              </w:rPr>
              <w:t xml:space="preserve"> </w:t>
            </w:r>
          </w:p>
        </w:tc>
      </w:tr>
      <w:tr w:rsidR="00E92CF6" w:rsidRPr="00842BB6" w14:paraId="6954C66A" w14:textId="77777777" w:rsidTr="00CC040C">
        <w:trPr>
          <w:cnfStyle w:val="000000100000" w:firstRow="0" w:lastRow="0" w:firstColumn="0" w:lastColumn="0" w:oddVBand="0" w:evenVBand="0" w:oddHBand="1" w:evenHBand="0" w:firstRowFirstColumn="0" w:firstRowLastColumn="0" w:lastRowFirstColumn="0" w:lastRowLastColumn="0"/>
          <w:trHeight w:val="292"/>
        </w:trPr>
        <w:tc>
          <w:tcPr>
            <w:cnfStyle w:val="001000000000" w:firstRow="0" w:lastRow="0" w:firstColumn="1" w:lastColumn="0" w:oddVBand="0" w:evenVBand="0" w:oddHBand="0" w:evenHBand="0" w:firstRowFirstColumn="0" w:firstRowLastColumn="0" w:lastRowFirstColumn="0" w:lastRowLastColumn="0"/>
            <w:tcW w:w="966" w:type="dxa"/>
            <w:hideMark/>
          </w:tcPr>
          <w:p w14:paraId="0E060932" w14:textId="77777777" w:rsidR="00E92CF6" w:rsidRPr="00842BB6" w:rsidRDefault="00E92CF6" w:rsidP="00E92CF6">
            <w:pPr>
              <w:jc w:val="center"/>
              <w:rPr>
                <w:rFonts w:ascii="Arial" w:hAnsi="Arial" w:cs="Arial"/>
              </w:rPr>
            </w:pPr>
            <w:r w:rsidRPr="00842BB6">
              <w:rPr>
                <w:rFonts w:ascii="Arial" w:hAnsi="Arial" w:cs="Arial"/>
                <w:color w:val="000000"/>
                <w:kern w:val="24"/>
              </w:rPr>
              <w:t xml:space="preserve">1 </w:t>
            </w:r>
          </w:p>
        </w:tc>
        <w:tc>
          <w:tcPr>
            <w:tcW w:w="6684" w:type="dxa"/>
            <w:hideMark/>
          </w:tcPr>
          <w:p w14:paraId="189B894D" w14:textId="77777777" w:rsidR="00E92CF6" w:rsidRPr="005578DC" w:rsidRDefault="00E92CF6" w:rsidP="00E92CF6">
            <w:pPr>
              <w:cnfStyle w:val="000000100000" w:firstRow="0" w:lastRow="0" w:firstColumn="0" w:lastColumn="0" w:oddVBand="0" w:evenVBand="0" w:oddHBand="1" w:evenHBand="0" w:firstRowFirstColumn="0" w:firstRowLastColumn="0" w:lastRowFirstColumn="0" w:lastRowLastColumn="0"/>
              <w:rPr>
                <w:rFonts w:ascii="Arial" w:hAnsi="Arial" w:cs="Arial"/>
                <w:lang w:val="mn-MN"/>
              </w:rPr>
            </w:pPr>
            <w:proofErr w:type="spellStart"/>
            <w:r>
              <w:rPr>
                <w:rFonts w:ascii="Arial" w:hAnsi="Arial" w:cs="Arial"/>
                <w:i/>
                <w:iCs/>
                <w:color w:val="000000"/>
                <w:kern w:val="24"/>
              </w:rPr>
              <w:t>Өөрийн</w:t>
            </w:r>
            <w:proofErr w:type="spellEnd"/>
            <w:r>
              <w:rPr>
                <w:rFonts w:ascii="Arial" w:hAnsi="Arial" w:cs="Arial"/>
                <w:i/>
                <w:iCs/>
                <w:color w:val="000000"/>
                <w:kern w:val="24"/>
              </w:rPr>
              <w:t xml:space="preserve"> </w:t>
            </w:r>
            <w:proofErr w:type="spellStart"/>
            <w:r>
              <w:rPr>
                <w:rFonts w:ascii="Arial" w:hAnsi="Arial" w:cs="Arial"/>
                <w:i/>
                <w:iCs/>
                <w:color w:val="000000"/>
                <w:kern w:val="24"/>
              </w:rPr>
              <w:t>хүсэлтээр</w:t>
            </w:r>
            <w:proofErr w:type="spellEnd"/>
            <w:r>
              <w:rPr>
                <w:rFonts w:ascii="Arial" w:hAnsi="Arial" w:cs="Arial"/>
                <w:i/>
                <w:iCs/>
                <w:color w:val="000000"/>
                <w:kern w:val="24"/>
              </w:rPr>
              <w:t xml:space="preserve"> </w:t>
            </w:r>
            <w:r>
              <w:rPr>
                <w:rFonts w:ascii="Arial" w:hAnsi="Arial" w:cs="Arial"/>
                <w:i/>
                <w:iCs/>
                <w:color w:val="000000"/>
                <w:kern w:val="24"/>
                <w:lang w:val="mn-MN"/>
              </w:rPr>
              <w:t>/өөр ажилд орох-6,шилжилт--3</w:t>
            </w:r>
            <w:r>
              <w:rPr>
                <w:rFonts w:ascii="Arial" w:hAnsi="Arial" w:cs="Arial"/>
                <w:i/>
                <w:iCs/>
                <w:color w:val="000000"/>
                <w:kern w:val="24"/>
              </w:rPr>
              <w:t>,</w:t>
            </w:r>
            <w:proofErr w:type="spellStart"/>
            <w:r>
              <w:rPr>
                <w:rFonts w:ascii="Arial" w:hAnsi="Arial" w:cs="Arial"/>
                <w:i/>
                <w:iCs/>
                <w:color w:val="000000"/>
                <w:kern w:val="24"/>
              </w:rPr>
              <w:t>дотоо</w:t>
            </w:r>
            <w:proofErr w:type="spellEnd"/>
            <w:r>
              <w:rPr>
                <w:rFonts w:ascii="Arial" w:hAnsi="Arial" w:cs="Arial"/>
                <w:i/>
                <w:iCs/>
                <w:color w:val="000000"/>
                <w:kern w:val="24"/>
                <w:lang w:val="mn-MN"/>
              </w:rPr>
              <w:t>д</w:t>
            </w:r>
            <w:r>
              <w:rPr>
                <w:rFonts w:ascii="Arial" w:hAnsi="Arial" w:cs="Arial"/>
                <w:i/>
                <w:iCs/>
                <w:color w:val="000000"/>
                <w:kern w:val="24"/>
              </w:rPr>
              <w:t xml:space="preserve"> </w:t>
            </w:r>
            <w:proofErr w:type="spellStart"/>
            <w:r>
              <w:rPr>
                <w:rFonts w:ascii="Arial" w:hAnsi="Arial" w:cs="Arial"/>
                <w:i/>
                <w:iCs/>
                <w:color w:val="000000"/>
                <w:kern w:val="24"/>
              </w:rPr>
              <w:t>журам</w:t>
            </w:r>
            <w:proofErr w:type="spellEnd"/>
            <w:r>
              <w:rPr>
                <w:rFonts w:ascii="Arial" w:hAnsi="Arial" w:cs="Arial"/>
                <w:i/>
                <w:iCs/>
                <w:color w:val="000000"/>
                <w:kern w:val="24"/>
              </w:rPr>
              <w:t xml:space="preserve"> </w:t>
            </w:r>
            <w:proofErr w:type="spellStart"/>
            <w:r>
              <w:rPr>
                <w:rFonts w:ascii="Arial" w:hAnsi="Arial" w:cs="Arial"/>
                <w:i/>
                <w:iCs/>
                <w:color w:val="000000"/>
                <w:kern w:val="24"/>
              </w:rPr>
              <w:t>зөрчсөн</w:t>
            </w:r>
            <w:proofErr w:type="spellEnd"/>
            <w:r>
              <w:rPr>
                <w:rFonts w:ascii="Arial" w:hAnsi="Arial" w:cs="Arial"/>
                <w:i/>
                <w:iCs/>
                <w:color w:val="000000"/>
                <w:kern w:val="24"/>
              </w:rPr>
              <w:t>-</w:t>
            </w:r>
            <w:r>
              <w:rPr>
                <w:rFonts w:ascii="Arial" w:hAnsi="Arial" w:cs="Arial"/>
                <w:i/>
                <w:iCs/>
                <w:color w:val="000000"/>
                <w:kern w:val="24"/>
                <w:lang w:val="mn-MN"/>
              </w:rPr>
              <w:t xml:space="preserve">2/    </w:t>
            </w:r>
          </w:p>
        </w:tc>
        <w:tc>
          <w:tcPr>
            <w:tcW w:w="850" w:type="dxa"/>
            <w:hideMark/>
          </w:tcPr>
          <w:p w14:paraId="21EF030D" w14:textId="77777777" w:rsidR="00E92CF6" w:rsidRPr="002F410C" w:rsidRDefault="00E92CF6" w:rsidP="00E92CF6">
            <w:pPr>
              <w:jc w:val="center"/>
              <w:cnfStyle w:val="000000100000" w:firstRow="0" w:lastRow="0" w:firstColumn="0" w:lastColumn="0" w:oddVBand="0" w:evenVBand="0" w:oddHBand="1" w:evenHBand="0" w:firstRowFirstColumn="0" w:firstRowLastColumn="0" w:lastRowFirstColumn="0" w:lastRowLastColumn="0"/>
              <w:rPr>
                <w:rFonts w:ascii="Arial" w:hAnsi="Arial" w:cs="Arial"/>
                <w:lang w:val="mn-MN"/>
              </w:rPr>
            </w:pPr>
            <w:r>
              <w:rPr>
                <w:rFonts w:ascii="Arial" w:hAnsi="Arial" w:cs="Arial"/>
                <w:lang w:val="mn-MN"/>
              </w:rPr>
              <w:t>9</w:t>
            </w:r>
          </w:p>
        </w:tc>
      </w:tr>
      <w:tr w:rsidR="00E92CF6" w:rsidRPr="00842BB6" w14:paraId="6DC9C4B8" w14:textId="77777777" w:rsidTr="00CC040C">
        <w:trPr>
          <w:trHeight w:val="292"/>
        </w:trPr>
        <w:tc>
          <w:tcPr>
            <w:cnfStyle w:val="001000000000" w:firstRow="0" w:lastRow="0" w:firstColumn="1" w:lastColumn="0" w:oddVBand="0" w:evenVBand="0" w:oddHBand="0" w:evenHBand="0" w:firstRowFirstColumn="0" w:firstRowLastColumn="0" w:lastRowFirstColumn="0" w:lastRowLastColumn="0"/>
            <w:tcW w:w="966" w:type="dxa"/>
          </w:tcPr>
          <w:p w14:paraId="744CAF4A" w14:textId="77777777" w:rsidR="00E92CF6" w:rsidRPr="00B96284" w:rsidRDefault="00E92CF6" w:rsidP="00E92CF6">
            <w:pPr>
              <w:jc w:val="center"/>
              <w:rPr>
                <w:rFonts w:ascii="Arial" w:hAnsi="Arial" w:cs="Arial"/>
                <w:color w:val="000000"/>
                <w:kern w:val="24"/>
                <w:lang w:val="mn-MN"/>
              </w:rPr>
            </w:pPr>
            <w:r>
              <w:rPr>
                <w:rFonts w:ascii="Arial" w:hAnsi="Arial" w:cs="Arial"/>
                <w:color w:val="000000"/>
                <w:kern w:val="24"/>
                <w:lang w:val="mn-MN"/>
              </w:rPr>
              <w:t>2</w:t>
            </w:r>
          </w:p>
        </w:tc>
        <w:tc>
          <w:tcPr>
            <w:tcW w:w="6684" w:type="dxa"/>
          </w:tcPr>
          <w:p w14:paraId="3CEDA178" w14:textId="77777777" w:rsidR="00E92CF6" w:rsidRPr="00B96284" w:rsidRDefault="00E92CF6" w:rsidP="00E92CF6">
            <w:pPr>
              <w:cnfStyle w:val="000000000000" w:firstRow="0" w:lastRow="0" w:firstColumn="0" w:lastColumn="0" w:oddVBand="0" w:evenVBand="0" w:oddHBand="0" w:evenHBand="0" w:firstRowFirstColumn="0" w:firstRowLastColumn="0" w:lastRowFirstColumn="0" w:lastRowLastColumn="0"/>
              <w:rPr>
                <w:rFonts w:ascii="Arial" w:hAnsi="Arial" w:cs="Arial"/>
                <w:i/>
                <w:iCs/>
                <w:color w:val="000000"/>
                <w:kern w:val="24"/>
                <w:lang w:val="mn-MN"/>
              </w:rPr>
            </w:pPr>
            <w:r>
              <w:rPr>
                <w:rFonts w:ascii="Arial" w:hAnsi="Arial" w:cs="Arial"/>
                <w:i/>
                <w:iCs/>
                <w:color w:val="000000"/>
                <w:kern w:val="24"/>
                <w:lang w:val="mn-MN"/>
              </w:rPr>
              <w:t>Хөдөлмөрийн дотоод журам зөрчсөн /сахилгын шийтгэл/</w:t>
            </w:r>
          </w:p>
        </w:tc>
        <w:tc>
          <w:tcPr>
            <w:tcW w:w="850" w:type="dxa"/>
          </w:tcPr>
          <w:p w14:paraId="03584E8A" w14:textId="77777777" w:rsidR="00E92CF6" w:rsidRDefault="00E92CF6" w:rsidP="00E92CF6">
            <w:pPr>
              <w:jc w:val="center"/>
              <w:cnfStyle w:val="000000000000" w:firstRow="0" w:lastRow="0" w:firstColumn="0" w:lastColumn="0" w:oddVBand="0" w:evenVBand="0" w:oddHBand="0" w:evenHBand="0" w:firstRowFirstColumn="0" w:firstRowLastColumn="0" w:lastRowFirstColumn="0" w:lastRowLastColumn="0"/>
              <w:rPr>
                <w:rFonts w:ascii="Arial" w:hAnsi="Arial" w:cs="Arial"/>
                <w:lang w:val="mn-MN"/>
              </w:rPr>
            </w:pPr>
            <w:r>
              <w:rPr>
                <w:rFonts w:ascii="Arial" w:hAnsi="Arial" w:cs="Arial"/>
                <w:lang w:val="mn-MN"/>
              </w:rPr>
              <w:t>2</w:t>
            </w:r>
          </w:p>
        </w:tc>
      </w:tr>
      <w:tr w:rsidR="00E92CF6" w:rsidRPr="00842BB6" w14:paraId="429F7C65" w14:textId="77777777" w:rsidTr="00CC040C">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966" w:type="dxa"/>
          </w:tcPr>
          <w:p w14:paraId="708CB6B6" w14:textId="77777777" w:rsidR="00E92CF6" w:rsidRPr="00FB0403" w:rsidRDefault="00E92CF6" w:rsidP="00E92CF6">
            <w:pPr>
              <w:jc w:val="center"/>
              <w:rPr>
                <w:rFonts w:ascii="Arial" w:hAnsi="Arial" w:cs="Arial"/>
                <w:color w:val="000000"/>
                <w:kern w:val="24"/>
                <w:lang w:val="mn-MN"/>
              </w:rPr>
            </w:pPr>
            <w:r>
              <w:rPr>
                <w:rFonts w:ascii="Arial" w:hAnsi="Arial" w:cs="Arial"/>
                <w:color w:val="000000"/>
                <w:kern w:val="24"/>
                <w:lang w:val="mn-MN"/>
              </w:rPr>
              <w:t>2</w:t>
            </w:r>
          </w:p>
        </w:tc>
        <w:tc>
          <w:tcPr>
            <w:tcW w:w="6684" w:type="dxa"/>
          </w:tcPr>
          <w:p w14:paraId="614A454C" w14:textId="77777777" w:rsidR="00E92CF6" w:rsidRPr="00FB0403" w:rsidRDefault="00E92CF6" w:rsidP="00E92CF6">
            <w:pPr>
              <w:cnfStyle w:val="000000100000" w:firstRow="0" w:lastRow="0" w:firstColumn="0" w:lastColumn="0" w:oddVBand="0" w:evenVBand="0" w:oddHBand="1" w:evenHBand="0" w:firstRowFirstColumn="0" w:firstRowLastColumn="0" w:lastRowFirstColumn="0" w:lastRowLastColumn="0"/>
              <w:rPr>
                <w:rFonts w:ascii="Arial" w:hAnsi="Arial" w:cs="Arial"/>
                <w:i/>
                <w:iCs/>
                <w:color w:val="000000"/>
                <w:kern w:val="24"/>
                <w:lang w:val="mn-MN"/>
              </w:rPr>
            </w:pPr>
            <w:r>
              <w:rPr>
                <w:rFonts w:ascii="Arial" w:hAnsi="Arial" w:cs="Arial"/>
                <w:i/>
                <w:iCs/>
                <w:color w:val="000000"/>
                <w:kern w:val="24"/>
                <w:lang w:val="mn-MN"/>
              </w:rPr>
              <w:t>Нас барсан</w:t>
            </w:r>
          </w:p>
        </w:tc>
        <w:tc>
          <w:tcPr>
            <w:tcW w:w="850" w:type="dxa"/>
          </w:tcPr>
          <w:p w14:paraId="79516513" w14:textId="77777777" w:rsidR="00E92CF6" w:rsidRDefault="00E92CF6" w:rsidP="00E92CF6">
            <w:pPr>
              <w:jc w:val="center"/>
              <w:cnfStyle w:val="000000100000" w:firstRow="0" w:lastRow="0" w:firstColumn="0" w:lastColumn="0" w:oddVBand="0" w:evenVBand="0" w:oddHBand="1" w:evenHBand="0" w:firstRowFirstColumn="0" w:firstRowLastColumn="0" w:lastRowFirstColumn="0" w:lastRowLastColumn="0"/>
              <w:rPr>
                <w:rFonts w:ascii="Arial" w:hAnsi="Arial" w:cs="Arial"/>
                <w:lang w:val="mn-MN"/>
              </w:rPr>
            </w:pPr>
            <w:r>
              <w:rPr>
                <w:rFonts w:ascii="Arial" w:hAnsi="Arial" w:cs="Arial"/>
                <w:lang w:val="mn-MN"/>
              </w:rPr>
              <w:t>1</w:t>
            </w:r>
          </w:p>
        </w:tc>
      </w:tr>
      <w:tr w:rsidR="00E92CF6" w:rsidRPr="00842BB6" w14:paraId="5110B6F5" w14:textId="77777777" w:rsidTr="00CC040C">
        <w:trPr>
          <w:trHeight w:val="308"/>
        </w:trPr>
        <w:tc>
          <w:tcPr>
            <w:cnfStyle w:val="001000000000" w:firstRow="0" w:lastRow="0" w:firstColumn="1" w:lastColumn="0" w:oddVBand="0" w:evenVBand="0" w:oddHBand="0" w:evenHBand="0" w:firstRowFirstColumn="0" w:firstRowLastColumn="0" w:lastRowFirstColumn="0" w:lastRowLastColumn="0"/>
            <w:tcW w:w="966" w:type="dxa"/>
            <w:hideMark/>
          </w:tcPr>
          <w:p w14:paraId="7B73F725" w14:textId="77777777" w:rsidR="00E92CF6" w:rsidRPr="00842BB6" w:rsidRDefault="00E92CF6" w:rsidP="00E92CF6">
            <w:pPr>
              <w:jc w:val="center"/>
              <w:rPr>
                <w:rFonts w:ascii="Arial" w:hAnsi="Arial" w:cs="Arial"/>
              </w:rPr>
            </w:pPr>
            <w:r>
              <w:rPr>
                <w:rFonts w:ascii="Arial" w:hAnsi="Arial" w:cs="Arial"/>
                <w:color w:val="000000"/>
                <w:kern w:val="24"/>
                <w:lang w:val="mn-MN"/>
              </w:rPr>
              <w:t>3</w:t>
            </w:r>
            <w:r w:rsidRPr="00842BB6">
              <w:rPr>
                <w:rFonts w:ascii="Arial" w:hAnsi="Arial" w:cs="Arial"/>
                <w:color w:val="000000"/>
                <w:kern w:val="24"/>
              </w:rPr>
              <w:t xml:space="preserve"> </w:t>
            </w:r>
          </w:p>
        </w:tc>
        <w:tc>
          <w:tcPr>
            <w:tcW w:w="6684" w:type="dxa"/>
            <w:hideMark/>
          </w:tcPr>
          <w:p w14:paraId="2ADD3915" w14:textId="77777777" w:rsidR="00E92CF6" w:rsidRPr="00842BB6" w:rsidRDefault="00E92CF6" w:rsidP="00E92CF6">
            <w:pPr>
              <w:cnfStyle w:val="000000000000" w:firstRow="0" w:lastRow="0" w:firstColumn="0" w:lastColumn="0" w:oddVBand="0" w:evenVBand="0" w:oddHBand="0" w:evenHBand="0" w:firstRowFirstColumn="0" w:firstRowLastColumn="0" w:lastRowFirstColumn="0" w:lastRowLastColumn="0"/>
              <w:rPr>
                <w:rFonts w:ascii="Arial" w:hAnsi="Arial" w:cs="Arial"/>
              </w:rPr>
            </w:pPr>
            <w:r w:rsidRPr="00842BB6">
              <w:rPr>
                <w:rFonts w:ascii="Arial" w:hAnsi="Arial" w:cs="Arial"/>
                <w:i/>
                <w:iCs/>
                <w:color w:val="000000"/>
                <w:kern w:val="24"/>
                <w:lang w:val="mn-MN"/>
              </w:rPr>
              <w:t xml:space="preserve">Жирэмсний болон амаржсаны амралт </w:t>
            </w:r>
            <w:r>
              <w:rPr>
                <w:rFonts w:ascii="Arial" w:hAnsi="Arial" w:cs="Arial"/>
                <w:i/>
                <w:iCs/>
                <w:color w:val="000000"/>
                <w:kern w:val="24"/>
                <w:lang w:val="mn-MN"/>
              </w:rPr>
              <w:t xml:space="preserve">, хүүхэд асрах чөлөө </w:t>
            </w:r>
            <w:r w:rsidRPr="00842BB6">
              <w:rPr>
                <w:rFonts w:ascii="Arial" w:hAnsi="Arial" w:cs="Arial"/>
                <w:i/>
                <w:iCs/>
                <w:color w:val="000000"/>
                <w:kern w:val="24"/>
                <w:lang w:val="mn-MN"/>
              </w:rPr>
              <w:t xml:space="preserve">авсан   </w:t>
            </w:r>
            <w:r w:rsidRPr="00842BB6">
              <w:rPr>
                <w:rFonts w:ascii="Arial" w:hAnsi="Arial" w:cs="Arial"/>
                <w:i/>
                <w:iCs/>
                <w:color w:val="000000"/>
                <w:kern w:val="24"/>
              </w:rPr>
              <w:t xml:space="preserve">  </w:t>
            </w:r>
          </w:p>
        </w:tc>
        <w:tc>
          <w:tcPr>
            <w:tcW w:w="850" w:type="dxa"/>
            <w:hideMark/>
          </w:tcPr>
          <w:p w14:paraId="03E3B12D" w14:textId="77777777" w:rsidR="00E92CF6" w:rsidRPr="0094542B" w:rsidRDefault="00E92CF6" w:rsidP="00E92CF6">
            <w:pPr>
              <w:jc w:val="center"/>
              <w:cnfStyle w:val="000000000000" w:firstRow="0" w:lastRow="0" w:firstColumn="0" w:lastColumn="0" w:oddVBand="0" w:evenVBand="0" w:oddHBand="0" w:evenHBand="0" w:firstRowFirstColumn="0" w:firstRowLastColumn="0" w:lastRowFirstColumn="0" w:lastRowLastColumn="0"/>
              <w:rPr>
                <w:rFonts w:ascii="Arial" w:hAnsi="Arial" w:cs="Arial"/>
                <w:lang w:val="mn-MN"/>
              </w:rPr>
            </w:pPr>
            <w:r>
              <w:rPr>
                <w:rFonts w:ascii="Arial" w:hAnsi="Arial" w:cs="Arial"/>
                <w:lang w:val="mn-MN"/>
              </w:rPr>
              <w:t>6</w:t>
            </w:r>
          </w:p>
        </w:tc>
      </w:tr>
      <w:tr w:rsidR="00E92CF6" w:rsidRPr="00842BB6" w14:paraId="164504CB" w14:textId="77777777" w:rsidTr="00CC040C">
        <w:trPr>
          <w:cnfStyle w:val="000000100000" w:firstRow="0" w:lastRow="0" w:firstColumn="0" w:lastColumn="0" w:oddVBand="0" w:evenVBand="0" w:oddHBand="1" w:evenHBand="0" w:firstRowFirstColumn="0" w:firstRowLastColumn="0" w:lastRowFirstColumn="0" w:lastRowLastColumn="0"/>
          <w:trHeight w:val="464"/>
        </w:trPr>
        <w:tc>
          <w:tcPr>
            <w:cnfStyle w:val="001000000000" w:firstRow="0" w:lastRow="0" w:firstColumn="1" w:lastColumn="0" w:oddVBand="0" w:evenVBand="0" w:oddHBand="0" w:evenHBand="0" w:firstRowFirstColumn="0" w:firstRowLastColumn="0" w:lastRowFirstColumn="0" w:lastRowLastColumn="0"/>
            <w:tcW w:w="966" w:type="dxa"/>
          </w:tcPr>
          <w:p w14:paraId="0947A3E8" w14:textId="77777777" w:rsidR="00E92CF6" w:rsidRPr="00842BB6" w:rsidRDefault="00E92CF6" w:rsidP="00E92CF6">
            <w:pPr>
              <w:rPr>
                <w:rFonts w:ascii="Arial" w:hAnsi="Arial" w:cs="Arial"/>
              </w:rPr>
            </w:pPr>
          </w:p>
        </w:tc>
        <w:tc>
          <w:tcPr>
            <w:tcW w:w="6684" w:type="dxa"/>
          </w:tcPr>
          <w:p w14:paraId="1C67B906" w14:textId="77777777" w:rsidR="00E92CF6" w:rsidRPr="00842BB6" w:rsidRDefault="00E92CF6" w:rsidP="00E92CF6">
            <w:pPr>
              <w:cnfStyle w:val="000000100000" w:firstRow="0" w:lastRow="0" w:firstColumn="0" w:lastColumn="0" w:oddVBand="0" w:evenVBand="0" w:oddHBand="1" w:evenHBand="0" w:firstRowFirstColumn="0" w:firstRowLastColumn="0" w:lastRowFirstColumn="0" w:lastRowLastColumn="0"/>
              <w:rPr>
                <w:rFonts w:ascii="Arial" w:hAnsi="Arial" w:cs="Arial"/>
                <w:b/>
                <w:i/>
                <w:iCs/>
                <w:color w:val="000000"/>
                <w:kern w:val="24"/>
                <w:lang w:val="mn-MN"/>
              </w:rPr>
            </w:pPr>
          </w:p>
          <w:p w14:paraId="5231E86E" w14:textId="77777777" w:rsidR="00E92CF6" w:rsidRPr="00842BB6" w:rsidRDefault="00E92CF6" w:rsidP="00E92CF6">
            <w:pPr>
              <w:cnfStyle w:val="000000100000" w:firstRow="0" w:lastRow="0" w:firstColumn="0" w:lastColumn="0" w:oddVBand="0" w:evenVBand="0" w:oddHBand="1" w:evenHBand="0" w:firstRowFirstColumn="0" w:firstRowLastColumn="0" w:lastRowFirstColumn="0" w:lastRowLastColumn="0"/>
              <w:rPr>
                <w:rFonts w:ascii="Arial" w:hAnsi="Arial" w:cs="Arial"/>
                <w:b/>
                <w:i/>
                <w:iCs/>
                <w:color w:val="000000"/>
                <w:kern w:val="24"/>
                <w:lang w:val="mn-MN"/>
              </w:rPr>
            </w:pPr>
            <w:proofErr w:type="spellStart"/>
            <w:r>
              <w:rPr>
                <w:rFonts w:ascii="Arial" w:hAnsi="Arial" w:cs="Arial"/>
                <w:b/>
                <w:i/>
                <w:iCs/>
                <w:color w:val="000000"/>
                <w:kern w:val="24"/>
              </w:rPr>
              <w:t>Нийт</w:t>
            </w:r>
            <w:proofErr w:type="spellEnd"/>
            <w:r>
              <w:rPr>
                <w:rFonts w:ascii="Arial" w:hAnsi="Arial" w:cs="Arial"/>
                <w:b/>
                <w:i/>
                <w:iCs/>
                <w:color w:val="000000"/>
                <w:kern w:val="24"/>
              </w:rPr>
              <w:t xml:space="preserve"> </w:t>
            </w:r>
            <w:proofErr w:type="spellStart"/>
            <w:r>
              <w:rPr>
                <w:rFonts w:ascii="Arial" w:hAnsi="Arial" w:cs="Arial"/>
                <w:b/>
                <w:i/>
                <w:iCs/>
                <w:color w:val="000000"/>
                <w:kern w:val="24"/>
              </w:rPr>
              <w:t>ажилчдын</w:t>
            </w:r>
            <w:proofErr w:type="spellEnd"/>
            <w:r>
              <w:rPr>
                <w:rFonts w:ascii="Arial" w:hAnsi="Arial" w:cs="Arial"/>
                <w:b/>
                <w:i/>
                <w:iCs/>
                <w:color w:val="000000"/>
                <w:kern w:val="24"/>
              </w:rPr>
              <w:t xml:space="preserve"> </w:t>
            </w:r>
            <w:proofErr w:type="spellStart"/>
            <w:r>
              <w:rPr>
                <w:rFonts w:ascii="Arial" w:hAnsi="Arial" w:cs="Arial"/>
                <w:b/>
                <w:i/>
                <w:iCs/>
                <w:color w:val="000000"/>
                <w:kern w:val="24"/>
              </w:rPr>
              <w:t>тоо</w:t>
            </w:r>
            <w:proofErr w:type="spellEnd"/>
          </w:p>
          <w:p w14:paraId="5FAEA837" w14:textId="77777777" w:rsidR="00E92CF6" w:rsidRPr="00842BB6" w:rsidRDefault="00E92CF6" w:rsidP="00E92CF6">
            <w:pPr>
              <w:cnfStyle w:val="000000100000" w:firstRow="0" w:lastRow="0" w:firstColumn="0" w:lastColumn="0" w:oddVBand="0" w:evenVBand="0" w:oddHBand="1" w:evenHBand="0" w:firstRowFirstColumn="0" w:firstRowLastColumn="0" w:lastRowFirstColumn="0" w:lastRowLastColumn="0"/>
              <w:rPr>
                <w:rFonts w:ascii="Arial" w:hAnsi="Arial" w:cs="Arial"/>
                <w:b/>
                <w:i/>
                <w:iCs/>
                <w:color w:val="000000"/>
                <w:kern w:val="24"/>
                <w:lang w:val="mn-MN"/>
              </w:rPr>
            </w:pPr>
          </w:p>
        </w:tc>
        <w:tc>
          <w:tcPr>
            <w:tcW w:w="850" w:type="dxa"/>
          </w:tcPr>
          <w:p w14:paraId="4A78212B" w14:textId="77777777" w:rsidR="00E92CF6" w:rsidRPr="00842BB6" w:rsidRDefault="00E92CF6" w:rsidP="00E92CF6">
            <w:pPr>
              <w:jc w:val="center"/>
              <w:cnfStyle w:val="000000100000" w:firstRow="0" w:lastRow="0" w:firstColumn="0" w:lastColumn="0" w:oddVBand="0" w:evenVBand="0" w:oddHBand="1" w:evenHBand="0" w:firstRowFirstColumn="0" w:firstRowLastColumn="0" w:lastRowFirstColumn="0" w:lastRowLastColumn="0"/>
              <w:rPr>
                <w:rFonts w:ascii="Arial" w:hAnsi="Arial" w:cs="Arial"/>
                <w:b/>
                <w:i/>
                <w:lang w:val="mn-MN"/>
              </w:rPr>
            </w:pPr>
          </w:p>
          <w:p w14:paraId="7D9D4AA1" w14:textId="77777777" w:rsidR="00E92CF6" w:rsidRPr="002F410C" w:rsidRDefault="00E92CF6" w:rsidP="00E92CF6">
            <w:pPr>
              <w:jc w:val="center"/>
              <w:cnfStyle w:val="000000100000" w:firstRow="0" w:lastRow="0" w:firstColumn="0" w:lastColumn="0" w:oddVBand="0" w:evenVBand="0" w:oddHBand="1" w:evenHBand="0" w:firstRowFirstColumn="0" w:firstRowLastColumn="0" w:lastRowFirstColumn="0" w:lastRowLastColumn="0"/>
              <w:rPr>
                <w:rFonts w:ascii="Arial" w:hAnsi="Arial" w:cs="Arial"/>
                <w:b/>
                <w:i/>
                <w:lang w:val="mn-MN"/>
              </w:rPr>
            </w:pPr>
            <w:r>
              <w:rPr>
                <w:rFonts w:ascii="Arial" w:hAnsi="Arial" w:cs="Arial"/>
                <w:b/>
                <w:i/>
                <w:lang w:val="mn-MN"/>
              </w:rPr>
              <w:t xml:space="preserve"> 18</w:t>
            </w:r>
          </w:p>
        </w:tc>
      </w:tr>
    </w:tbl>
    <w:p w14:paraId="70D58E6C" w14:textId="77777777" w:rsidR="00E92CF6" w:rsidRDefault="00E92CF6" w:rsidP="00E92CF6">
      <w:pPr>
        <w:tabs>
          <w:tab w:val="left" w:pos="900"/>
        </w:tabs>
        <w:spacing w:after="0" w:line="240" w:lineRule="auto"/>
        <w:contextualSpacing/>
        <w:jc w:val="both"/>
        <w:rPr>
          <w:rFonts w:ascii="Arial" w:eastAsia="Times New Roman" w:hAnsi="Arial" w:cs="Arial"/>
          <w:sz w:val="24"/>
          <w:szCs w:val="24"/>
          <w:lang w:val="mn-MN"/>
        </w:rPr>
      </w:pPr>
    </w:p>
    <w:p w14:paraId="4BC5CBA8" w14:textId="77777777" w:rsidR="00E92CF6" w:rsidRPr="00833DBB" w:rsidRDefault="00E92CF6" w:rsidP="00E92CF6">
      <w:pPr>
        <w:pStyle w:val="ListParagraph"/>
        <w:numPr>
          <w:ilvl w:val="0"/>
          <w:numId w:val="6"/>
        </w:numPr>
        <w:tabs>
          <w:tab w:val="left" w:pos="900"/>
        </w:tabs>
        <w:spacing w:after="0" w:line="240" w:lineRule="auto"/>
        <w:jc w:val="both"/>
        <w:rPr>
          <w:rFonts w:ascii="Arial" w:eastAsia="Times New Roman" w:hAnsi="Arial" w:cs="Arial"/>
          <w:sz w:val="24"/>
          <w:szCs w:val="24"/>
          <w:lang w:val="mn-MN"/>
        </w:rPr>
      </w:pPr>
      <w:r w:rsidRPr="00833DBB">
        <w:rPr>
          <w:rFonts w:ascii="Arial" w:eastAsia="Times New Roman" w:hAnsi="Arial" w:cs="Arial"/>
          <w:sz w:val="24"/>
          <w:szCs w:val="24"/>
          <w:lang w:val="mn-MN"/>
        </w:rPr>
        <w:t>Мөн 2020 оны</w:t>
      </w:r>
      <w:r>
        <w:rPr>
          <w:rFonts w:ascii="Arial" w:eastAsia="Times New Roman" w:hAnsi="Arial" w:cs="Arial"/>
          <w:sz w:val="24"/>
          <w:szCs w:val="24"/>
          <w:lang w:val="mn-MN"/>
        </w:rPr>
        <w:t xml:space="preserve"> эхний хагас жилд </w:t>
      </w:r>
      <w:r w:rsidRPr="00833DBB">
        <w:rPr>
          <w:rFonts w:ascii="Arial" w:eastAsia="Times New Roman" w:hAnsi="Arial" w:cs="Arial"/>
          <w:sz w:val="24"/>
          <w:szCs w:val="24"/>
          <w:lang w:val="mn-MN"/>
        </w:rPr>
        <w:t xml:space="preserve">нийт </w:t>
      </w:r>
      <w:r>
        <w:rPr>
          <w:rFonts w:ascii="Arial" w:eastAsia="Times New Roman" w:hAnsi="Arial" w:cs="Arial"/>
          <w:sz w:val="24"/>
          <w:szCs w:val="24"/>
          <w:lang w:val="mn-MN"/>
        </w:rPr>
        <w:t>45 ажилтны ажлын байр болон харъяаллыг</w:t>
      </w:r>
      <w:r w:rsidRPr="00833DBB">
        <w:rPr>
          <w:rFonts w:ascii="Arial" w:eastAsia="Times New Roman" w:hAnsi="Arial" w:cs="Arial"/>
          <w:sz w:val="24"/>
          <w:szCs w:val="24"/>
          <w:lang w:val="mn-MN"/>
        </w:rPr>
        <w:t xml:space="preserve"> өөрчилж ажилласан байна. </w:t>
      </w:r>
    </w:p>
    <w:p w14:paraId="7E22C0C6" w14:textId="77777777" w:rsidR="00E92CF6" w:rsidRDefault="00E92CF6" w:rsidP="00E92CF6">
      <w:pPr>
        <w:numPr>
          <w:ilvl w:val="0"/>
          <w:numId w:val="5"/>
        </w:numPr>
        <w:tabs>
          <w:tab w:val="left" w:pos="900"/>
        </w:tabs>
        <w:spacing w:after="0" w:line="240" w:lineRule="auto"/>
        <w:contextualSpacing/>
        <w:jc w:val="both"/>
        <w:rPr>
          <w:rFonts w:ascii="Arial" w:eastAsia="Times New Roman" w:hAnsi="Arial" w:cs="Arial"/>
          <w:sz w:val="24"/>
          <w:szCs w:val="24"/>
          <w:lang w:val="mn-MN"/>
        </w:rPr>
      </w:pPr>
      <w:r w:rsidRPr="00842BB6">
        <w:rPr>
          <w:rFonts w:ascii="Arial" w:eastAsia="Times New Roman" w:hAnsi="Arial" w:cs="Arial"/>
          <w:sz w:val="24"/>
          <w:szCs w:val="24"/>
          <w:lang w:val="mn-MN"/>
        </w:rPr>
        <w:t>Ажилтнуудын нийгмийн даатгалын дэвтэр болон хөдөлмөрийн гэрээнд албан тушаалын өөрчлөлт, шилжилт хөдөлгөөний тушаал, шийдвэрүүдийг тухай бүрд нь тэмдэглэж баталгаажуулан ажиллаж байна.</w:t>
      </w:r>
    </w:p>
    <w:p w14:paraId="714FF3C9" w14:textId="0A3CB499" w:rsidR="00E92CF6" w:rsidRPr="00CC040C" w:rsidRDefault="00E92CF6" w:rsidP="000E05C9">
      <w:pPr>
        <w:pStyle w:val="ListParagraph"/>
        <w:numPr>
          <w:ilvl w:val="0"/>
          <w:numId w:val="5"/>
        </w:numPr>
        <w:tabs>
          <w:tab w:val="left" w:pos="900"/>
        </w:tabs>
        <w:spacing w:after="0" w:line="240" w:lineRule="auto"/>
        <w:jc w:val="both"/>
        <w:rPr>
          <w:rFonts w:ascii="Arial" w:eastAsia="Calibri" w:hAnsi="Arial" w:cs="Arial"/>
          <w:b/>
          <w:sz w:val="24"/>
          <w:szCs w:val="24"/>
          <w:lang w:val="mn-MN"/>
        </w:rPr>
      </w:pPr>
      <w:r w:rsidRPr="00CC040C">
        <w:rPr>
          <w:rFonts w:ascii="Arial" w:eastAsia="Times New Roman" w:hAnsi="Arial" w:cs="Arial"/>
          <w:sz w:val="24"/>
          <w:szCs w:val="24"/>
          <w:lang w:val="mn-MN"/>
        </w:rPr>
        <w:t xml:space="preserve">2020 оны эхний хагас жилд 288 ажилтанд ээлжийн амралтыг тооцон биеэр эдлүүлж байна.  </w:t>
      </w:r>
      <w:r w:rsidRPr="00CC040C">
        <w:rPr>
          <w:rFonts w:ascii="Arial" w:eastAsia="Calibri" w:hAnsi="Arial" w:cs="Arial"/>
          <w:b/>
          <w:sz w:val="24"/>
          <w:szCs w:val="24"/>
          <w:lang w:val="mn-MN"/>
        </w:rPr>
        <w:t xml:space="preserve">  </w:t>
      </w:r>
    </w:p>
    <w:p w14:paraId="1A972F43" w14:textId="5D9F1604" w:rsidR="00E92CF6" w:rsidRPr="00842BB6" w:rsidRDefault="00CC040C" w:rsidP="00E92CF6">
      <w:pPr>
        <w:spacing w:line="240" w:lineRule="auto"/>
        <w:rPr>
          <w:rFonts w:ascii="Arial" w:eastAsia="Calibri" w:hAnsi="Arial" w:cs="Arial"/>
          <w:lang w:val="mn-MN"/>
        </w:rPr>
      </w:pPr>
      <w:r>
        <w:rPr>
          <w:noProof/>
        </w:rPr>
        <w:drawing>
          <wp:anchor distT="0" distB="0" distL="114300" distR="114300" simplePos="0" relativeHeight="251669504" behindDoc="1" locked="0" layoutInCell="1" allowOverlap="1" wp14:anchorId="0C9C5144" wp14:editId="20C58771">
            <wp:simplePos x="0" y="0"/>
            <wp:positionH relativeFrom="column">
              <wp:posOffset>820420</wp:posOffset>
            </wp:positionH>
            <wp:positionV relativeFrom="paragraph">
              <wp:posOffset>178435</wp:posOffset>
            </wp:positionV>
            <wp:extent cx="4749800" cy="1689100"/>
            <wp:effectExtent l="76200" t="57150" r="69850" b="101600"/>
            <wp:wrapTight wrapText="bothSides">
              <wp:wrapPolygon edited="0">
                <wp:start x="-347" y="-731"/>
                <wp:lineTo x="-260" y="22656"/>
                <wp:lineTo x="21744" y="22656"/>
                <wp:lineTo x="21831" y="-731"/>
                <wp:lineTo x="-347" y="-731"/>
              </wp:wrapPolygon>
            </wp:wrapTight>
            <wp:docPr id="9225" name="Chart 9225"/>
            <wp:cNvGraphicFramePr/>
            <a:graphic xmlns:a="http://schemas.openxmlformats.org/drawingml/2006/main">
              <a:graphicData uri="http://schemas.openxmlformats.org/drawingml/2006/chart">
                <c:chart xmlns:c="http://schemas.openxmlformats.org/drawingml/2006/chart" xmlns:r="http://schemas.openxmlformats.org/officeDocument/2006/relationships" r:id="rId10"/>
              </a:graphicData>
            </a:graphic>
            <wp14:sizeRelH relativeFrom="page">
              <wp14:pctWidth>0</wp14:pctWidth>
            </wp14:sizeRelH>
            <wp14:sizeRelV relativeFrom="page">
              <wp14:pctHeight>0</wp14:pctHeight>
            </wp14:sizeRelV>
          </wp:anchor>
        </w:drawing>
      </w:r>
    </w:p>
    <w:p w14:paraId="54E9B385" w14:textId="77777777" w:rsidR="00CC040C" w:rsidRDefault="00CC040C" w:rsidP="00E92CF6">
      <w:pPr>
        <w:spacing w:after="0" w:line="240" w:lineRule="auto"/>
        <w:ind w:firstLine="720"/>
        <w:jc w:val="both"/>
        <w:textAlignment w:val="baseline"/>
        <w:rPr>
          <w:rFonts w:ascii="Arial" w:eastAsia="+mn-ea" w:hAnsi="Arial" w:cs="Arial"/>
          <w:kern w:val="24"/>
          <w:sz w:val="24"/>
          <w:szCs w:val="24"/>
        </w:rPr>
      </w:pPr>
    </w:p>
    <w:p w14:paraId="2498DB5F" w14:textId="77777777" w:rsidR="00CC040C" w:rsidRDefault="00CC040C" w:rsidP="00E92CF6">
      <w:pPr>
        <w:spacing w:after="0" w:line="240" w:lineRule="auto"/>
        <w:ind w:firstLine="720"/>
        <w:jc w:val="both"/>
        <w:textAlignment w:val="baseline"/>
        <w:rPr>
          <w:rFonts w:ascii="Arial" w:eastAsia="+mn-ea" w:hAnsi="Arial" w:cs="Arial"/>
          <w:kern w:val="24"/>
          <w:sz w:val="24"/>
          <w:szCs w:val="24"/>
        </w:rPr>
      </w:pPr>
    </w:p>
    <w:p w14:paraId="3CDF9EA1" w14:textId="77777777" w:rsidR="00CC040C" w:rsidRDefault="00CC040C" w:rsidP="00E92CF6">
      <w:pPr>
        <w:spacing w:after="0" w:line="240" w:lineRule="auto"/>
        <w:ind w:firstLine="720"/>
        <w:jc w:val="both"/>
        <w:textAlignment w:val="baseline"/>
        <w:rPr>
          <w:rFonts w:ascii="Arial" w:eastAsia="+mn-ea" w:hAnsi="Arial" w:cs="Arial"/>
          <w:kern w:val="24"/>
          <w:sz w:val="24"/>
          <w:szCs w:val="24"/>
        </w:rPr>
      </w:pPr>
    </w:p>
    <w:p w14:paraId="69D55563" w14:textId="77777777" w:rsidR="00CC040C" w:rsidRDefault="00CC040C" w:rsidP="00E92CF6">
      <w:pPr>
        <w:spacing w:after="0" w:line="240" w:lineRule="auto"/>
        <w:ind w:firstLine="720"/>
        <w:jc w:val="both"/>
        <w:textAlignment w:val="baseline"/>
        <w:rPr>
          <w:rFonts w:ascii="Arial" w:eastAsia="+mn-ea" w:hAnsi="Arial" w:cs="Arial"/>
          <w:kern w:val="24"/>
          <w:sz w:val="24"/>
          <w:szCs w:val="24"/>
        </w:rPr>
      </w:pPr>
    </w:p>
    <w:p w14:paraId="38399B12" w14:textId="77777777" w:rsidR="00CC040C" w:rsidRDefault="00CC040C" w:rsidP="00E92CF6">
      <w:pPr>
        <w:spacing w:after="0" w:line="240" w:lineRule="auto"/>
        <w:ind w:firstLine="720"/>
        <w:jc w:val="both"/>
        <w:textAlignment w:val="baseline"/>
        <w:rPr>
          <w:rFonts w:ascii="Arial" w:eastAsia="+mn-ea" w:hAnsi="Arial" w:cs="Arial"/>
          <w:kern w:val="24"/>
          <w:sz w:val="24"/>
          <w:szCs w:val="24"/>
        </w:rPr>
      </w:pPr>
    </w:p>
    <w:p w14:paraId="14FECECB" w14:textId="77777777" w:rsidR="00CC040C" w:rsidRDefault="00CC040C" w:rsidP="00E92CF6">
      <w:pPr>
        <w:spacing w:after="0" w:line="240" w:lineRule="auto"/>
        <w:ind w:firstLine="720"/>
        <w:jc w:val="both"/>
        <w:textAlignment w:val="baseline"/>
        <w:rPr>
          <w:rFonts w:ascii="Arial" w:eastAsia="+mn-ea" w:hAnsi="Arial" w:cs="Arial"/>
          <w:kern w:val="24"/>
          <w:sz w:val="24"/>
          <w:szCs w:val="24"/>
        </w:rPr>
      </w:pPr>
    </w:p>
    <w:p w14:paraId="34FCD0BE" w14:textId="22276D76" w:rsidR="00E92CF6" w:rsidRDefault="00E92CF6" w:rsidP="00E92CF6">
      <w:pPr>
        <w:spacing w:after="0" w:line="240" w:lineRule="auto"/>
        <w:ind w:firstLine="720"/>
        <w:jc w:val="both"/>
        <w:textAlignment w:val="baseline"/>
        <w:rPr>
          <w:rFonts w:ascii="Arial" w:eastAsia="+mn-ea" w:hAnsi="Arial" w:cs="Arial"/>
          <w:kern w:val="24"/>
          <w:sz w:val="24"/>
          <w:szCs w:val="24"/>
        </w:rPr>
      </w:pPr>
      <w:proofErr w:type="spellStart"/>
      <w:r>
        <w:rPr>
          <w:rFonts w:ascii="Arial" w:eastAsia="+mn-ea" w:hAnsi="Arial" w:cs="Arial"/>
          <w:kern w:val="24"/>
          <w:sz w:val="24"/>
          <w:szCs w:val="24"/>
        </w:rPr>
        <w:t>Нийт</w:t>
      </w:r>
      <w:proofErr w:type="spellEnd"/>
      <w:r>
        <w:rPr>
          <w:rFonts w:ascii="Arial" w:eastAsia="+mn-ea" w:hAnsi="Arial" w:cs="Arial"/>
          <w:kern w:val="24"/>
          <w:sz w:val="24"/>
          <w:szCs w:val="24"/>
        </w:rPr>
        <w:t xml:space="preserve"> </w:t>
      </w:r>
      <w:proofErr w:type="spellStart"/>
      <w:r>
        <w:rPr>
          <w:rFonts w:ascii="Arial" w:eastAsia="+mn-ea" w:hAnsi="Arial" w:cs="Arial"/>
          <w:kern w:val="24"/>
          <w:sz w:val="24"/>
          <w:szCs w:val="24"/>
        </w:rPr>
        <w:t>ажилтнуудын</w:t>
      </w:r>
      <w:proofErr w:type="spellEnd"/>
      <w:r>
        <w:rPr>
          <w:rFonts w:ascii="Arial" w:eastAsia="+mn-ea" w:hAnsi="Arial" w:cs="Arial"/>
          <w:kern w:val="24"/>
          <w:sz w:val="24"/>
          <w:szCs w:val="24"/>
        </w:rPr>
        <w:t xml:space="preserve"> </w:t>
      </w:r>
      <w:r w:rsidRPr="00842BB6">
        <w:rPr>
          <w:rFonts w:ascii="Arial" w:eastAsia="+mn-ea" w:hAnsi="Arial" w:cs="Arial"/>
          <w:kern w:val="24"/>
          <w:sz w:val="24"/>
          <w:szCs w:val="24"/>
          <w:lang w:val="mn-MN"/>
        </w:rPr>
        <w:t>3</w:t>
      </w:r>
      <w:r>
        <w:rPr>
          <w:rFonts w:ascii="Arial" w:eastAsia="+mn-ea" w:hAnsi="Arial" w:cs="Arial"/>
          <w:kern w:val="24"/>
          <w:sz w:val="24"/>
          <w:szCs w:val="24"/>
          <w:lang w:val="mn-MN"/>
        </w:rPr>
        <w:t>0.5</w:t>
      </w:r>
      <w:r w:rsidRPr="00842BB6">
        <w:rPr>
          <w:rFonts w:ascii="Arial" w:eastAsia="+mn-ea" w:hAnsi="Arial" w:cs="Arial"/>
          <w:kern w:val="24"/>
          <w:sz w:val="24"/>
          <w:szCs w:val="24"/>
          <w:lang w:val="mn-MN"/>
        </w:rPr>
        <w:t xml:space="preserve"> хувийг эмэгтэйчүүд</w:t>
      </w:r>
      <w:r>
        <w:rPr>
          <w:rFonts w:ascii="Arial" w:eastAsia="+mn-ea" w:hAnsi="Arial" w:cs="Arial"/>
          <w:kern w:val="24"/>
          <w:sz w:val="24"/>
          <w:szCs w:val="24"/>
          <w:lang w:val="mn-MN"/>
        </w:rPr>
        <w:t>, 69.5 хувийг эрэгтэйчүүд тус тус</w:t>
      </w:r>
      <w:r w:rsidRPr="00842BB6">
        <w:rPr>
          <w:rFonts w:ascii="Arial" w:eastAsia="+mn-ea" w:hAnsi="Arial" w:cs="Arial"/>
          <w:kern w:val="24"/>
          <w:sz w:val="24"/>
          <w:szCs w:val="24"/>
        </w:rPr>
        <w:t xml:space="preserve"> </w:t>
      </w:r>
      <w:proofErr w:type="spellStart"/>
      <w:r>
        <w:rPr>
          <w:rFonts w:ascii="Arial" w:eastAsia="+mn-ea" w:hAnsi="Arial" w:cs="Arial"/>
          <w:kern w:val="24"/>
          <w:sz w:val="24"/>
          <w:szCs w:val="24"/>
        </w:rPr>
        <w:t>эзэлж</w:t>
      </w:r>
      <w:proofErr w:type="spellEnd"/>
      <w:r>
        <w:rPr>
          <w:rFonts w:ascii="Arial" w:eastAsia="+mn-ea" w:hAnsi="Arial" w:cs="Arial"/>
          <w:kern w:val="24"/>
          <w:sz w:val="24"/>
          <w:szCs w:val="24"/>
        </w:rPr>
        <w:t xml:space="preserve"> </w:t>
      </w:r>
      <w:proofErr w:type="spellStart"/>
      <w:r>
        <w:rPr>
          <w:rFonts w:ascii="Arial" w:eastAsia="+mn-ea" w:hAnsi="Arial" w:cs="Arial"/>
          <w:kern w:val="24"/>
          <w:sz w:val="24"/>
          <w:szCs w:val="24"/>
        </w:rPr>
        <w:t>байна</w:t>
      </w:r>
      <w:proofErr w:type="spellEnd"/>
      <w:r w:rsidRPr="00842BB6">
        <w:rPr>
          <w:rFonts w:ascii="Arial" w:eastAsia="+mn-ea" w:hAnsi="Arial" w:cs="Arial"/>
          <w:kern w:val="24"/>
          <w:sz w:val="24"/>
          <w:szCs w:val="24"/>
          <w:lang w:val="mn-MN"/>
        </w:rPr>
        <w:t xml:space="preserve">. </w:t>
      </w:r>
      <w:r w:rsidRPr="00842BB6">
        <w:rPr>
          <w:rFonts w:ascii="Arial" w:eastAsia="+mn-ea" w:hAnsi="Arial" w:cs="Arial"/>
          <w:kern w:val="24"/>
          <w:sz w:val="24"/>
          <w:szCs w:val="24"/>
        </w:rPr>
        <w:t xml:space="preserve"> </w:t>
      </w:r>
    </w:p>
    <w:p w14:paraId="61E0D3BA" w14:textId="77777777" w:rsidR="00E92CF6" w:rsidRPr="00842BB6" w:rsidRDefault="00E92CF6" w:rsidP="00E92CF6">
      <w:pPr>
        <w:spacing w:after="0" w:line="240" w:lineRule="auto"/>
        <w:ind w:firstLine="720"/>
        <w:jc w:val="both"/>
        <w:textAlignment w:val="baseline"/>
        <w:rPr>
          <w:rFonts w:ascii="Arial" w:eastAsia="+mn-ea" w:hAnsi="Arial" w:cs="Arial"/>
          <w:kern w:val="24"/>
          <w:sz w:val="24"/>
          <w:szCs w:val="24"/>
          <w:lang w:val="mn-MN"/>
        </w:rPr>
      </w:pPr>
    </w:p>
    <w:p w14:paraId="09276416" w14:textId="77777777" w:rsidR="00E92CF6" w:rsidRPr="00842BB6" w:rsidRDefault="00E92CF6" w:rsidP="00CC040C">
      <w:pPr>
        <w:spacing w:line="240" w:lineRule="auto"/>
        <w:jc w:val="center"/>
        <w:rPr>
          <w:rFonts w:ascii="Arial" w:eastAsia="Calibri" w:hAnsi="Arial" w:cs="Arial"/>
          <w:lang w:val="mn-MN"/>
        </w:rPr>
      </w:pPr>
      <w:r>
        <w:rPr>
          <w:noProof/>
        </w:rPr>
        <w:lastRenderedPageBreak/>
        <w:drawing>
          <wp:inline distT="0" distB="0" distL="0" distR="0" wp14:anchorId="5624787D" wp14:editId="3C2A22A4">
            <wp:extent cx="4514850" cy="1898650"/>
            <wp:effectExtent l="0" t="0" r="0" b="6350"/>
            <wp:docPr id="9226" name="Chart 9226"/>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4737477B" w14:textId="77777777" w:rsidR="00E92CF6" w:rsidRDefault="00E92CF6" w:rsidP="00E92CF6">
      <w:pPr>
        <w:spacing w:after="0" w:line="240" w:lineRule="auto"/>
        <w:jc w:val="both"/>
        <w:rPr>
          <w:rFonts w:ascii="Arial" w:eastAsia="Times New Roman" w:hAnsi="Arial" w:cs="Arial"/>
          <w:kern w:val="24"/>
          <w:sz w:val="24"/>
          <w:szCs w:val="24"/>
          <w:lang w:val="mn-MN"/>
        </w:rPr>
      </w:pPr>
      <w:r>
        <w:rPr>
          <w:rFonts w:ascii="Arial" w:eastAsia="Times New Roman" w:hAnsi="Arial" w:cs="Arial"/>
          <w:kern w:val="24"/>
          <w:sz w:val="24"/>
          <w:szCs w:val="24"/>
          <w:lang w:val="mn-MN"/>
        </w:rPr>
        <w:t xml:space="preserve">        </w:t>
      </w:r>
      <w:r w:rsidRPr="00842BB6">
        <w:rPr>
          <w:rFonts w:ascii="Arial" w:eastAsia="Times New Roman" w:hAnsi="Arial" w:cs="Arial"/>
          <w:kern w:val="24"/>
          <w:sz w:val="24"/>
          <w:szCs w:val="24"/>
          <w:lang w:val="mn-MN"/>
        </w:rPr>
        <w:t>Нийт ажилтнуудаас</w:t>
      </w:r>
      <w:r w:rsidRPr="00842BB6">
        <w:rPr>
          <w:rFonts w:ascii="Arial" w:eastAsia="Times New Roman" w:hAnsi="Arial" w:cs="Arial"/>
          <w:kern w:val="24"/>
          <w:sz w:val="24"/>
          <w:szCs w:val="24"/>
        </w:rPr>
        <w:t xml:space="preserve"> </w:t>
      </w:r>
      <w:r w:rsidRPr="00842BB6">
        <w:rPr>
          <w:rFonts w:ascii="Arial" w:eastAsia="Times New Roman" w:hAnsi="Arial" w:cs="Arial"/>
          <w:kern w:val="24"/>
          <w:sz w:val="24"/>
          <w:szCs w:val="24"/>
          <w:lang w:val="mn-MN"/>
        </w:rPr>
        <w:t xml:space="preserve">компанид </w:t>
      </w:r>
      <w:r>
        <w:rPr>
          <w:rFonts w:ascii="Arial" w:eastAsia="Times New Roman" w:hAnsi="Arial" w:cs="Arial"/>
          <w:kern w:val="24"/>
          <w:sz w:val="24"/>
          <w:szCs w:val="24"/>
          <w:lang w:val="mn-MN"/>
        </w:rPr>
        <w:t>42</w:t>
      </w:r>
      <w:r>
        <w:rPr>
          <w:rFonts w:ascii="Arial" w:eastAsia="Times New Roman" w:hAnsi="Arial" w:cs="Arial"/>
          <w:kern w:val="24"/>
          <w:sz w:val="24"/>
          <w:szCs w:val="24"/>
        </w:rPr>
        <w:t>.</w:t>
      </w:r>
      <w:r>
        <w:rPr>
          <w:rFonts w:ascii="Arial" w:eastAsia="Times New Roman" w:hAnsi="Arial" w:cs="Arial"/>
          <w:kern w:val="24"/>
          <w:sz w:val="24"/>
          <w:szCs w:val="24"/>
          <w:lang w:val="mn-MN"/>
        </w:rPr>
        <w:t>4</w:t>
      </w:r>
      <w:r w:rsidRPr="00842BB6">
        <w:rPr>
          <w:rFonts w:ascii="Arial" w:eastAsia="Times New Roman" w:hAnsi="Arial" w:cs="Arial"/>
          <w:kern w:val="24"/>
          <w:sz w:val="24"/>
          <w:szCs w:val="24"/>
          <w:lang w:val="mn-MN"/>
        </w:rPr>
        <w:t xml:space="preserve"> хувь нь 0-5 жил, </w:t>
      </w:r>
      <w:r w:rsidRPr="00842BB6">
        <w:rPr>
          <w:rFonts w:ascii="Arial" w:eastAsia="Times New Roman" w:hAnsi="Arial" w:cs="Arial"/>
          <w:kern w:val="24"/>
          <w:sz w:val="24"/>
          <w:szCs w:val="24"/>
        </w:rPr>
        <w:t>2</w:t>
      </w:r>
      <w:r>
        <w:rPr>
          <w:rFonts w:ascii="Arial" w:eastAsia="Times New Roman" w:hAnsi="Arial" w:cs="Arial"/>
          <w:kern w:val="24"/>
          <w:sz w:val="24"/>
          <w:szCs w:val="24"/>
          <w:lang w:val="mn-MN"/>
        </w:rPr>
        <w:t>9.4</w:t>
      </w:r>
      <w:r w:rsidRPr="00842BB6">
        <w:rPr>
          <w:rFonts w:ascii="Arial" w:eastAsia="Times New Roman" w:hAnsi="Arial" w:cs="Arial"/>
          <w:kern w:val="24"/>
          <w:sz w:val="24"/>
          <w:szCs w:val="24"/>
          <w:lang w:val="mn-MN"/>
        </w:rPr>
        <w:t xml:space="preserve"> хувь нь 6-10 жил , </w:t>
      </w:r>
      <w:r>
        <w:rPr>
          <w:rFonts w:ascii="Arial" w:eastAsia="Times New Roman" w:hAnsi="Arial" w:cs="Arial"/>
          <w:kern w:val="24"/>
          <w:sz w:val="24"/>
          <w:szCs w:val="24"/>
        </w:rPr>
        <w:t>10.</w:t>
      </w:r>
      <w:r>
        <w:rPr>
          <w:rFonts w:ascii="Arial" w:eastAsia="Times New Roman" w:hAnsi="Arial" w:cs="Arial"/>
          <w:kern w:val="24"/>
          <w:sz w:val="24"/>
          <w:szCs w:val="24"/>
          <w:lang w:val="mn-MN"/>
        </w:rPr>
        <w:t>3</w:t>
      </w:r>
      <w:r w:rsidRPr="00842BB6">
        <w:rPr>
          <w:rFonts w:ascii="Arial" w:eastAsia="Times New Roman" w:hAnsi="Arial" w:cs="Arial"/>
          <w:kern w:val="24"/>
          <w:sz w:val="24"/>
          <w:szCs w:val="24"/>
          <w:lang w:val="mn-MN"/>
        </w:rPr>
        <w:t xml:space="preserve"> хувь нь 11-15 жил, </w:t>
      </w:r>
      <w:r>
        <w:rPr>
          <w:rFonts w:ascii="Arial" w:eastAsia="Times New Roman" w:hAnsi="Arial" w:cs="Arial"/>
          <w:kern w:val="24"/>
          <w:sz w:val="24"/>
          <w:szCs w:val="24"/>
          <w:lang w:val="mn-MN"/>
        </w:rPr>
        <w:t>6.7</w:t>
      </w:r>
      <w:r w:rsidRPr="00842BB6">
        <w:rPr>
          <w:rFonts w:ascii="Arial" w:eastAsia="Times New Roman" w:hAnsi="Arial" w:cs="Arial"/>
          <w:kern w:val="24"/>
          <w:sz w:val="24"/>
          <w:szCs w:val="24"/>
          <w:lang w:val="mn-MN"/>
        </w:rPr>
        <w:t xml:space="preserve"> хувь нь 16-20 жил, </w:t>
      </w:r>
      <w:r>
        <w:rPr>
          <w:rFonts w:ascii="Arial" w:eastAsia="Times New Roman" w:hAnsi="Arial" w:cs="Arial"/>
          <w:kern w:val="24"/>
          <w:sz w:val="24"/>
          <w:szCs w:val="24"/>
          <w:lang w:val="mn-MN"/>
        </w:rPr>
        <w:t>11.2</w:t>
      </w:r>
      <w:r w:rsidRPr="00842BB6">
        <w:rPr>
          <w:rFonts w:ascii="Arial" w:eastAsia="Times New Roman" w:hAnsi="Arial" w:cs="Arial"/>
          <w:kern w:val="24"/>
          <w:sz w:val="24"/>
          <w:szCs w:val="24"/>
          <w:lang w:val="mn-MN"/>
        </w:rPr>
        <w:t xml:space="preserve"> хувь нь 21-ээс дээш жил тус тус  ажилласан ажилтнууд эзэлж байна. </w:t>
      </w:r>
    </w:p>
    <w:p w14:paraId="2EBE08F6" w14:textId="77777777" w:rsidR="00E92CF6" w:rsidRDefault="00E92CF6" w:rsidP="00E92CF6">
      <w:pPr>
        <w:spacing w:after="0" w:line="240" w:lineRule="auto"/>
        <w:jc w:val="both"/>
        <w:rPr>
          <w:rFonts w:ascii="Arial" w:eastAsia="Times New Roman" w:hAnsi="Arial" w:cs="Arial"/>
          <w:kern w:val="24"/>
          <w:sz w:val="24"/>
          <w:szCs w:val="24"/>
          <w:lang w:val="mn-MN"/>
        </w:rPr>
      </w:pPr>
    </w:p>
    <w:p w14:paraId="4C512DFC" w14:textId="77777777" w:rsidR="00E92CF6" w:rsidRDefault="00E92CF6" w:rsidP="00E92CF6">
      <w:pPr>
        <w:spacing w:after="0" w:line="240" w:lineRule="auto"/>
        <w:ind w:firstLine="720"/>
        <w:jc w:val="both"/>
        <w:rPr>
          <w:rFonts w:ascii="Arial" w:eastAsia="Calibri" w:hAnsi="Arial" w:cs="Arial"/>
          <w:noProof/>
          <w:lang w:val="mn-MN"/>
        </w:rPr>
      </w:pPr>
      <w:r>
        <w:rPr>
          <w:noProof/>
        </w:rPr>
        <w:drawing>
          <wp:inline distT="0" distB="0" distL="0" distR="0" wp14:anchorId="3C6F075B" wp14:editId="27B0CB3B">
            <wp:extent cx="4660900" cy="2095500"/>
            <wp:effectExtent l="76200" t="76200" r="82550" b="114300"/>
            <wp:docPr id="9227" name="Chart 9227"/>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615DE91F" w14:textId="77777777" w:rsidR="00E92CF6" w:rsidRDefault="00E92CF6" w:rsidP="00E92CF6">
      <w:pPr>
        <w:spacing w:after="0" w:line="240" w:lineRule="auto"/>
        <w:ind w:firstLine="720"/>
        <w:jc w:val="both"/>
        <w:rPr>
          <w:rFonts w:ascii="Arial" w:eastAsia="Calibri" w:hAnsi="Arial" w:cs="Arial"/>
          <w:noProof/>
          <w:lang w:val="mn-MN"/>
        </w:rPr>
      </w:pPr>
    </w:p>
    <w:p w14:paraId="6AC53C86" w14:textId="77777777" w:rsidR="00E92CF6" w:rsidRDefault="00E92CF6" w:rsidP="00E92CF6">
      <w:pPr>
        <w:spacing w:after="0" w:line="240" w:lineRule="auto"/>
        <w:ind w:firstLine="720"/>
        <w:jc w:val="both"/>
        <w:rPr>
          <w:rFonts w:ascii="Arial" w:eastAsia="Calibri" w:hAnsi="Arial" w:cs="Arial"/>
          <w:noProof/>
          <w:lang w:val="mn-MN"/>
        </w:rPr>
      </w:pPr>
      <w:r w:rsidRPr="00842BB6">
        <w:rPr>
          <w:rFonts w:ascii="Arial" w:eastAsia="+mn-ea" w:hAnsi="Arial" w:cs="Arial"/>
          <w:sz w:val="24"/>
          <w:szCs w:val="24"/>
          <w:lang w:val="mn-MN"/>
        </w:rPr>
        <w:t>Нийт ажилтнуудаас</w:t>
      </w:r>
      <w:r>
        <w:rPr>
          <w:rFonts w:ascii="Arial" w:eastAsia="+mn-ea" w:hAnsi="Arial" w:cs="Arial"/>
          <w:sz w:val="24"/>
          <w:szCs w:val="24"/>
          <w:lang w:val="mn-MN"/>
        </w:rPr>
        <w:t xml:space="preserve"> </w:t>
      </w:r>
      <w:r w:rsidRPr="00842BB6">
        <w:rPr>
          <w:rFonts w:ascii="Arial" w:eastAsia="+mn-ea" w:hAnsi="Arial" w:cs="Arial"/>
          <w:sz w:val="24"/>
          <w:szCs w:val="24"/>
          <w:lang w:val="mn-MN"/>
        </w:rPr>
        <w:t>36 хүртэлх насныхан</w:t>
      </w:r>
      <w:r>
        <w:rPr>
          <w:rFonts w:ascii="Arial" w:eastAsia="+mn-ea" w:hAnsi="Arial" w:cs="Arial"/>
          <w:sz w:val="24"/>
          <w:szCs w:val="24"/>
          <w:lang w:val="mn-MN"/>
        </w:rPr>
        <w:t xml:space="preserve"> </w:t>
      </w:r>
      <w:r w:rsidRPr="00842BB6">
        <w:rPr>
          <w:rFonts w:ascii="Arial" w:eastAsia="+mn-ea" w:hAnsi="Arial" w:cs="Arial"/>
          <w:sz w:val="24"/>
          <w:szCs w:val="24"/>
          <w:lang w:val="mn-MN"/>
        </w:rPr>
        <w:t>2</w:t>
      </w:r>
      <w:r>
        <w:rPr>
          <w:rFonts w:ascii="Arial" w:eastAsia="+mn-ea" w:hAnsi="Arial" w:cs="Arial"/>
          <w:sz w:val="24"/>
          <w:szCs w:val="24"/>
          <w:lang w:val="mn-MN"/>
        </w:rPr>
        <w:t>53</w:t>
      </w:r>
      <w:r w:rsidRPr="00842BB6">
        <w:rPr>
          <w:rFonts w:ascii="Arial" w:eastAsia="+mn-ea" w:hAnsi="Arial" w:cs="Arial"/>
          <w:sz w:val="24"/>
          <w:szCs w:val="24"/>
          <w:lang w:val="mn-MN"/>
        </w:rPr>
        <w:t xml:space="preserve"> ажилтан буюу</w:t>
      </w:r>
      <w:r>
        <w:rPr>
          <w:rFonts w:ascii="Arial" w:eastAsia="+mn-ea" w:hAnsi="Arial" w:cs="Arial"/>
          <w:sz w:val="24"/>
          <w:szCs w:val="24"/>
        </w:rPr>
        <w:t xml:space="preserve"> </w:t>
      </w:r>
      <w:r w:rsidRPr="00842BB6">
        <w:rPr>
          <w:rFonts w:ascii="Arial" w:eastAsia="+mn-ea" w:hAnsi="Arial" w:cs="Arial"/>
          <w:sz w:val="24"/>
          <w:szCs w:val="24"/>
        </w:rPr>
        <w:t>6</w:t>
      </w:r>
      <w:r>
        <w:rPr>
          <w:rFonts w:ascii="Arial" w:eastAsia="+mn-ea" w:hAnsi="Arial" w:cs="Arial"/>
          <w:sz w:val="24"/>
          <w:szCs w:val="24"/>
          <w:lang w:val="mn-MN"/>
        </w:rPr>
        <w:t>0</w:t>
      </w:r>
      <w:r w:rsidRPr="00842BB6">
        <w:rPr>
          <w:rFonts w:ascii="Arial" w:eastAsia="+mn-ea" w:hAnsi="Arial" w:cs="Arial"/>
          <w:sz w:val="24"/>
          <w:szCs w:val="24"/>
        </w:rPr>
        <w:t>.</w:t>
      </w:r>
      <w:r>
        <w:rPr>
          <w:rFonts w:ascii="Arial" w:eastAsia="+mn-ea" w:hAnsi="Arial" w:cs="Arial"/>
          <w:sz w:val="24"/>
          <w:szCs w:val="24"/>
          <w:lang w:val="mn-MN"/>
        </w:rPr>
        <w:t>4</w:t>
      </w:r>
      <w:r w:rsidRPr="00842BB6">
        <w:rPr>
          <w:rFonts w:ascii="Arial" w:eastAsia="+mn-ea" w:hAnsi="Arial" w:cs="Arial"/>
          <w:sz w:val="24"/>
          <w:szCs w:val="24"/>
          <w:lang w:val="mn-MN"/>
        </w:rPr>
        <w:t xml:space="preserve"> </w:t>
      </w:r>
      <w:proofErr w:type="spellStart"/>
      <w:r>
        <w:rPr>
          <w:rFonts w:ascii="Arial" w:eastAsia="+mn-ea" w:hAnsi="Arial" w:cs="Arial"/>
          <w:sz w:val="24"/>
          <w:szCs w:val="24"/>
        </w:rPr>
        <w:t>хувь</w:t>
      </w:r>
      <w:proofErr w:type="spellEnd"/>
      <w:r w:rsidRPr="00842BB6">
        <w:rPr>
          <w:rFonts w:ascii="Arial" w:eastAsia="+mn-ea" w:hAnsi="Arial" w:cs="Arial"/>
          <w:sz w:val="24"/>
          <w:szCs w:val="24"/>
        </w:rPr>
        <w:t>,</w:t>
      </w:r>
      <w:r>
        <w:rPr>
          <w:rFonts w:ascii="Arial" w:eastAsia="+mn-ea" w:hAnsi="Arial" w:cs="Arial"/>
          <w:sz w:val="24"/>
          <w:szCs w:val="24"/>
          <w:lang w:val="mn-MN"/>
        </w:rPr>
        <w:t xml:space="preserve"> </w:t>
      </w:r>
      <w:r w:rsidRPr="00842BB6">
        <w:rPr>
          <w:rFonts w:ascii="Arial" w:eastAsia="+mn-ea" w:hAnsi="Arial" w:cs="Arial"/>
          <w:sz w:val="24"/>
          <w:szCs w:val="24"/>
        </w:rPr>
        <w:t>36-</w:t>
      </w:r>
      <w:r>
        <w:rPr>
          <w:rFonts w:ascii="Arial" w:eastAsia="+mn-ea" w:hAnsi="Arial" w:cs="Arial"/>
          <w:sz w:val="24"/>
          <w:szCs w:val="24"/>
          <w:lang w:val="mn-MN"/>
        </w:rPr>
        <w:t>аас дээш насныхан 1</w:t>
      </w:r>
      <w:r>
        <w:rPr>
          <w:rFonts w:ascii="Arial" w:eastAsia="+mn-ea" w:hAnsi="Arial" w:cs="Arial"/>
          <w:sz w:val="24"/>
          <w:szCs w:val="24"/>
        </w:rPr>
        <w:t>6</w:t>
      </w:r>
      <w:r>
        <w:rPr>
          <w:rFonts w:ascii="Arial" w:eastAsia="+mn-ea" w:hAnsi="Arial" w:cs="Arial"/>
          <w:sz w:val="24"/>
          <w:szCs w:val="24"/>
          <w:lang w:val="mn-MN"/>
        </w:rPr>
        <w:t>6</w:t>
      </w:r>
      <w:r w:rsidRPr="00842BB6">
        <w:rPr>
          <w:rFonts w:ascii="Arial" w:eastAsia="+mn-ea" w:hAnsi="Arial" w:cs="Arial"/>
          <w:sz w:val="24"/>
          <w:szCs w:val="24"/>
          <w:lang w:val="mn-MN"/>
        </w:rPr>
        <w:t xml:space="preserve"> ажилтан буюу </w:t>
      </w:r>
      <w:r>
        <w:rPr>
          <w:rFonts w:ascii="Arial" w:eastAsia="+mn-ea" w:hAnsi="Arial" w:cs="Arial"/>
          <w:sz w:val="24"/>
          <w:szCs w:val="24"/>
        </w:rPr>
        <w:t>3</w:t>
      </w:r>
      <w:r>
        <w:rPr>
          <w:rFonts w:ascii="Arial" w:eastAsia="+mn-ea" w:hAnsi="Arial" w:cs="Arial"/>
          <w:sz w:val="24"/>
          <w:szCs w:val="24"/>
          <w:lang w:val="mn-MN"/>
        </w:rPr>
        <w:t>9.6</w:t>
      </w:r>
      <w:r>
        <w:rPr>
          <w:rFonts w:ascii="Arial" w:eastAsia="+mn-ea" w:hAnsi="Arial" w:cs="Arial"/>
          <w:sz w:val="24"/>
          <w:szCs w:val="24"/>
        </w:rPr>
        <w:t xml:space="preserve"> </w:t>
      </w:r>
      <w:r w:rsidRPr="00842BB6">
        <w:rPr>
          <w:rFonts w:ascii="Arial" w:eastAsia="+mn-ea" w:hAnsi="Arial" w:cs="Arial"/>
          <w:sz w:val="24"/>
          <w:szCs w:val="24"/>
          <w:lang w:val="mn-MN"/>
        </w:rPr>
        <w:t xml:space="preserve">хувийг тус тус эзэлж </w:t>
      </w:r>
      <w:r>
        <w:rPr>
          <w:rFonts w:ascii="Arial" w:eastAsia="+mn-ea" w:hAnsi="Arial" w:cs="Arial"/>
          <w:sz w:val="24"/>
          <w:szCs w:val="24"/>
          <w:lang w:val="mn-MN"/>
        </w:rPr>
        <w:t>байна</w:t>
      </w:r>
      <w:r w:rsidRPr="00842BB6">
        <w:rPr>
          <w:rFonts w:ascii="Arial" w:eastAsia="+mn-ea" w:hAnsi="Arial" w:cs="Arial"/>
          <w:sz w:val="24"/>
          <w:szCs w:val="24"/>
        </w:rPr>
        <w:t>.</w:t>
      </w:r>
      <w:r w:rsidRPr="00842BB6">
        <w:rPr>
          <w:rFonts w:ascii="Arial" w:eastAsia="+mn-ea" w:hAnsi="Arial" w:cs="Arial"/>
          <w:sz w:val="24"/>
          <w:szCs w:val="24"/>
          <w:lang w:val="mn-MN"/>
        </w:rPr>
        <w:t xml:space="preserve"> Компанийн ажилтнуудын дундаж наслалт 35</w:t>
      </w:r>
      <w:r>
        <w:rPr>
          <w:rFonts w:ascii="Arial" w:eastAsia="+mn-ea" w:hAnsi="Arial" w:cs="Arial"/>
          <w:sz w:val="24"/>
          <w:szCs w:val="24"/>
          <w:lang w:val="mn-MN"/>
        </w:rPr>
        <w:t>.11</w:t>
      </w:r>
      <w:r w:rsidRPr="00842BB6">
        <w:rPr>
          <w:rFonts w:ascii="Arial" w:eastAsia="+mn-ea" w:hAnsi="Arial" w:cs="Arial"/>
          <w:sz w:val="24"/>
          <w:szCs w:val="24"/>
          <w:lang w:val="mn-MN"/>
        </w:rPr>
        <w:t xml:space="preserve"> нас байна.</w:t>
      </w:r>
    </w:p>
    <w:p w14:paraId="1555EFA6" w14:textId="77777777" w:rsidR="00E92CF6" w:rsidRPr="00842BB6" w:rsidRDefault="00E92CF6" w:rsidP="00E92CF6">
      <w:pPr>
        <w:spacing w:after="0" w:line="240" w:lineRule="auto"/>
        <w:ind w:firstLine="360"/>
        <w:contextualSpacing/>
        <w:jc w:val="both"/>
        <w:textAlignment w:val="baseline"/>
        <w:rPr>
          <w:rFonts w:ascii="Arial" w:eastAsia="+mn-ea" w:hAnsi="Arial" w:cs="Arial"/>
          <w:sz w:val="24"/>
          <w:szCs w:val="24"/>
        </w:rPr>
      </w:pPr>
      <w:r w:rsidRPr="00AE67D1">
        <w:rPr>
          <w:rFonts w:ascii="Arial" w:eastAsia="+mn-ea" w:hAnsi="Arial" w:cs="Arial"/>
          <w:sz w:val="24"/>
          <w:szCs w:val="24"/>
          <w:lang w:val="mn-MN"/>
        </w:rPr>
        <w:t> </w:t>
      </w:r>
      <w:r w:rsidRPr="00842BB6">
        <w:rPr>
          <w:rFonts w:ascii="Arial" w:eastAsia="+mn-ea" w:hAnsi="Arial" w:cs="Arial"/>
          <w:sz w:val="24"/>
          <w:szCs w:val="24"/>
          <w:lang w:val="mn-MN"/>
        </w:rPr>
        <w:t>Одоогийн байдлаар компанийн хэмжээнд 1</w:t>
      </w:r>
      <w:r>
        <w:rPr>
          <w:rFonts w:ascii="Arial" w:eastAsia="+mn-ea" w:hAnsi="Arial" w:cs="Arial"/>
          <w:sz w:val="24"/>
          <w:szCs w:val="24"/>
          <w:lang w:val="mn-MN"/>
        </w:rPr>
        <w:t>6</w:t>
      </w:r>
      <w:r>
        <w:rPr>
          <w:rFonts w:ascii="Arial" w:eastAsia="+mn-ea" w:hAnsi="Arial" w:cs="Arial"/>
          <w:sz w:val="24"/>
          <w:szCs w:val="24"/>
        </w:rPr>
        <w:t>1</w:t>
      </w:r>
      <w:r w:rsidRPr="00842BB6">
        <w:rPr>
          <w:rFonts w:ascii="Arial" w:eastAsia="+mn-ea" w:hAnsi="Arial" w:cs="Arial"/>
          <w:sz w:val="24"/>
          <w:szCs w:val="24"/>
        </w:rPr>
        <w:t xml:space="preserve"> </w:t>
      </w:r>
      <w:proofErr w:type="spellStart"/>
      <w:r>
        <w:rPr>
          <w:rFonts w:ascii="Arial" w:eastAsia="+mn-ea" w:hAnsi="Arial" w:cs="Arial"/>
          <w:sz w:val="24"/>
          <w:szCs w:val="24"/>
        </w:rPr>
        <w:t>удирдах</w:t>
      </w:r>
      <w:proofErr w:type="spellEnd"/>
      <w:r>
        <w:rPr>
          <w:rFonts w:ascii="Arial" w:eastAsia="+mn-ea" w:hAnsi="Arial" w:cs="Arial"/>
          <w:sz w:val="24"/>
          <w:szCs w:val="24"/>
        </w:rPr>
        <w:t xml:space="preserve"> </w:t>
      </w:r>
      <w:proofErr w:type="spellStart"/>
      <w:r>
        <w:rPr>
          <w:rFonts w:ascii="Arial" w:eastAsia="+mn-ea" w:hAnsi="Arial" w:cs="Arial"/>
          <w:sz w:val="24"/>
          <w:szCs w:val="24"/>
        </w:rPr>
        <w:t>болон</w:t>
      </w:r>
      <w:proofErr w:type="spellEnd"/>
      <w:r>
        <w:rPr>
          <w:rFonts w:ascii="Arial" w:eastAsia="+mn-ea" w:hAnsi="Arial" w:cs="Arial"/>
          <w:sz w:val="24"/>
          <w:szCs w:val="24"/>
        </w:rPr>
        <w:t xml:space="preserve"> ИТА </w:t>
      </w:r>
      <w:r w:rsidRPr="00842BB6">
        <w:rPr>
          <w:rFonts w:ascii="Arial" w:eastAsia="+mn-ea" w:hAnsi="Arial" w:cs="Arial"/>
          <w:sz w:val="24"/>
          <w:szCs w:val="24"/>
        </w:rPr>
        <w:t>/</w:t>
      </w:r>
      <w:proofErr w:type="spellStart"/>
      <w:r>
        <w:rPr>
          <w:rFonts w:ascii="Arial" w:eastAsia="+mn-ea" w:hAnsi="Arial" w:cs="Arial"/>
          <w:sz w:val="24"/>
          <w:szCs w:val="24"/>
        </w:rPr>
        <w:t>албан</w:t>
      </w:r>
      <w:proofErr w:type="spellEnd"/>
      <w:r>
        <w:rPr>
          <w:rFonts w:ascii="Arial" w:eastAsia="+mn-ea" w:hAnsi="Arial" w:cs="Arial"/>
          <w:sz w:val="24"/>
          <w:szCs w:val="24"/>
        </w:rPr>
        <w:t xml:space="preserve"> </w:t>
      </w:r>
      <w:proofErr w:type="spellStart"/>
      <w:r>
        <w:rPr>
          <w:rFonts w:ascii="Arial" w:eastAsia="+mn-ea" w:hAnsi="Arial" w:cs="Arial"/>
          <w:sz w:val="24"/>
          <w:szCs w:val="24"/>
        </w:rPr>
        <w:t>хаагч</w:t>
      </w:r>
      <w:proofErr w:type="spellEnd"/>
      <w:r>
        <w:rPr>
          <w:rFonts w:ascii="Arial" w:eastAsia="+mn-ea" w:hAnsi="Arial" w:cs="Arial"/>
          <w:sz w:val="24"/>
          <w:szCs w:val="24"/>
        </w:rPr>
        <w:t xml:space="preserve">/ </w:t>
      </w:r>
      <w:proofErr w:type="spellStart"/>
      <w:r>
        <w:rPr>
          <w:rFonts w:ascii="Arial" w:eastAsia="+mn-ea" w:hAnsi="Arial" w:cs="Arial"/>
          <w:sz w:val="24"/>
          <w:szCs w:val="24"/>
        </w:rPr>
        <w:t>байдаг</w:t>
      </w:r>
      <w:proofErr w:type="spellEnd"/>
      <w:r>
        <w:rPr>
          <w:rFonts w:ascii="Arial" w:eastAsia="+mn-ea" w:hAnsi="Arial" w:cs="Arial"/>
          <w:sz w:val="24"/>
          <w:szCs w:val="24"/>
        </w:rPr>
        <w:t xml:space="preserve"> </w:t>
      </w:r>
      <w:proofErr w:type="spellStart"/>
      <w:r>
        <w:rPr>
          <w:rFonts w:ascii="Arial" w:eastAsia="+mn-ea" w:hAnsi="Arial" w:cs="Arial"/>
          <w:sz w:val="24"/>
          <w:szCs w:val="24"/>
        </w:rPr>
        <w:t>ба</w:t>
      </w:r>
      <w:proofErr w:type="spellEnd"/>
      <w:r>
        <w:rPr>
          <w:rFonts w:ascii="Arial" w:eastAsia="+mn-ea" w:hAnsi="Arial" w:cs="Arial"/>
          <w:sz w:val="24"/>
          <w:szCs w:val="24"/>
        </w:rPr>
        <w:t xml:space="preserve"> </w:t>
      </w:r>
      <w:proofErr w:type="spellStart"/>
      <w:r>
        <w:rPr>
          <w:rFonts w:ascii="Arial" w:eastAsia="+mn-ea" w:hAnsi="Arial" w:cs="Arial"/>
          <w:sz w:val="24"/>
          <w:szCs w:val="24"/>
        </w:rPr>
        <w:t>үүнээс</w:t>
      </w:r>
      <w:proofErr w:type="spellEnd"/>
      <w:r>
        <w:rPr>
          <w:rFonts w:ascii="Arial" w:eastAsia="+mn-ea" w:hAnsi="Arial" w:cs="Arial"/>
          <w:sz w:val="24"/>
          <w:szCs w:val="24"/>
        </w:rPr>
        <w:t xml:space="preserve"> </w:t>
      </w:r>
      <w:proofErr w:type="spellStart"/>
      <w:r>
        <w:rPr>
          <w:rFonts w:ascii="Arial" w:eastAsia="+mn-ea" w:hAnsi="Arial" w:cs="Arial"/>
          <w:sz w:val="24"/>
          <w:szCs w:val="24"/>
        </w:rPr>
        <w:t>Эрчим</w:t>
      </w:r>
      <w:proofErr w:type="spellEnd"/>
      <w:r>
        <w:rPr>
          <w:rFonts w:ascii="Arial" w:eastAsia="+mn-ea" w:hAnsi="Arial" w:cs="Arial"/>
          <w:sz w:val="24"/>
          <w:szCs w:val="24"/>
        </w:rPr>
        <w:t xml:space="preserve"> </w:t>
      </w:r>
      <w:proofErr w:type="spellStart"/>
      <w:r>
        <w:rPr>
          <w:rFonts w:ascii="Arial" w:eastAsia="+mn-ea" w:hAnsi="Arial" w:cs="Arial"/>
          <w:sz w:val="24"/>
          <w:szCs w:val="24"/>
        </w:rPr>
        <w:t>хүчний</w:t>
      </w:r>
      <w:proofErr w:type="spellEnd"/>
      <w:r>
        <w:rPr>
          <w:rFonts w:ascii="Arial" w:eastAsia="+mn-ea" w:hAnsi="Arial" w:cs="Arial"/>
          <w:sz w:val="24"/>
          <w:szCs w:val="24"/>
        </w:rPr>
        <w:t xml:space="preserve"> </w:t>
      </w:r>
      <w:proofErr w:type="spellStart"/>
      <w:r>
        <w:rPr>
          <w:rFonts w:ascii="Arial" w:eastAsia="+mn-ea" w:hAnsi="Arial" w:cs="Arial"/>
          <w:sz w:val="24"/>
          <w:szCs w:val="24"/>
        </w:rPr>
        <w:t>зөвлөх</w:t>
      </w:r>
      <w:proofErr w:type="spellEnd"/>
      <w:r>
        <w:rPr>
          <w:rFonts w:ascii="Arial" w:eastAsia="+mn-ea" w:hAnsi="Arial" w:cs="Arial"/>
          <w:sz w:val="24"/>
          <w:szCs w:val="24"/>
        </w:rPr>
        <w:t xml:space="preserve"> </w:t>
      </w:r>
      <w:proofErr w:type="spellStart"/>
      <w:r>
        <w:rPr>
          <w:rFonts w:ascii="Arial" w:eastAsia="+mn-ea" w:hAnsi="Arial" w:cs="Arial"/>
          <w:sz w:val="24"/>
          <w:szCs w:val="24"/>
        </w:rPr>
        <w:t>инженер</w:t>
      </w:r>
      <w:proofErr w:type="spellEnd"/>
      <w:r>
        <w:rPr>
          <w:rFonts w:ascii="Arial" w:eastAsia="+mn-ea" w:hAnsi="Arial" w:cs="Arial"/>
          <w:sz w:val="24"/>
          <w:szCs w:val="24"/>
        </w:rPr>
        <w:t xml:space="preserve"> </w:t>
      </w:r>
      <w:r w:rsidRPr="00842BB6">
        <w:rPr>
          <w:rFonts w:ascii="Arial" w:eastAsia="+mn-ea" w:hAnsi="Arial" w:cs="Arial"/>
          <w:sz w:val="24"/>
          <w:szCs w:val="24"/>
          <w:lang w:val="mn-MN"/>
        </w:rPr>
        <w:t>3</w:t>
      </w:r>
      <w:r w:rsidRPr="00842BB6">
        <w:rPr>
          <w:rFonts w:ascii="Arial" w:eastAsia="+mn-ea" w:hAnsi="Arial" w:cs="Arial"/>
          <w:sz w:val="24"/>
          <w:szCs w:val="24"/>
        </w:rPr>
        <w:t xml:space="preserve">, </w:t>
      </w:r>
      <w:proofErr w:type="spellStart"/>
      <w:r>
        <w:rPr>
          <w:rFonts w:ascii="Arial" w:eastAsia="+mn-ea" w:hAnsi="Arial" w:cs="Arial"/>
          <w:sz w:val="24"/>
          <w:szCs w:val="24"/>
        </w:rPr>
        <w:t>мэргэшсэн</w:t>
      </w:r>
      <w:proofErr w:type="spellEnd"/>
      <w:r>
        <w:rPr>
          <w:rFonts w:ascii="Arial" w:eastAsia="+mn-ea" w:hAnsi="Arial" w:cs="Arial"/>
          <w:sz w:val="24"/>
          <w:szCs w:val="24"/>
        </w:rPr>
        <w:t xml:space="preserve"> </w:t>
      </w:r>
      <w:proofErr w:type="spellStart"/>
      <w:r>
        <w:rPr>
          <w:rFonts w:ascii="Arial" w:eastAsia="+mn-ea" w:hAnsi="Arial" w:cs="Arial"/>
          <w:sz w:val="24"/>
          <w:szCs w:val="24"/>
        </w:rPr>
        <w:t>инженер</w:t>
      </w:r>
      <w:proofErr w:type="spellEnd"/>
      <w:r>
        <w:rPr>
          <w:rFonts w:ascii="Arial" w:eastAsia="+mn-ea" w:hAnsi="Arial" w:cs="Arial"/>
          <w:sz w:val="24"/>
          <w:szCs w:val="24"/>
        </w:rPr>
        <w:t xml:space="preserve"> </w:t>
      </w:r>
      <w:r>
        <w:rPr>
          <w:rFonts w:ascii="Arial" w:eastAsia="+mn-ea" w:hAnsi="Arial" w:cs="Arial"/>
          <w:sz w:val="24"/>
          <w:szCs w:val="24"/>
          <w:lang w:val="mn-MN"/>
        </w:rPr>
        <w:t>6</w:t>
      </w:r>
      <w:r w:rsidRPr="00842BB6">
        <w:rPr>
          <w:rFonts w:ascii="Arial" w:eastAsia="+mn-ea" w:hAnsi="Arial" w:cs="Arial"/>
          <w:sz w:val="24"/>
          <w:szCs w:val="24"/>
        </w:rPr>
        <w:t xml:space="preserve">, </w:t>
      </w:r>
      <w:proofErr w:type="spellStart"/>
      <w:r>
        <w:rPr>
          <w:rFonts w:ascii="Arial" w:eastAsia="+mn-ea" w:hAnsi="Arial" w:cs="Arial"/>
          <w:sz w:val="24"/>
          <w:szCs w:val="24"/>
        </w:rPr>
        <w:t>мэргэшсэн</w:t>
      </w:r>
      <w:proofErr w:type="spellEnd"/>
      <w:r>
        <w:rPr>
          <w:rFonts w:ascii="Arial" w:eastAsia="+mn-ea" w:hAnsi="Arial" w:cs="Arial"/>
          <w:sz w:val="24"/>
          <w:szCs w:val="24"/>
        </w:rPr>
        <w:t xml:space="preserve"> </w:t>
      </w:r>
      <w:proofErr w:type="spellStart"/>
      <w:r>
        <w:rPr>
          <w:rFonts w:ascii="Arial" w:eastAsia="+mn-ea" w:hAnsi="Arial" w:cs="Arial"/>
          <w:sz w:val="24"/>
          <w:szCs w:val="24"/>
        </w:rPr>
        <w:t>төсөвчин</w:t>
      </w:r>
      <w:proofErr w:type="spellEnd"/>
      <w:r>
        <w:rPr>
          <w:rFonts w:ascii="Arial" w:eastAsia="+mn-ea" w:hAnsi="Arial" w:cs="Arial"/>
          <w:sz w:val="24"/>
          <w:szCs w:val="24"/>
        </w:rPr>
        <w:t xml:space="preserve"> </w:t>
      </w:r>
      <w:r w:rsidRPr="00842BB6">
        <w:rPr>
          <w:rFonts w:ascii="Arial" w:eastAsia="+mn-ea" w:hAnsi="Arial" w:cs="Arial"/>
          <w:sz w:val="24"/>
          <w:szCs w:val="24"/>
        </w:rPr>
        <w:t>1</w:t>
      </w:r>
      <w:r w:rsidRPr="00842BB6">
        <w:rPr>
          <w:rFonts w:ascii="Arial" w:eastAsia="+mn-ea" w:hAnsi="Arial" w:cs="Arial"/>
          <w:sz w:val="24"/>
          <w:szCs w:val="24"/>
          <w:lang w:val="mn-MN"/>
        </w:rPr>
        <w:t xml:space="preserve">, мэргэшсэн ня-бо </w:t>
      </w:r>
      <w:r w:rsidRPr="00842BB6">
        <w:rPr>
          <w:rFonts w:ascii="Arial" w:eastAsia="+mn-ea" w:hAnsi="Arial" w:cs="Arial"/>
          <w:sz w:val="24"/>
          <w:szCs w:val="24"/>
        </w:rPr>
        <w:t xml:space="preserve">1 </w:t>
      </w:r>
      <w:proofErr w:type="spellStart"/>
      <w:r>
        <w:rPr>
          <w:rFonts w:ascii="Arial" w:eastAsia="+mn-ea" w:hAnsi="Arial" w:cs="Arial"/>
          <w:sz w:val="24"/>
          <w:szCs w:val="24"/>
        </w:rPr>
        <w:t>зэрэг</w:t>
      </w:r>
      <w:proofErr w:type="spellEnd"/>
      <w:r>
        <w:rPr>
          <w:rFonts w:ascii="Arial" w:eastAsia="+mn-ea" w:hAnsi="Arial" w:cs="Arial"/>
          <w:sz w:val="24"/>
          <w:szCs w:val="24"/>
        </w:rPr>
        <w:t xml:space="preserve"> </w:t>
      </w:r>
      <w:proofErr w:type="spellStart"/>
      <w:r>
        <w:rPr>
          <w:rFonts w:ascii="Arial" w:eastAsia="+mn-ea" w:hAnsi="Arial" w:cs="Arial"/>
          <w:sz w:val="24"/>
          <w:szCs w:val="24"/>
        </w:rPr>
        <w:t>мэргэшлийн</w:t>
      </w:r>
      <w:proofErr w:type="spellEnd"/>
      <w:r>
        <w:rPr>
          <w:rFonts w:ascii="Arial" w:eastAsia="+mn-ea" w:hAnsi="Arial" w:cs="Arial"/>
          <w:sz w:val="24"/>
          <w:szCs w:val="24"/>
        </w:rPr>
        <w:t xml:space="preserve"> </w:t>
      </w:r>
      <w:proofErr w:type="spellStart"/>
      <w:r>
        <w:rPr>
          <w:rFonts w:ascii="Arial" w:eastAsia="+mn-ea" w:hAnsi="Arial" w:cs="Arial"/>
          <w:sz w:val="24"/>
          <w:szCs w:val="24"/>
        </w:rPr>
        <w:t>зэрэгтэй</w:t>
      </w:r>
      <w:proofErr w:type="spellEnd"/>
      <w:r>
        <w:rPr>
          <w:rFonts w:ascii="Arial" w:eastAsia="+mn-ea" w:hAnsi="Arial" w:cs="Arial"/>
          <w:sz w:val="24"/>
          <w:szCs w:val="24"/>
        </w:rPr>
        <w:t xml:space="preserve"> </w:t>
      </w:r>
      <w:proofErr w:type="spellStart"/>
      <w:r>
        <w:rPr>
          <w:rFonts w:ascii="Arial" w:eastAsia="+mn-ea" w:hAnsi="Arial" w:cs="Arial"/>
          <w:sz w:val="24"/>
          <w:szCs w:val="24"/>
        </w:rPr>
        <w:t>ажилтнууд</w:t>
      </w:r>
      <w:proofErr w:type="spellEnd"/>
      <w:r w:rsidRPr="00842BB6">
        <w:rPr>
          <w:rFonts w:ascii="Arial" w:eastAsia="+mn-ea" w:hAnsi="Arial" w:cs="Arial"/>
          <w:sz w:val="24"/>
          <w:szCs w:val="24"/>
          <w:lang w:val="mn-MN"/>
        </w:rPr>
        <w:t>,</w:t>
      </w:r>
      <w:r w:rsidRPr="00842BB6">
        <w:rPr>
          <w:rFonts w:ascii="Arial" w:eastAsia="+mn-ea" w:hAnsi="Arial" w:cs="Arial"/>
          <w:sz w:val="24"/>
          <w:szCs w:val="24"/>
        </w:rPr>
        <w:t xml:space="preserve"> </w:t>
      </w:r>
      <w:r w:rsidRPr="00842BB6">
        <w:rPr>
          <w:rFonts w:ascii="Arial" w:eastAsia="+mn-ea" w:hAnsi="Arial" w:cs="Arial"/>
          <w:sz w:val="24"/>
          <w:szCs w:val="24"/>
          <w:lang w:val="mn-MN"/>
        </w:rPr>
        <w:t xml:space="preserve">мөн </w:t>
      </w:r>
      <w:r>
        <w:rPr>
          <w:rFonts w:ascii="Arial" w:eastAsia="+mn-ea" w:hAnsi="Arial" w:cs="Arial"/>
          <w:sz w:val="24"/>
          <w:szCs w:val="24"/>
          <w:lang w:val="mn-MN"/>
        </w:rPr>
        <w:t>4</w:t>
      </w:r>
      <w:r>
        <w:rPr>
          <w:rFonts w:ascii="Arial" w:eastAsia="+mn-ea" w:hAnsi="Arial" w:cs="Arial"/>
          <w:sz w:val="24"/>
          <w:szCs w:val="24"/>
        </w:rPr>
        <w:t>7</w:t>
      </w:r>
      <w:r>
        <w:rPr>
          <w:rFonts w:ascii="Arial" w:eastAsia="+mn-ea" w:hAnsi="Arial" w:cs="Arial"/>
          <w:sz w:val="24"/>
          <w:szCs w:val="24"/>
          <w:lang w:val="mn-MN"/>
        </w:rPr>
        <w:t>,</w:t>
      </w:r>
      <w:r>
        <w:rPr>
          <w:rFonts w:ascii="Arial" w:eastAsia="+mn-ea" w:hAnsi="Arial" w:cs="Arial"/>
          <w:sz w:val="24"/>
          <w:szCs w:val="24"/>
        </w:rPr>
        <w:t>9</w:t>
      </w:r>
      <w:r w:rsidRPr="00842BB6">
        <w:rPr>
          <w:rFonts w:ascii="Arial" w:eastAsia="+mn-ea" w:hAnsi="Arial" w:cs="Arial"/>
          <w:sz w:val="24"/>
          <w:szCs w:val="24"/>
        </w:rPr>
        <w:t xml:space="preserve"> </w:t>
      </w:r>
      <w:r w:rsidRPr="00842BB6">
        <w:rPr>
          <w:rFonts w:ascii="Arial" w:eastAsia="+mn-ea" w:hAnsi="Arial" w:cs="Arial"/>
          <w:sz w:val="24"/>
          <w:szCs w:val="24"/>
          <w:lang w:val="mn-MN"/>
        </w:rPr>
        <w:t>% нь дээд боловсролт</w:t>
      </w:r>
      <w:r>
        <w:rPr>
          <w:rFonts w:ascii="Arial" w:eastAsia="+mn-ea" w:hAnsi="Arial" w:cs="Arial"/>
          <w:sz w:val="24"/>
          <w:szCs w:val="24"/>
          <w:lang w:val="mn-MN"/>
        </w:rPr>
        <w:t>ой ажилтнууд эзэлж байгаагаас 1</w:t>
      </w:r>
      <w:r>
        <w:rPr>
          <w:rFonts w:ascii="Arial" w:eastAsia="+mn-ea" w:hAnsi="Arial" w:cs="Arial"/>
          <w:sz w:val="24"/>
          <w:szCs w:val="24"/>
        </w:rPr>
        <w:t>8</w:t>
      </w:r>
      <w:r w:rsidRPr="00842BB6">
        <w:rPr>
          <w:rFonts w:ascii="Arial" w:eastAsia="+mn-ea" w:hAnsi="Arial" w:cs="Arial"/>
          <w:sz w:val="24"/>
          <w:szCs w:val="24"/>
          <w:lang w:val="mn-MN"/>
        </w:rPr>
        <w:t xml:space="preserve"> магистр зэрэгтэй ажилтнууд</w:t>
      </w:r>
      <w:r>
        <w:rPr>
          <w:rFonts w:ascii="Arial" w:eastAsia="+mn-ea" w:hAnsi="Arial" w:cs="Arial"/>
          <w:sz w:val="24"/>
          <w:szCs w:val="24"/>
          <w:lang w:val="mn-MN"/>
        </w:rPr>
        <w:t>, 15</w:t>
      </w:r>
      <w:r w:rsidRPr="00842BB6">
        <w:rPr>
          <w:rFonts w:ascii="Arial" w:eastAsia="+mn-ea" w:hAnsi="Arial" w:cs="Arial"/>
          <w:sz w:val="24"/>
          <w:szCs w:val="24"/>
          <w:lang w:val="mn-MN"/>
        </w:rPr>
        <w:t xml:space="preserve"> ажилтан гадаадад мэргэжил, боловсрол эзэмшсэн </w:t>
      </w:r>
      <w:proofErr w:type="spellStart"/>
      <w:r>
        <w:rPr>
          <w:rFonts w:ascii="Arial" w:eastAsia="+mn-ea" w:hAnsi="Arial" w:cs="Arial"/>
          <w:sz w:val="24"/>
          <w:szCs w:val="24"/>
        </w:rPr>
        <w:t>байна</w:t>
      </w:r>
      <w:proofErr w:type="spellEnd"/>
      <w:r w:rsidRPr="00842BB6">
        <w:rPr>
          <w:rFonts w:ascii="Arial" w:eastAsia="+mn-ea" w:hAnsi="Arial" w:cs="Arial"/>
          <w:sz w:val="24"/>
          <w:szCs w:val="24"/>
        </w:rPr>
        <w:t>.</w:t>
      </w:r>
      <w:r w:rsidRPr="00842BB6">
        <w:rPr>
          <w:rFonts w:ascii="Arial" w:eastAsia="+mn-ea" w:hAnsi="Arial" w:cs="Arial"/>
          <w:sz w:val="24"/>
          <w:szCs w:val="24"/>
          <w:lang w:val="mn-MN"/>
        </w:rPr>
        <w:t xml:space="preserve"> </w:t>
      </w:r>
    </w:p>
    <w:p w14:paraId="1CD76236" w14:textId="77777777" w:rsidR="00E92CF6" w:rsidRDefault="00E92CF6" w:rsidP="00470987">
      <w:pPr>
        <w:spacing w:after="0" w:line="240" w:lineRule="auto"/>
        <w:ind w:left="284" w:firstLine="720"/>
        <w:jc w:val="both"/>
        <w:textAlignment w:val="baseline"/>
        <w:rPr>
          <w:rFonts w:ascii="Arial" w:eastAsia="Calibri" w:hAnsi="Arial" w:cs="Arial"/>
          <w:b/>
          <w:sz w:val="24"/>
          <w:szCs w:val="24"/>
          <w:lang w:val="mn-MN"/>
        </w:rPr>
      </w:pPr>
    </w:p>
    <w:p w14:paraId="0DDF8038" w14:textId="77777777" w:rsidR="00E92CF6" w:rsidRDefault="00E92CF6" w:rsidP="00470987">
      <w:pPr>
        <w:pStyle w:val="Heading1"/>
        <w:ind w:left="284"/>
        <w:rPr>
          <w:rFonts w:ascii="Arial" w:eastAsia="SimSun" w:hAnsi="Arial" w:cs="Arial"/>
          <w:lang w:val="mn-MN" w:bidi="mn-Mong-CN"/>
        </w:rPr>
      </w:pPr>
      <w:proofErr w:type="spellStart"/>
      <w:r w:rsidRPr="00842BB6">
        <w:rPr>
          <w:rFonts w:ascii="Arial" w:eastAsia="SimSun" w:hAnsi="Arial" w:cs="Arial"/>
          <w:lang w:bidi="mn-Mong-CN"/>
        </w:rPr>
        <w:t>Нийгмийн</w:t>
      </w:r>
      <w:proofErr w:type="spellEnd"/>
      <w:r w:rsidRPr="00842BB6">
        <w:rPr>
          <w:rFonts w:ascii="Arial" w:eastAsia="SimSun" w:hAnsi="Arial" w:cs="Arial"/>
          <w:lang w:bidi="mn-Mong-CN"/>
        </w:rPr>
        <w:t xml:space="preserve"> </w:t>
      </w:r>
      <w:proofErr w:type="spellStart"/>
      <w:r w:rsidRPr="00842BB6">
        <w:rPr>
          <w:rFonts w:ascii="Arial" w:eastAsia="SimSun" w:hAnsi="Arial" w:cs="Arial"/>
          <w:lang w:bidi="mn-Mong-CN"/>
        </w:rPr>
        <w:t>баталгааг</w:t>
      </w:r>
      <w:proofErr w:type="spellEnd"/>
      <w:r w:rsidRPr="00842BB6">
        <w:rPr>
          <w:rFonts w:ascii="Arial" w:eastAsia="SimSun" w:hAnsi="Arial" w:cs="Arial"/>
          <w:lang w:bidi="mn-Mong-CN"/>
        </w:rPr>
        <w:t xml:space="preserve"> </w:t>
      </w:r>
      <w:proofErr w:type="spellStart"/>
      <w:r w:rsidRPr="00842BB6">
        <w:rPr>
          <w:rFonts w:ascii="Arial" w:eastAsia="SimSun" w:hAnsi="Arial" w:cs="Arial"/>
          <w:lang w:bidi="mn-Mong-CN"/>
        </w:rPr>
        <w:t>хангах</w:t>
      </w:r>
      <w:proofErr w:type="spellEnd"/>
      <w:r w:rsidRPr="00842BB6">
        <w:rPr>
          <w:rFonts w:ascii="Arial" w:eastAsia="SimSun" w:hAnsi="Arial" w:cs="Arial"/>
          <w:lang w:bidi="mn-Mong-CN"/>
        </w:rPr>
        <w:t xml:space="preserve"> </w:t>
      </w:r>
      <w:proofErr w:type="spellStart"/>
      <w:r w:rsidRPr="00842BB6">
        <w:rPr>
          <w:rFonts w:ascii="Arial" w:eastAsia="SimSun" w:hAnsi="Arial" w:cs="Arial"/>
          <w:lang w:bidi="mn-Mong-CN"/>
        </w:rPr>
        <w:t>ажлын</w:t>
      </w:r>
      <w:proofErr w:type="spellEnd"/>
      <w:r w:rsidRPr="00842BB6">
        <w:rPr>
          <w:rFonts w:ascii="Arial" w:eastAsia="SimSun" w:hAnsi="Arial" w:cs="Arial"/>
          <w:lang w:bidi="mn-Mong-CN"/>
        </w:rPr>
        <w:t xml:space="preserve"> </w:t>
      </w:r>
      <w:proofErr w:type="spellStart"/>
      <w:r w:rsidRPr="00842BB6">
        <w:rPr>
          <w:rFonts w:ascii="Arial" w:eastAsia="SimSun" w:hAnsi="Arial" w:cs="Arial"/>
          <w:lang w:bidi="mn-Mong-CN"/>
        </w:rPr>
        <w:t>хүрээнд</w:t>
      </w:r>
      <w:proofErr w:type="spellEnd"/>
      <w:r w:rsidRPr="00842BB6">
        <w:rPr>
          <w:rFonts w:ascii="Arial" w:eastAsia="SimSun" w:hAnsi="Arial" w:cs="Arial"/>
          <w:lang w:bidi="mn-Mong-CN"/>
        </w:rPr>
        <w:t xml:space="preserve">: </w:t>
      </w:r>
    </w:p>
    <w:p w14:paraId="7C576122" w14:textId="77777777" w:rsidR="00E92CF6" w:rsidRPr="00FF0516" w:rsidRDefault="00E92CF6" w:rsidP="00470987">
      <w:pPr>
        <w:pStyle w:val="ListParagraph"/>
        <w:numPr>
          <w:ilvl w:val="0"/>
          <w:numId w:val="7"/>
        </w:numPr>
        <w:spacing w:after="0" w:line="240" w:lineRule="auto"/>
        <w:ind w:left="284" w:hanging="357"/>
        <w:jc w:val="both"/>
        <w:rPr>
          <w:rFonts w:ascii="Arial" w:hAnsi="Arial" w:cs="Arial"/>
          <w:sz w:val="24"/>
          <w:szCs w:val="24"/>
        </w:rPr>
      </w:pPr>
      <w:proofErr w:type="spellStart"/>
      <w:r w:rsidRPr="00842BB6">
        <w:rPr>
          <w:rFonts w:ascii="Arial" w:hAnsi="Arial" w:cs="Arial"/>
          <w:sz w:val="24"/>
          <w:szCs w:val="24"/>
        </w:rPr>
        <w:t>Компаний</w:t>
      </w:r>
      <w:r>
        <w:rPr>
          <w:rFonts w:ascii="Arial" w:hAnsi="Arial" w:cs="Arial"/>
          <w:sz w:val="24"/>
          <w:szCs w:val="24"/>
        </w:rPr>
        <w:t>н</w:t>
      </w:r>
      <w:proofErr w:type="spellEnd"/>
      <w:r>
        <w:rPr>
          <w:rFonts w:ascii="Arial" w:hAnsi="Arial" w:cs="Arial"/>
          <w:sz w:val="24"/>
          <w:szCs w:val="24"/>
        </w:rPr>
        <w:t xml:space="preserve"> </w:t>
      </w:r>
      <w:proofErr w:type="spellStart"/>
      <w:r>
        <w:rPr>
          <w:rFonts w:ascii="Arial" w:hAnsi="Arial" w:cs="Arial"/>
          <w:sz w:val="24"/>
          <w:szCs w:val="24"/>
        </w:rPr>
        <w:t>захиргаа</w:t>
      </w:r>
      <w:proofErr w:type="spellEnd"/>
      <w:r>
        <w:rPr>
          <w:rFonts w:ascii="Arial" w:hAnsi="Arial" w:cs="Arial"/>
          <w:sz w:val="24"/>
          <w:szCs w:val="24"/>
        </w:rPr>
        <w:t>, ҮЭ-</w:t>
      </w:r>
      <w:proofErr w:type="spellStart"/>
      <w:r>
        <w:rPr>
          <w:rFonts w:ascii="Arial" w:hAnsi="Arial" w:cs="Arial"/>
          <w:sz w:val="24"/>
          <w:szCs w:val="24"/>
        </w:rPr>
        <w:t>ийн</w:t>
      </w:r>
      <w:proofErr w:type="spellEnd"/>
      <w:r>
        <w:rPr>
          <w:rFonts w:ascii="Arial" w:hAnsi="Arial" w:cs="Arial"/>
          <w:sz w:val="24"/>
          <w:szCs w:val="24"/>
        </w:rPr>
        <w:t xml:space="preserve"> </w:t>
      </w:r>
      <w:proofErr w:type="spellStart"/>
      <w:r>
        <w:rPr>
          <w:rFonts w:ascii="Arial" w:hAnsi="Arial" w:cs="Arial"/>
          <w:sz w:val="24"/>
          <w:szCs w:val="24"/>
        </w:rPr>
        <w:t>хороотой</w:t>
      </w:r>
      <w:proofErr w:type="spellEnd"/>
      <w:r>
        <w:rPr>
          <w:rFonts w:ascii="Arial" w:hAnsi="Arial" w:cs="Arial"/>
          <w:sz w:val="24"/>
          <w:szCs w:val="24"/>
        </w:rPr>
        <w:t xml:space="preserve"> 20</w:t>
      </w:r>
      <w:r>
        <w:rPr>
          <w:rFonts w:ascii="Arial" w:hAnsi="Arial" w:cs="Arial"/>
          <w:sz w:val="24"/>
          <w:szCs w:val="24"/>
          <w:lang w:val="mn-MN"/>
        </w:rPr>
        <w:t>20</w:t>
      </w:r>
      <w:r>
        <w:rPr>
          <w:rFonts w:ascii="Arial" w:hAnsi="Arial" w:cs="Arial"/>
          <w:sz w:val="24"/>
          <w:szCs w:val="24"/>
        </w:rPr>
        <w:t xml:space="preserve"> </w:t>
      </w:r>
      <w:proofErr w:type="spellStart"/>
      <w:r>
        <w:rPr>
          <w:rFonts w:ascii="Arial" w:hAnsi="Arial" w:cs="Arial"/>
          <w:sz w:val="24"/>
          <w:szCs w:val="24"/>
        </w:rPr>
        <w:t>он</w:t>
      </w:r>
      <w:proofErr w:type="spellEnd"/>
      <w:r>
        <w:rPr>
          <w:rFonts w:ascii="Arial" w:hAnsi="Arial" w:cs="Arial"/>
          <w:sz w:val="24"/>
          <w:szCs w:val="24"/>
          <w:lang w:val="mn-MN"/>
        </w:rPr>
        <w:t>ы 03 дугаар сарын 09-ны өдөр 86</w:t>
      </w:r>
      <w:r w:rsidRPr="00842BB6">
        <w:rPr>
          <w:rFonts w:ascii="Arial" w:hAnsi="Arial" w:cs="Arial"/>
          <w:sz w:val="24"/>
          <w:szCs w:val="24"/>
        </w:rPr>
        <w:t xml:space="preserve"> </w:t>
      </w:r>
      <w:proofErr w:type="spellStart"/>
      <w:r w:rsidRPr="00842BB6">
        <w:rPr>
          <w:rFonts w:ascii="Arial" w:hAnsi="Arial" w:cs="Arial"/>
          <w:sz w:val="24"/>
          <w:szCs w:val="24"/>
        </w:rPr>
        <w:t>зүйл</w:t>
      </w:r>
      <w:r>
        <w:rPr>
          <w:rFonts w:ascii="Arial" w:hAnsi="Arial" w:cs="Arial"/>
          <w:sz w:val="24"/>
          <w:szCs w:val="24"/>
        </w:rPr>
        <w:t>тэй</w:t>
      </w:r>
      <w:proofErr w:type="spellEnd"/>
      <w:r>
        <w:rPr>
          <w:rFonts w:ascii="Arial" w:hAnsi="Arial" w:cs="Arial"/>
          <w:sz w:val="24"/>
          <w:szCs w:val="24"/>
          <w:lang w:val="mn-MN"/>
        </w:rPr>
        <w:t xml:space="preserve"> “Х</w:t>
      </w:r>
      <w:proofErr w:type="spellStart"/>
      <w:r>
        <w:rPr>
          <w:rFonts w:ascii="Arial" w:hAnsi="Arial" w:cs="Arial"/>
          <w:sz w:val="24"/>
          <w:szCs w:val="24"/>
        </w:rPr>
        <w:t>амтын</w:t>
      </w:r>
      <w:proofErr w:type="spellEnd"/>
      <w:r>
        <w:rPr>
          <w:rFonts w:ascii="Arial" w:hAnsi="Arial" w:cs="Arial"/>
          <w:sz w:val="24"/>
          <w:szCs w:val="24"/>
        </w:rPr>
        <w:t xml:space="preserve"> </w:t>
      </w:r>
      <w:proofErr w:type="spellStart"/>
      <w:r>
        <w:rPr>
          <w:rFonts w:ascii="Arial" w:hAnsi="Arial" w:cs="Arial"/>
          <w:sz w:val="24"/>
          <w:szCs w:val="24"/>
        </w:rPr>
        <w:t>гэрээ</w:t>
      </w:r>
      <w:proofErr w:type="spellEnd"/>
      <w:r>
        <w:rPr>
          <w:rFonts w:ascii="Arial" w:hAnsi="Arial" w:cs="Arial"/>
          <w:sz w:val="24"/>
          <w:szCs w:val="24"/>
          <w:lang w:val="mn-MN"/>
        </w:rPr>
        <w:t xml:space="preserve">”-г байгуулан баталж , </w:t>
      </w:r>
      <w:proofErr w:type="spellStart"/>
      <w:r>
        <w:rPr>
          <w:rFonts w:ascii="Arial" w:hAnsi="Arial" w:cs="Arial"/>
          <w:sz w:val="24"/>
          <w:szCs w:val="24"/>
        </w:rPr>
        <w:t>хэрэгжилт</w:t>
      </w:r>
      <w:proofErr w:type="spellEnd"/>
      <w:r>
        <w:rPr>
          <w:rFonts w:ascii="Arial" w:hAnsi="Arial" w:cs="Arial"/>
          <w:sz w:val="24"/>
          <w:szCs w:val="24"/>
          <w:lang w:val="mn-MN"/>
        </w:rPr>
        <w:t xml:space="preserve">ийн ханган ажиллаж байна. </w:t>
      </w:r>
    </w:p>
    <w:p w14:paraId="3F365E79" w14:textId="77777777" w:rsidR="00E92CF6" w:rsidRPr="00BD4A7E" w:rsidRDefault="00E92CF6" w:rsidP="00470987">
      <w:pPr>
        <w:pStyle w:val="ListParagraph"/>
        <w:numPr>
          <w:ilvl w:val="0"/>
          <w:numId w:val="7"/>
        </w:numPr>
        <w:spacing w:after="0" w:line="240" w:lineRule="auto"/>
        <w:ind w:left="284" w:hanging="357"/>
        <w:jc w:val="both"/>
        <w:rPr>
          <w:rFonts w:ascii="Arial" w:hAnsi="Arial" w:cs="Arial"/>
          <w:sz w:val="24"/>
          <w:szCs w:val="24"/>
        </w:rPr>
      </w:pPr>
      <w:r w:rsidRPr="00BD4A7E">
        <w:rPr>
          <w:rFonts w:ascii="Arial" w:hAnsi="Arial" w:cs="Arial"/>
          <w:sz w:val="24"/>
          <w:szCs w:val="24"/>
          <w:lang w:val="mn-MN"/>
        </w:rPr>
        <w:t>83 ажилтан, 63 ахмадад салбарын болон бусад салбарын тэргүүний ажилтаны нэмэгдлийг сар бүр олгож байна.</w:t>
      </w:r>
      <w:r w:rsidRPr="00BD4A7E">
        <w:rPr>
          <w:rFonts w:ascii="Arial" w:hAnsi="Arial" w:cs="Arial"/>
          <w:sz w:val="24"/>
          <w:szCs w:val="24"/>
        </w:rPr>
        <w:t xml:space="preserve">               </w:t>
      </w:r>
      <w:r w:rsidRPr="00BD4A7E">
        <w:rPr>
          <w:rFonts w:ascii="Arial" w:hAnsi="Arial" w:cs="Arial"/>
          <w:sz w:val="24"/>
          <w:szCs w:val="24"/>
          <w:lang w:val="mn-MN"/>
        </w:rPr>
        <w:t xml:space="preserve"> </w:t>
      </w:r>
    </w:p>
    <w:p w14:paraId="23D30B05" w14:textId="77777777" w:rsidR="00E92CF6" w:rsidRPr="00842BB6" w:rsidRDefault="00E92CF6" w:rsidP="00470987">
      <w:pPr>
        <w:numPr>
          <w:ilvl w:val="0"/>
          <w:numId w:val="7"/>
        </w:numPr>
        <w:spacing w:after="0" w:line="240" w:lineRule="auto"/>
        <w:ind w:left="284"/>
        <w:contextualSpacing/>
        <w:jc w:val="both"/>
        <w:rPr>
          <w:rFonts w:ascii="Arial" w:eastAsia="Calibri" w:hAnsi="Arial" w:cs="Arial"/>
          <w:sz w:val="24"/>
          <w:szCs w:val="24"/>
        </w:rPr>
      </w:pPr>
      <w:r>
        <w:rPr>
          <w:rFonts w:ascii="Arial" w:eastAsia="Calibri" w:hAnsi="Arial" w:cs="Arial"/>
          <w:sz w:val="24"/>
          <w:szCs w:val="24"/>
          <w:lang w:val="mn-MN"/>
        </w:rPr>
        <w:t>54</w:t>
      </w:r>
      <w:r w:rsidRPr="00842BB6">
        <w:rPr>
          <w:rFonts w:ascii="Arial" w:eastAsia="Calibri" w:hAnsi="Arial" w:cs="Arial"/>
          <w:sz w:val="24"/>
          <w:szCs w:val="24"/>
          <w:lang w:val="mn-MN"/>
        </w:rPr>
        <w:t xml:space="preserve"> ажилтны удаан жилийн нэмэгдлийн өөрчлөлтийг сар бүр тушаалаар баталгаажуулан олголоо.</w:t>
      </w:r>
    </w:p>
    <w:p w14:paraId="725A8818" w14:textId="77777777" w:rsidR="00E92CF6" w:rsidRPr="005B29DB" w:rsidRDefault="00E92CF6" w:rsidP="00470987">
      <w:pPr>
        <w:numPr>
          <w:ilvl w:val="0"/>
          <w:numId w:val="7"/>
        </w:numPr>
        <w:spacing w:after="0" w:line="240" w:lineRule="auto"/>
        <w:ind w:left="284"/>
        <w:jc w:val="both"/>
        <w:rPr>
          <w:rFonts w:ascii="Arial" w:eastAsia="Calibri" w:hAnsi="Arial" w:cs="Arial"/>
          <w:sz w:val="24"/>
          <w:szCs w:val="24"/>
        </w:rPr>
      </w:pPr>
      <w:r w:rsidRPr="005B29DB">
        <w:rPr>
          <w:rFonts w:ascii="Arial" w:eastAsia="Calibri" w:hAnsi="Arial" w:cs="Arial"/>
          <w:sz w:val="24"/>
          <w:szCs w:val="24"/>
          <w:lang w:val="mn-MN"/>
        </w:rPr>
        <w:t xml:space="preserve">Сар </w:t>
      </w:r>
      <w:proofErr w:type="spellStart"/>
      <w:r w:rsidRPr="005B29DB">
        <w:rPr>
          <w:rFonts w:ascii="Arial" w:eastAsia="Calibri" w:hAnsi="Arial" w:cs="Arial"/>
          <w:sz w:val="24"/>
          <w:szCs w:val="24"/>
        </w:rPr>
        <w:t>шинийн</w:t>
      </w:r>
      <w:proofErr w:type="spellEnd"/>
      <w:r w:rsidRPr="005B29DB">
        <w:rPr>
          <w:rFonts w:ascii="Arial" w:eastAsia="Calibri" w:hAnsi="Arial" w:cs="Arial"/>
          <w:sz w:val="24"/>
          <w:szCs w:val="24"/>
        </w:rPr>
        <w:t xml:space="preserve"> </w:t>
      </w:r>
      <w:r w:rsidRPr="005B29DB">
        <w:rPr>
          <w:rFonts w:ascii="Arial" w:eastAsia="Calibri" w:hAnsi="Arial" w:cs="Arial"/>
          <w:sz w:val="24"/>
          <w:szCs w:val="24"/>
          <w:lang w:val="mn-MN"/>
        </w:rPr>
        <w:t>баярыг тохиолдуулан</w:t>
      </w:r>
      <w:r>
        <w:rPr>
          <w:rFonts w:ascii="Arial" w:eastAsia="Calibri" w:hAnsi="Arial" w:cs="Arial"/>
          <w:sz w:val="24"/>
          <w:szCs w:val="24"/>
          <w:lang w:val="mn-MN"/>
        </w:rPr>
        <w:t xml:space="preserve"> </w:t>
      </w:r>
      <w:r w:rsidRPr="005B29DB">
        <w:rPr>
          <w:rFonts w:ascii="Arial" w:eastAsia="Calibri" w:hAnsi="Arial" w:cs="Arial"/>
          <w:sz w:val="24"/>
          <w:szCs w:val="24"/>
          <w:lang w:val="mn-MN"/>
        </w:rPr>
        <w:t>1</w:t>
      </w:r>
      <w:r>
        <w:rPr>
          <w:rFonts w:ascii="Arial" w:eastAsia="Calibri" w:hAnsi="Arial" w:cs="Arial"/>
          <w:sz w:val="24"/>
          <w:szCs w:val="24"/>
          <w:lang w:val="mn-MN"/>
        </w:rPr>
        <w:t>19 ахмад болон групптэй хүмүүст</w:t>
      </w:r>
      <w:r w:rsidRPr="005B29DB">
        <w:rPr>
          <w:rFonts w:ascii="Arial" w:eastAsia="Calibri" w:hAnsi="Arial" w:cs="Arial"/>
          <w:sz w:val="24"/>
          <w:szCs w:val="24"/>
          <w:lang w:val="mn-MN"/>
        </w:rPr>
        <w:t xml:space="preserve"> </w:t>
      </w:r>
      <w:proofErr w:type="spellStart"/>
      <w:r w:rsidRPr="005B29DB">
        <w:rPr>
          <w:rFonts w:ascii="Arial" w:eastAsia="Calibri" w:hAnsi="Arial" w:cs="Arial"/>
          <w:sz w:val="24"/>
          <w:szCs w:val="24"/>
        </w:rPr>
        <w:t>буцалтгүй</w:t>
      </w:r>
      <w:proofErr w:type="spellEnd"/>
      <w:r w:rsidRPr="005B29DB">
        <w:rPr>
          <w:rFonts w:ascii="Arial" w:eastAsia="Calibri" w:hAnsi="Arial" w:cs="Arial"/>
          <w:sz w:val="24"/>
          <w:szCs w:val="24"/>
        </w:rPr>
        <w:t xml:space="preserve"> </w:t>
      </w:r>
      <w:proofErr w:type="spellStart"/>
      <w:r w:rsidRPr="005B29DB">
        <w:rPr>
          <w:rFonts w:ascii="Arial" w:eastAsia="Calibri" w:hAnsi="Arial" w:cs="Arial"/>
          <w:sz w:val="24"/>
          <w:szCs w:val="24"/>
        </w:rPr>
        <w:t>тэтгэмжид</w:t>
      </w:r>
      <w:proofErr w:type="spellEnd"/>
      <w:r w:rsidRPr="005B29DB">
        <w:rPr>
          <w:rFonts w:ascii="Arial" w:eastAsia="Calibri" w:hAnsi="Arial" w:cs="Arial"/>
          <w:sz w:val="24"/>
          <w:szCs w:val="24"/>
        </w:rPr>
        <w:t xml:space="preserve"> </w:t>
      </w:r>
      <w:r>
        <w:rPr>
          <w:rFonts w:ascii="Arial" w:eastAsia="Calibri" w:hAnsi="Arial" w:cs="Arial"/>
          <w:sz w:val="24"/>
          <w:szCs w:val="24"/>
          <w:lang w:val="mn-MN"/>
        </w:rPr>
        <w:t>4,8</w:t>
      </w:r>
      <w:r w:rsidRPr="005B29DB">
        <w:rPr>
          <w:rFonts w:ascii="Arial" w:eastAsia="Calibri" w:hAnsi="Arial" w:cs="Arial"/>
          <w:sz w:val="24"/>
          <w:szCs w:val="24"/>
          <w:lang w:val="mn-MN"/>
        </w:rPr>
        <w:t xml:space="preserve"> сая төгрөг зарцууллаа. </w:t>
      </w:r>
    </w:p>
    <w:p w14:paraId="1623F349" w14:textId="77777777" w:rsidR="00E92CF6" w:rsidRPr="00842BB6" w:rsidRDefault="00E92CF6" w:rsidP="00470987">
      <w:pPr>
        <w:numPr>
          <w:ilvl w:val="0"/>
          <w:numId w:val="7"/>
        </w:numPr>
        <w:spacing w:after="0" w:line="240" w:lineRule="auto"/>
        <w:ind w:left="284"/>
        <w:jc w:val="both"/>
        <w:rPr>
          <w:rFonts w:ascii="Arial" w:eastAsia="Calibri" w:hAnsi="Arial" w:cs="Arial"/>
          <w:sz w:val="24"/>
          <w:szCs w:val="24"/>
        </w:rPr>
      </w:pPr>
      <w:r w:rsidRPr="00842BB6">
        <w:rPr>
          <w:rFonts w:ascii="Arial" w:eastAsia="Calibri" w:hAnsi="Arial" w:cs="Arial"/>
          <w:sz w:val="24"/>
          <w:szCs w:val="24"/>
          <w:lang w:val="mn-MN"/>
        </w:rPr>
        <w:t xml:space="preserve">Хамтын гэрээний дагуу хүүхэд төрүүлсэн </w:t>
      </w:r>
      <w:r>
        <w:rPr>
          <w:rFonts w:ascii="Arial" w:eastAsia="Calibri" w:hAnsi="Arial" w:cs="Arial"/>
          <w:sz w:val="24"/>
          <w:szCs w:val="24"/>
          <w:lang w:val="mn-MN"/>
        </w:rPr>
        <w:t>8</w:t>
      </w:r>
      <w:r w:rsidRPr="00842BB6">
        <w:rPr>
          <w:rFonts w:ascii="Arial" w:eastAsia="Calibri" w:hAnsi="Arial" w:cs="Arial"/>
          <w:sz w:val="24"/>
          <w:szCs w:val="24"/>
          <w:lang w:val="mn-MN"/>
        </w:rPr>
        <w:t xml:space="preserve"> ажилтанд </w:t>
      </w:r>
      <w:r>
        <w:rPr>
          <w:rFonts w:ascii="Arial" w:eastAsia="Calibri" w:hAnsi="Arial" w:cs="Arial"/>
          <w:sz w:val="24"/>
          <w:szCs w:val="24"/>
          <w:lang w:val="mn-MN"/>
        </w:rPr>
        <w:t>120</w:t>
      </w:r>
      <w:r w:rsidRPr="00842BB6">
        <w:rPr>
          <w:rFonts w:ascii="Arial" w:eastAsia="Calibri" w:hAnsi="Arial" w:cs="Arial"/>
          <w:sz w:val="24"/>
          <w:szCs w:val="24"/>
          <w:lang w:val="mn-MN"/>
        </w:rPr>
        <w:t>0,0 мянган төгрөгийн тэтгэмжийг олголоо.</w:t>
      </w:r>
      <w:r w:rsidRPr="00842BB6">
        <w:rPr>
          <w:rFonts w:ascii="Arial" w:eastAsia="Calibri" w:hAnsi="Arial" w:cs="Arial"/>
          <w:sz w:val="24"/>
          <w:szCs w:val="24"/>
        </w:rPr>
        <w:t xml:space="preserve">  </w:t>
      </w:r>
      <w:r w:rsidRPr="00842BB6">
        <w:rPr>
          <w:rFonts w:ascii="Arial" w:eastAsia="Calibri" w:hAnsi="Arial" w:cs="Arial"/>
          <w:sz w:val="24"/>
          <w:szCs w:val="24"/>
          <w:lang w:val="mn-MN"/>
        </w:rPr>
        <w:t xml:space="preserve"> </w:t>
      </w:r>
    </w:p>
    <w:p w14:paraId="7C390704" w14:textId="77777777" w:rsidR="00E92CF6" w:rsidRPr="00842BB6" w:rsidRDefault="00E92CF6" w:rsidP="00470987">
      <w:pPr>
        <w:pStyle w:val="ListParagraph"/>
        <w:numPr>
          <w:ilvl w:val="0"/>
          <w:numId w:val="7"/>
        </w:numPr>
        <w:spacing w:after="0" w:line="240" w:lineRule="auto"/>
        <w:ind w:left="284"/>
        <w:jc w:val="both"/>
        <w:rPr>
          <w:rFonts w:ascii="Arial" w:hAnsi="Arial" w:cs="Arial"/>
          <w:sz w:val="24"/>
          <w:szCs w:val="24"/>
          <w:lang w:val="mn-MN"/>
        </w:rPr>
      </w:pPr>
      <w:r w:rsidRPr="00842BB6">
        <w:rPr>
          <w:rFonts w:ascii="Arial" w:hAnsi="Arial" w:cs="Arial"/>
          <w:sz w:val="24"/>
          <w:szCs w:val="24"/>
          <w:lang w:val="mn-MN"/>
        </w:rPr>
        <w:lastRenderedPageBreak/>
        <w:t xml:space="preserve">Мөн 1 удаагийн буцалтгүй тусламжийг </w:t>
      </w:r>
      <w:r>
        <w:rPr>
          <w:rFonts w:ascii="Arial" w:hAnsi="Arial" w:cs="Arial"/>
          <w:sz w:val="24"/>
          <w:szCs w:val="24"/>
          <w:lang w:val="mn-MN"/>
        </w:rPr>
        <w:t>11</w:t>
      </w:r>
      <w:r w:rsidRPr="00842BB6">
        <w:rPr>
          <w:rFonts w:ascii="Arial" w:hAnsi="Arial" w:cs="Arial"/>
          <w:sz w:val="24"/>
          <w:szCs w:val="24"/>
        </w:rPr>
        <w:t xml:space="preserve"> </w:t>
      </w:r>
      <w:r w:rsidRPr="00842BB6">
        <w:rPr>
          <w:rFonts w:ascii="Arial" w:hAnsi="Arial" w:cs="Arial"/>
          <w:sz w:val="24"/>
          <w:szCs w:val="24"/>
          <w:lang w:val="mn-MN"/>
        </w:rPr>
        <w:t>ажилтанд</w:t>
      </w:r>
      <w:r>
        <w:rPr>
          <w:rFonts w:ascii="Arial" w:hAnsi="Arial" w:cs="Arial"/>
          <w:sz w:val="24"/>
          <w:szCs w:val="24"/>
          <w:lang w:val="mn-MN"/>
        </w:rPr>
        <w:t xml:space="preserve"> 3,1</w:t>
      </w:r>
      <w:r w:rsidRPr="00842BB6">
        <w:rPr>
          <w:rFonts w:ascii="Arial" w:hAnsi="Arial" w:cs="Arial"/>
          <w:sz w:val="24"/>
          <w:szCs w:val="24"/>
          <w:lang w:val="mn-MN"/>
        </w:rPr>
        <w:t xml:space="preserve">  сая төгрөгийг, </w:t>
      </w:r>
      <w:r>
        <w:rPr>
          <w:rFonts w:ascii="Arial" w:hAnsi="Arial" w:cs="Arial"/>
          <w:sz w:val="24"/>
          <w:szCs w:val="24"/>
          <w:lang w:val="mn-MN"/>
        </w:rPr>
        <w:t>4</w:t>
      </w:r>
      <w:r w:rsidRPr="00842BB6">
        <w:rPr>
          <w:rFonts w:ascii="Arial" w:hAnsi="Arial" w:cs="Arial"/>
          <w:sz w:val="24"/>
          <w:szCs w:val="24"/>
          <w:lang w:val="mn-MN"/>
        </w:rPr>
        <w:t xml:space="preserve"> ахмадад </w:t>
      </w:r>
      <w:r>
        <w:rPr>
          <w:rFonts w:ascii="Arial" w:hAnsi="Arial" w:cs="Arial"/>
          <w:sz w:val="24"/>
          <w:szCs w:val="24"/>
          <w:lang w:val="mn-MN"/>
        </w:rPr>
        <w:t>1450,0 мянган</w:t>
      </w:r>
      <w:r w:rsidRPr="00842BB6">
        <w:rPr>
          <w:rFonts w:ascii="Arial" w:hAnsi="Arial" w:cs="Arial"/>
          <w:sz w:val="24"/>
          <w:szCs w:val="24"/>
          <w:lang w:val="mn-MN"/>
        </w:rPr>
        <w:t xml:space="preserve"> төгрөгийг тус тус олгосон.    </w:t>
      </w:r>
    </w:p>
    <w:p w14:paraId="32CF19F1" w14:textId="77777777" w:rsidR="00E92CF6" w:rsidRPr="00842BB6" w:rsidRDefault="00E92CF6" w:rsidP="00470987">
      <w:pPr>
        <w:numPr>
          <w:ilvl w:val="0"/>
          <w:numId w:val="7"/>
        </w:numPr>
        <w:spacing w:after="0" w:line="240" w:lineRule="auto"/>
        <w:ind w:left="284"/>
        <w:jc w:val="both"/>
        <w:rPr>
          <w:rFonts w:ascii="Arial" w:eastAsia="Calibri" w:hAnsi="Arial" w:cs="Arial"/>
          <w:sz w:val="24"/>
          <w:szCs w:val="24"/>
          <w:lang w:val="mn-MN"/>
        </w:rPr>
      </w:pPr>
      <w:r w:rsidRPr="00842BB6">
        <w:rPr>
          <w:rFonts w:ascii="Arial" w:eastAsia="Calibri" w:hAnsi="Arial" w:cs="Arial"/>
          <w:sz w:val="24"/>
          <w:szCs w:val="24"/>
          <w:lang w:val="mn-MN"/>
        </w:rPr>
        <w:t>Компанийн дотоод журмын дагуу</w:t>
      </w:r>
      <w:r>
        <w:rPr>
          <w:rFonts w:ascii="Arial" w:eastAsia="Calibri" w:hAnsi="Arial" w:cs="Arial"/>
          <w:sz w:val="24"/>
          <w:szCs w:val="24"/>
          <w:lang w:val="mn-MN"/>
        </w:rPr>
        <w:t xml:space="preserve"> 30 ажилтанд цалинтай чөлөө, 3</w:t>
      </w:r>
      <w:r w:rsidRPr="00842BB6">
        <w:rPr>
          <w:rFonts w:ascii="Arial" w:eastAsia="Calibri" w:hAnsi="Arial" w:cs="Arial"/>
          <w:sz w:val="24"/>
          <w:szCs w:val="24"/>
          <w:lang w:val="mn-MN"/>
        </w:rPr>
        <w:t xml:space="preserve"> ажилтанд цалингүй чөлөөг тус тус олгов. </w:t>
      </w:r>
    </w:p>
    <w:p w14:paraId="4E230532" w14:textId="77777777" w:rsidR="00E92CF6" w:rsidRPr="00370518" w:rsidRDefault="00E92CF6" w:rsidP="00E92CF6">
      <w:pPr>
        <w:spacing w:after="0" w:line="240" w:lineRule="auto"/>
        <w:ind w:left="720"/>
        <w:jc w:val="both"/>
        <w:rPr>
          <w:lang w:val="mn-MN"/>
        </w:rPr>
      </w:pPr>
      <w:r>
        <w:rPr>
          <w:rFonts w:ascii="Arial" w:eastAsia="Calibri" w:hAnsi="Arial" w:cs="Arial"/>
          <w:sz w:val="24"/>
          <w:szCs w:val="24"/>
          <w:lang w:val="mn-MN"/>
        </w:rPr>
        <w:t xml:space="preserve"> </w:t>
      </w:r>
    </w:p>
    <w:sdt>
      <w:sdtPr>
        <w:rPr>
          <w:rFonts w:ascii="Arial" w:eastAsiaTheme="minorHAnsi" w:hAnsi="Arial" w:cs="Arial"/>
          <w:b/>
          <w:i/>
          <w:sz w:val="22"/>
          <w:szCs w:val="22"/>
          <w:lang w:val="mn-MN"/>
        </w:rPr>
        <w:id w:val="-1783955961"/>
        <w:docPartObj>
          <w:docPartGallery w:val="Cover Pages"/>
          <w:docPartUnique/>
        </w:docPartObj>
      </w:sdtPr>
      <w:sdtEndPr>
        <w:rPr>
          <w:b w:val="0"/>
          <w:i w:val="0"/>
          <w:sz w:val="28"/>
        </w:rPr>
      </w:sdtEndPr>
      <w:sdtContent>
        <w:p w14:paraId="1D4CDE7F" w14:textId="77777777" w:rsidR="00CC040C" w:rsidRDefault="00470987" w:rsidP="00CC040C">
          <w:pPr>
            <w:pStyle w:val="Header"/>
            <w:spacing w:line="360" w:lineRule="auto"/>
            <w:ind w:left="720"/>
            <w:jc w:val="center"/>
            <w:rPr>
              <w:rFonts w:ascii="Arial" w:hAnsi="Arial" w:cs="Arial"/>
              <w:b/>
              <w:i/>
              <w:color w:val="000000" w:themeColor="text1"/>
              <w:lang w:val="mn-MN"/>
            </w:rPr>
          </w:pPr>
          <w:r w:rsidRPr="00CC040C">
            <w:rPr>
              <w:rFonts w:ascii="Arial" w:hAnsi="Arial" w:cs="Arial"/>
              <w:b/>
              <w:i/>
              <w:caps/>
              <w:noProof/>
            </w:rPr>
            <mc:AlternateContent>
              <mc:Choice Requires="wps">
                <w:drawing>
                  <wp:anchor distT="0" distB="0" distL="114300" distR="114300" simplePos="0" relativeHeight="251668480" behindDoc="0" locked="0" layoutInCell="1" allowOverlap="1" wp14:anchorId="3A36E40E" wp14:editId="66D7BC6F">
                    <wp:simplePos x="0" y="0"/>
                    <wp:positionH relativeFrom="column">
                      <wp:posOffset>6629400</wp:posOffset>
                    </wp:positionH>
                    <wp:positionV relativeFrom="paragraph">
                      <wp:posOffset>4167505</wp:posOffset>
                    </wp:positionV>
                    <wp:extent cx="114300" cy="0"/>
                    <wp:effectExtent l="13335" t="9525" r="5715" b="9525"/>
                    <wp:wrapNone/>
                    <wp:docPr id="5" name="Straight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1143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008FFB0" id="Straight Connector 5" o:spid="_x0000_s1026" style="position:absolute;flip:x;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522pt,328.15pt" to="531pt,328.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9Ol/IwIAAD8EAAAOAAAAZHJzL2Uyb0RvYy54bWysU02P2yAQvVfqf0DcE9tZZ5tYcVaVnbSH&#10;bRsp2x9AANuoGBCQOFHV/96BfDTbXqqqPuCBmXm8eTMsno69RAdundCqxNk4xYgrqplQbYm/vqxH&#10;M4ycJ4oRqRUv8Yk7/LR8+2YxmIJPdKcl4xYBiHLFYErceW+KJHG04z1xY224AmejbU88bG2bMEsG&#10;QO9lMknTx2TQlhmrKXcOTuuzEy8jftNw6r80jeMeyRIDNx9XG9ddWJPlghStJaYT9EKD/AOLnggF&#10;l96gauIJ2lvxB1QvqNVON35MdZ/ophGUxxqgmiz9rZptRwyPtYA4ztxkcv8Pln4+bCwSrMRTjBTp&#10;oUVbb4loO48qrRQIqC2aBp0G4woIr9TGhkrpUW3Ns6bfHFK66ohqeeT7cjIAkoWM5FVK2DgDt+2G&#10;T5pBDNl7HUU7NrZHjRTmY0gM4CAMOsYunW5d4kePKBxmWf6QQi/p1ZWQIiCEPGOd/8B1j4JRYilU&#10;0I8U5PDsfGD0KyQcK70WUsYZkAoNJZ5PJ9OY4LQULDhDmLPtrpIWHUiYovjF8sBzH2b1XrEI1nHC&#10;VhfbEyHPNlwuVcCDSoDOxTqPyfd5Ol/NVrN8lE8eV6M8revR+3WVjx7X2btp/VBXVZ39CNSyvOgE&#10;Y1wFdteRzfK/G4nL4zkP221obzIkr9GjXkD2+o+kY1NDH88TsdPstLHXZsOUxuDLiwrP4H4P9v27&#10;X/4EAAD//wMAUEsDBBQABgAIAAAAIQCgj80d3gAAAA0BAAAPAAAAZHJzL2Rvd25yZXYueG1sTI9B&#10;S8NAEIXvgv9hGcGb3TWtwcZsShH1IgitsedNdkyC2dmQ3abx3zsFQY/vzePN9/LN7Hox4Rg6Txpu&#10;FwoEUu1tR42G8v355h5EiIas6T2hhm8MsCkuL3KTWX+iHU772AguoZAZDW2MQyZlqFt0Jiz8gMS3&#10;Tz86E1mOjbSjOXG562WiVCqd6Yg/tGbAxxbrr/3RadgeXp+Wb1PlfG/XTflhXaleEq2vr+btA4iI&#10;c/wLwxmf0aFgpsofyQbRs1arFY+JGtK7dAniHFFpwlb1a8kil/9XFD8AAAD//wMAUEsBAi0AFAAG&#10;AAgAAAAhALaDOJL+AAAA4QEAABMAAAAAAAAAAAAAAAAAAAAAAFtDb250ZW50X1R5cGVzXS54bWxQ&#10;SwECLQAUAAYACAAAACEAOP0h/9YAAACUAQAACwAAAAAAAAAAAAAAAAAvAQAAX3JlbHMvLnJlbHNQ&#10;SwECLQAUAAYACAAAACEArfTpfyMCAAA/BAAADgAAAAAAAAAAAAAAAAAuAgAAZHJzL2Uyb0RvYy54&#10;bWxQSwECLQAUAAYACAAAACEAoI/NHd4AAAANAQAADwAAAAAAAAAAAAAAAAB9BAAAZHJzL2Rvd25y&#10;ZXYueG1sUEsFBgAAAAAEAAQA8wAAAIgFAAAAAA==&#10;"/>
                </w:pict>
              </mc:Fallback>
            </mc:AlternateContent>
          </w:r>
          <w:r w:rsidR="00CC040C" w:rsidRPr="00CC040C">
            <w:rPr>
              <w:rFonts w:ascii="Arial" w:hAnsi="Arial" w:cs="Arial"/>
              <w:b/>
              <w:i/>
              <w:lang w:val="mn-MN"/>
            </w:rPr>
            <w:t xml:space="preserve">Хоёр. </w:t>
          </w:r>
          <w:r w:rsidRPr="00CC040C">
            <w:rPr>
              <w:rFonts w:ascii="Arial" w:hAnsi="Arial" w:cs="Arial"/>
              <w:b/>
              <w:i/>
              <w:color w:val="000000" w:themeColor="text1"/>
              <w:lang w:val="mn-MN"/>
            </w:rPr>
            <w:t>Х</w:t>
          </w:r>
          <w:r w:rsidR="00CC040C">
            <w:rPr>
              <w:rFonts w:ascii="Arial" w:hAnsi="Arial" w:cs="Arial"/>
              <w:b/>
              <w:i/>
              <w:color w:val="000000" w:themeColor="text1"/>
              <w:lang w:val="mn-MN"/>
            </w:rPr>
            <w:t xml:space="preserve">ангах үйл ажиллагааны талаар </w:t>
          </w:r>
        </w:p>
        <w:p w14:paraId="7461C209" w14:textId="11F4EFF2" w:rsidR="00470987" w:rsidRPr="00CC040C" w:rsidRDefault="00CC040C" w:rsidP="004750B0">
          <w:pPr>
            <w:pStyle w:val="Header"/>
            <w:numPr>
              <w:ilvl w:val="0"/>
              <w:numId w:val="26"/>
            </w:numPr>
            <w:spacing w:line="360" w:lineRule="auto"/>
            <w:ind w:left="284"/>
            <w:rPr>
              <w:rFonts w:ascii="Arial" w:hAnsi="Arial" w:cs="Arial"/>
              <w:b/>
              <w:i/>
              <w:color w:val="000000" w:themeColor="text1"/>
            </w:rPr>
          </w:pPr>
          <w:r>
            <w:rPr>
              <w:rFonts w:ascii="Arial" w:hAnsi="Arial" w:cs="Arial"/>
              <w:b/>
              <w:i/>
              <w:lang w:val="mn-MN"/>
            </w:rPr>
            <w:t>Х</w:t>
          </w:r>
          <w:r w:rsidR="00470987" w:rsidRPr="00CC040C">
            <w:rPr>
              <w:rFonts w:ascii="Arial" w:hAnsi="Arial" w:cs="Arial"/>
              <w:b/>
              <w:i/>
              <w:color w:val="000000" w:themeColor="text1"/>
              <w:lang w:val="mn-MN"/>
            </w:rPr>
            <w:t>удалдан авсан цахилгаан эрчим хүч</w:t>
          </w:r>
        </w:p>
        <w:p w14:paraId="655DD87D" w14:textId="77777777" w:rsidR="00470987" w:rsidRPr="00470987" w:rsidRDefault="00470987" w:rsidP="00470987">
          <w:pPr>
            <w:spacing w:line="259" w:lineRule="auto"/>
            <w:ind w:firstLine="360"/>
            <w:jc w:val="both"/>
            <w:rPr>
              <w:rFonts w:ascii="Arial" w:hAnsi="Arial"/>
              <w:b/>
              <w:i/>
              <w:color w:val="000000" w:themeColor="text1"/>
              <w:sz w:val="24"/>
            </w:rPr>
          </w:pPr>
          <w:r w:rsidRPr="00470987">
            <w:rPr>
              <w:rFonts w:ascii="Arial" w:hAnsi="Arial"/>
              <w:color w:val="000000" w:themeColor="text1"/>
              <w:sz w:val="24"/>
              <w:lang w:val="mn-MN"/>
            </w:rPr>
            <w:t xml:space="preserve">2020 оны эхний хагас жилд Нэг худалдан авагчаас </w:t>
          </w:r>
          <w:r w:rsidRPr="00470987">
            <w:rPr>
              <w:rFonts w:ascii="Arial" w:hAnsi="Arial"/>
              <w:color w:val="000000" w:themeColor="text1"/>
              <w:sz w:val="24"/>
            </w:rPr>
            <w:t>227,0</w:t>
          </w:r>
          <w:r w:rsidRPr="00470987">
            <w:rPr>
              <w:rFonts w:ascii="Arial" w:hAnsi="Arial"/>
              <w:color w:val="000000" w:themeColor="text1"/>
              <w:sz w:val="24"/>
              <w:lang w:val="mn-MN"/>
            </w:rPr>
            <w:t xml:space="preserve"> сая кВт*цаг цахилгаан эрчим хүч худалдан авахаас 217,7 сая кВт*цаг цахилгаан эрчим хүч худалдан авч төлөвлөгөөнөөс 4,0%-р буюу </w:t>
          </w:r>
          <w:r w:rsidRPr="00470987">
            <w:rPr>
              <w:rFonts w:ascii="Arial" w:hAnsi="Arial"/>
              <w:color w:val="000000" w:themeColor="text1"/>
              <w:sz w:val="24"/>
            </w:rPr>
            <w:t>9,2</w:t>
          </w:r>
          <w:r w:rsidRPr="00470987">
            <w:rPr>
              <w:rFonts w:ascii="Arial" w:hAnsi="Arial"/>
              <w:color w:val="000000" w:themeColor="text1"/>
              <w:sz w:val="24"/>
              <w:lang w:val="mn-MN"/>
            </w:rPr>
            <w:t xml:space="preserve"> сая.кВт.цагаар буурсан байна. </w:t>
          </w:r>
        </w:p>
        <w:p w14:paraId="5C47321D" w14:textId="77777777" w:rsidR="00470987" w:rsidRPr="00470987" w:rsidRDefault="00470987" w:rsidP="00470987">
          <w:pPr>
            <w:spacing w:line="276" w:lineRule="auto"/>
            <w:ind w:firstLine="360"/>
            <w:jc w:val="both"/>
            <w:rPr>
              <w:rFonts w:ascii="Arial" w:hAnsi="Arial"/>
              <w:color w:val="000000" w:themeColor="text1"/>
              <w:sz w:val="24"/>
              <w:lang w:val="mn-MN"/>
            </w:rPr>
          </w:pPr>
          <w:r w:rsidRPr="00470987">
            <w:rPr>
              <w:rFonts w:ascii="Arial" w:hAnsi="Arial"/>
              <w:color w:val="000000" w:themeColor="text1"/>
              <w:sz w:val="24"/>
              <w:lang w:val="mn-MN"/>
            </w:rPr>
            <w:t>Өнгөрсөн оны мөн үеийн гүйцэтгэлээс  3,3%-р буюу 7,4 сая.кВт.цагаар буурсан байна.</w:t>
          </w:r>
        </w:p>
        <w:tbl>
          <w:tblPr>
            <w:tblW w:w="9597" w:type="dxa"/>
            <w:jc w:val="center"/>
            <w:tblLook w:val="04A0" w:firstRow="1" w:lastRow="0" w:firstColumn="1" w:lastColumn="0" w:noHBand="0" w:noVBand="1"/>
          </w:tblPr>
          <w:tblGrid>
            <w:gridCol w:w="1446"/>
            <w:gridCol w:w="581"/>
            <w:gridCol w:w="902"/>
            <w:gridCol w:w="984"/>
            <w:gridCol w:w="1009"/>
            <w:gridCol w:w="928"/>
            <w:gridCol w:w="928"/>
            <w:gridCol w:w="969"/>
            <w:gridCol w:w="886"/>
            <w:gridCol w:w="964"/>
          </w:tblGrid>
          <w:tr w:rsidR="00470987" w:rsidRPr="00470987" w14:paraId="1C0D68FB" w14:textId="77777777" w:rsidTr="00470987">
            <w:trPr>
              <w:trHeight w:val="254"/>
              <w:jc w:val="center"/>
            </w:trPr>
            <w:tc>
              <w:tcPr>
                <w:tcW w:w="2062"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14:paraId="325A624B"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proofErr w:type="spellStart"/>
                <w:r w:rsidRPr="00470987">
                  <w:rPr>
                    <w:rFonts w:ascii="Arial" w:eastAsia="Times New Roman" w:hAnsi="Arial" w:cs="Arial"/>
                    <w:b/>
                    <w:bCs/>
                    <w:color w:val="000000"/>
                    <w:sz w:val="16"/>
                    <w:szCs w:val="18"/>
                  </w:rPr>
                  <w:t>Үзүүлэлт</w:t>
                </w:r>
                <w:proofErr w:type="spellEnd"/>
              </w:p>
            </w:tc>
            <w:tc>
              <w:tcPr>
                <w:tcW w:w="910" w:type="dxa"/>
                <w:tcBorders>
                  <w:top w:val="single" w:sz="4" w:space="0" w:color="auto"/>
                  <w:left w:val="nil"/>
                  <w:bottom w:val="single" w:sz="4" w:space="0" w:color="auto"/>
                  <w:right w:val="single" w:sz="4" w:space="0" w:color="auto"/>
                </w:tcBorders>
                <w:shd w:val="clear" w:color="auto" w:fill="auto"/>
                <w:vAlign w:val="center"/>
                <w:hideMark/>
              </w:tcPr>
              <w:p w14:paraId="5079B654"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proofErr w:type="spellStart"/>
                <w:r w:rsidRPr="00470987">
                  <w:rPr>
                    <w:rFonts w:ascii="Arial" w:eastAsia="Times New Roman" w:hAnsi="Arial" w:cs="Arial"/>
                    <w:b/>
                    <w:bCs/>
                    <w:color w:val="000000"/>
                    <w:sz w:val="16"/>
                    <w:szCs w:val="18"/>
                  </w:rPr>
                  <w:t>Хэмжих</w:t>
                </w:r>
                <w:proofErr w:type="spellEnd"/>
                <w:r w:rsidRPr="00470987">
                  <w:rPr>
                    <w:rFonts w:ascii="Arial" w:eastAsia="Times New Roman" w:hAnsi="Arial" w:cs="Arial"/>
                    <w:b/>
                    <w:bCs/>
                    <w:color w:val="000000"/>
                    <w:sz w:val="16"/>
                    <w:szCs w:val="18"/>
                  </w:rPr>
                  <w:t xml:space="preserve"> </w:t>
                </w:r>
                <w:proofErr w:type="spellStart"/>
                <w:r w:rsidRPr="00470987">
                  <w:rPr>
                    <w:rFonts w:ascii="Arial" w:eastAsia="Times New Roman" w:hAnsi="Arial" w:cs="Arial"/>
                    <w:b/>
                    <w:bCs/>
                    <w:color w:val="000000"/>
                    <w:sz w:val="16"/>
                    <w:szCs w:val="18"/>
                  </w:rPr>
                  <w:t>нэгж</w:t>
                </w:r>
                <w:proofErr w:type="spellEnd"/>
              </w:p>
            </w:tc>
            <w:tc>
              <w:tcPr>
                <w:tcW w:w="990" w:type="dxa"/>
                <w:tcBorders>
                  <w:top w:val="single" w:sz="4" w:space="0" w:color="auto"/>
                  <w:left w:val="nil"/>
                  <w:bottom w:val="single" w:sz="4" w:space="0" w:color="auto"/>
                  <w:right w:val="single" w:sz="4" w:space="0" w:color="auto"/>
                </w:tcBorders>
                <w:shd w:val="clear" w:color="auto" w:fill="auto"/>
                <w:vAlign w:val="center"/>
                <w:hideMark/>
              </w:tcPr>
              <w:p w14:paraId="6854A19C"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1 </w:t>
                </w:r>
                <w:proofErr w:type="spellStart"/>
                <w:r w:rsidRPr="00470987">
                  <w:rPr>
                    <w:rFonts w:ascii="Arial" w:eastAsia="Times New Roman" w:hAnsi="Arial" w:cs="Arial"/>
                    <w:b/>
                    <w:bCs/>
                    <w:color w:val="000000"/>
                    <w:sz w:val="16"/>
                    <w:szCs w:val="18"/>
                  </w:rPr>
                  <w:t>сар</w:t>
                </w:r>
                <w:proofErr w:type="spellEnd"/>
              </w:p>
            </w:tc>
            <w:tc>
              <w:tcPr>
                <w:tcW w:w="1019" w:type="dxa"/>
                <w:tcBorders>
                  <w:top w:val="single" w:sz="4" w:space="0" w:color="auto"/>
                  <w:left w:val="nil"/>
                  <w:bottom w:val="single" w:sz="4" w:space="0" w:color="auto"/>
                  <w:right w:val="single" w:sz="4" w:space="0" w:color="auto"/>
                </w:tcBorders>
                <w:shd w:val="clear" w:color="auto" w:fill="auto"/>
                <w:vAlign w:val="center"/>
                <w:hideMark/>
              </w:tcPr>
              <w:p w14:paraId="11C8C97F"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2 </w:t>
                </w:r>
                <w:proofErr w:type="spellStart"/>
                <w:r w:rsidRPr="00470987">
                  <w:rPr>
                    <w:rFonts w:ascii="Arial" w:eastAsia="Times New Roman" w:hAnsi="Arial" w:cs="Arial"/>
                    <w:b/>
                    <w:bCs/>
                    <w:color w:val="000000"/>
                    <w:sz w:val="16"/>
                    <w:szCs w:val="18"/>
                  </w:rPr>
                  <w:t>сар</w:t>
                </w:r>
                <w:proofErr w:type="spellEnd"/>
              </w:p>
            </w:tc>
            <w:tc>
              <w:tcPr>
                <w:tcW w:w="896" w:type="dxa"/>
                <w:tcBorders>
                  <w:top w:val="single" w:sz="4" w:space="0" w:color="auto"/>
                  <w:left w:val="nil"/>
                  <w:bottom w:val="single" w:sz="4" w:space="0" w:color="auto"/>
                  <w:right w:val="single" w:sz="4" w:space="0" w:color="auto"/>
                </w:tcBorders>
                <w:shd w:val="clear" w:color="auto" w:fill="auto"/>
                <w:vAlign w:val="center"/>
                <w:hideMark/>
              </w:tcPr>
              <w:p w14:paraId="5EE6CF39"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3 </w:t>
                </w:r>
                <w:proofErr w:type="spellStart"/>
                <w:r w:rsidRPr="00470987">
                  <w:rPr>
                    <w:rFonts w:ascii="Arial" w:eastAsia="Times New Roman" w:hAnsi="Arial" w:cs="Arial"/>
                    <w:b/>
                    <w:bCs/>
                    <w:color w:val="000000"/>
                    <w:sz w:val="16"/>
                    <w:szCs w:val="18"/>
                  </w:rPr>
                  <w:t>сар</w:t>
                </w:r>
                <w:proofErr w:type="spellEnd"/>
              </w:p>
            </w:tc>
            <w:tc>
              <w:tcPr>
                <w:tcW w:w="896" w:type="dxa"/>
                <w:tcBorders>
                  <w:top w:val="single" w:sz="4" w:space="0" w:color="auto"/>
                  <w:left w:val="nil"/>
                  <w:bottom w:val="single" w:sz="4" w:space="0" w:color="auto"/>
                  <w:right w:val="single" w:sz="4" w:space="0" w:color="auto"/>
                </w:tcBorders>
                <w:shd w:val="clear" w:color="auto" w:fill="auto"/>
                <w:vAlign w:val="center"/>
                <w:hideMark/>
              </w:tcPr>
              <w:p w14:paraId="57A89F7D"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4 </w:t>
                </w:r>
                <w:proofErr w:type="spellStart"/>
                <w:r w:rsidRPr="00470987">
                  <w:rPr>
                    <w:rFonts w:ascii="Arial" w:eastAsia="Times New Roman" w:hAnsi="Arial" w:cs="Arial"/>
                    <w:b/>
                    <w:bCs/>
                    <w:color w:val="000000"/>
                    <w:sz w:val="16"/>
                    <w:szCs w:val="18"/>
                  </w:rPr>
                  <w:t>сар</w:t>
                </w:r>
                <w:proofErr w:type="spellEnd"/>
              </w:p>
            </w:tc>
            <w:tc>
              <w:tcPr>
                <w:tcW w:w="974" w:type="dxa"/>
                <w:tcBorders>
                  <w:top w:val="single" w:sz="4" w:space="0" w:color="auto"/>
                  <w:left w:val="nil"/>
                  <w:bottom w:val="single" w:sz="4" w:space="0" w:color="auto"/>
                  <w:right w:val="single" w:sz="4" w:space="0" w:color="auto"/>
                </w:tcBorders>
                <w:shd w:val="clear" w:color="auto" w:fill="auto"/>
                <w:vAlign w:val="center"/>
                <w:hideMark/>
              </w:tcPr>
              <w:p w14:paraId="7AFB59D2"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5 </w:t>
                </w:r>
                <w:proofErr w:type="spellStart"/>
                <w:r w:rsidRPr="00470987">
                  <w:rPr>
                    <w:rFonts w:ascii="Arial" w:eastAsia="Times New Roman" w:hAnsi="Arial" w:cs="Arial"/>
                    <w:b/>
                    <w:bCs/>
                    <w:color w:val="000000"/>
                    <w:sz w:val="16"/>
                    <w:szCs w:val="18"/>
                  </w:rPr>
                  <w:t>сар</w:t>
                </w:r>
                <w:proofErr w:type="spellEnd"/>
              </w:p>
            </w:tc>
            <w:tc>
              <w:tcPr>
                <w:tcW w:w="886" w:type="dxa"/>
                <w:tcBorders>
                  <w:top w:val="single" w:sz="4" w:space="0" w:color="auto"/>
                  <w:left w:val="nil"/>
                  <w:bottom w:val="single" w:sz="4" w:space="0" w:color="auto"/>
                  <w:right w:val="single" w:sz="4" w:space="0" w:color="auto"/>
                </w:tcBorders>
                <w:shd w:val="clear" w:color="auto" w:fill="auto"/>
                <w:vAlign w:val="center"/>
                <w:hideMark/>
              </w:tcPr>
              <w:p w14:paraId="17B1BE35"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6 </w:t>
                </w:r>
                <w:proofErr w:type="spellStart"/>
                <w:r w:rsidRPr="00470987">
                  <w:rPr>
                    <w:rFonts w:ascii="Arial" w:eastAsia="Times New Roman" w:hAnsi="Arial" w:cs="Arial"/>
                    <w:b/>
                    <w:bCs/>
                    <w:color w:val="000000"/>
                    <w:sz w:val="16"/>
                    <w:szCs w:val="18"/>
                  </w:rPr>
                  <w:t>сар</w:t>
                </w:r>
                <w:proofErr w:type="spellEnd"/>
              </w:p>
            </w:tc>
            <w:tc>
              <w:tcPr>
                <w:tcW w:w="964" w:type="dxa"/>
                <w:tcBorders>
                  <w:top w:val="single" w:sz="4" w:space="0" w:color="auto"/>
                  <w:left w:val="nil"/>
                  <w:bottom w:val="single" w:sz="4" w:space="0" w:color="auto"/>
                  <w:right w:val="single" w:sz="4" w:space="0" w:color="auto"/>
                </w:tcBorders>
                <w:shd w:val="clear" w:color="auto" w:fill="auto"/>
                <w:noWrap/>
                <w:vAlign w:val="center"/>
                <w:hideMark/>
              </w:tcPr>
              <w:p w14:paraId="18DAC6E8" w14:textId="77777777" w:rsidR="00470987" w:rsidRPr="00470987" w:rsidRDefault="00470987" w:rsidP="00470987">
                <w:pPr>
                  <w:spacing w:after="0" w:line="240" w:lineRule="auto"/>
                  <w:rPr>
                    <w:rFonts w:ascii="Calibri" w:eastAsia="Times New Roman" w:hAnsi="Calibri" w:cs="Calibri"/>
                    <w:b/>
                    <w:bCs/>
                    <w:color w:val="000000"/>
                    <w:sz w:val="16"/>
                  </w:rPr>
                </w:pPr>
                <w:proofErr w:type="spellStart"/>
                <w:r w:rsidRPr="00470987">
                  <w:rPr>
                    <w:rFonts w:ascii="Calibri" w:eastAsia="Times New Roman" w:hAnsi="Calibri" w:cs="Calibri"/>
                    <w:b/>
                    <w:bCs/>
                    <w:color w:val="000000"/>
                    <w:sz w:val="16"/>
                  </w:rPr>
                  <w:t>Өссөн</w:t>
                </w:r>
                <w:proofErr w:type="spellEnd"/>
                <w:r w:rsidRPr="00470987">
                  <w:rPr>
                    <w:rFonts w:ascii="Calibri" w:eastAsia="Times New Roman" w:hAnsi="Calibri" w:cs="Calibri"/>
                    <w:b/>
                    <w:bCs/>
                    <w:color w:val="000000"/>
                    <w:sz w:val="16"/>
                  </w:rPr>
                  <w:t xml:space="preserve"> </w:t>
                </w:r>
                <w:proofErr w:type="spellStart"/>
                <w:r w:rsidRPr="00470987">
                  <w:rPr>
                    <w:rFonts w:ascii="Calibri" w:eastAsia="Times New Roman" w:hAnsi="Calibri" w:cs="Calibri"/>
                    <w:b/>
                    <w:bCs/>
                    <w:color w:val="000000"/>
                    <w:sz w:val="16"/>
                  </w:rPr>
                  <w:t>дүн</w:t>
                </w:r>
                <w:proofErr w:type="spellEnd"/>
              </w:p>
            </w:tc>
          </w:tr>
          <w:tr w:rsidR="00470987" w:rsidRPr="00470987" w14:paraId="3F9DE0D3" w14:textId="77777777" w:rsidTr="00470987">
            <w:trPr>
              <w:trHeight w:val="158"/>
              <w:jc w:val="center"/>
            </w:trPr>
            <w:tc>
              <w:tcPr>
                <w:tcW w:w="2062"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14:paraId="49812F96"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2019 </w:t>
                </w:r>
                <w:proofErr w:type="spellStart"/>
                <w:r w:rsidRPr="00470987">
                  <w:rPr>
                    <w:rFonts w:ascii="Arial" w:eastAsia="Times New Roman" w:hAnsi="Arial" w:cs="Arial"/>
                    <w:color w:val="000000"/>
                    <w:sz w:val="16"/>
                    <w:szCs w:val="18"/>
                  </w:rPr>
                  <w:t>оны</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гүйцэтгэл</w:t>
                </w:r>
                <w:proofErr w:type="spellEnd"/>
              </w:p>
            </w:tc>
            <w:tc>
              <w:tcPr>
                <w:tcW w:w="910" w:type="dxa"/>
                <w:tcBorders>
                  <w:top w:val="nil"/>
                  <w:left w:val="nil"/>
                  <w:bottom w:val="single" w:sz="4" w:space="0" w:color="auto"/>
                  <w:right w:val="single" w:sz="4" w:space="0" w:color="auto"/>
                </w:tcBorders>
                <w:shd w:val="clear" w:color="auto" w:fill="auto"/>
                <w:vAlign w:val="center"/>
                <w:hideMark/>
              </w:tcPr>
              <w:p w14:paraId="7C0B757D"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сая</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кВт</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цаг</w:t>
                </w:r>
                <w:proofErr w:type="spellEnd"/>
              </w:p>
            </w:tc>
            <w:tc>
              <w:tcPr>
                <w:tcW w:w="990" w:type="dxa"/>
                <w:tcBorders>
                  <w:top w:val="nil"/>
                  <w:left w:val="nil"/>
                  <w:bottom w:val="single" w:sz="4" w:space="0" w:color="auto"/>
                  <w:right w:val="single" w:sz="4" w:space="0" w:color="auto"/>
                </w:tcBorders>
                <w:shd w:val="clear" w:color="auto" w:fill="auto"/>
                <w:vAlign w:val="center"/>
                <w:hideMark/>
              </w:tcPr>
              <w:p w14:paraId="5EA7411B"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35,699.21 </w:t>
                </w:r>
              </w:p>
            </w:tc>
            <w:tc>
              <w:tcPr>
                <w:tcW w:w="1019" w:type="dxa"/>
                <w:tcBorders>
                  <w:top w:val="nil"/>
                  <w:left w:val="nil"/>
                  <w:bottom w:val="single" w:sz="4" w:space="0" w:color="auto"/>
                  <w:right w:val="single" w:sz="4" w:space="0" w:color="auto"/>
                </w:tcBorders>
                <w:shd w:val="clear" w:color="auto" w:fill="auto"/>
                <w:vAlign w:val="center"/>
                <w:hideMark/>
              </w:tcPr>
              <w:p w14:paraId="51799D06"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30,357.69 </w:t>
                </w:r>
              </w:p>
            </w:tc>
            <w:tc>
              <w:tcPr>
                <w:tcW w:w="896" w:type="dxa"/>
                <w:tcBorders>
                  <w:top w:val="nil"/>
                  <w:left w:val="nil"/>
                  <w:bottom w:val="single" w:sz="4" w:space="0" w:color="auto"/>
                  <w:right w:val="single" w:sz="4" w:space="0" w:color="auto"/>
                </w:tcBorders>
                <w:shd w:val="clear" w:color="auto" w:fill="auto"/>
                <w:vAlign w:val="center"/>
                <w:hideMark/>
              </w:tcPr>
              <w:p w14:paraId="4189BE74"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35,170.66 </w:t>
                </w:r>
              </w:p>
            </w:tc>
            <w:tc>
              <w:tcPr>
                <w:tcW w:w="896" w:type="dxa"/>
                <w:tcBorders>
                  <w:top w:val="nil"/>
                  <w:left w:val="nil"/>
                  <w:bottom w:val="single" w:sz="4" w:space="0" w:color="auto"/>
                  <w:right w:val="single" w:sz="4" w:space="0" w:color="auto"/>
                </w:tcBorders>
                <w:shd w:val="clear" w:color="auto" w:fill="auto"/>
                <w:vAlign w:val="center"/>
                <w:hideMark/>
              </w:tcPr>
              <w:p w14:paraId="5C5C48B9"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39,459.93 </w:t>
                </w:r>
              </w:p>
            </w:tc>
            <w:tc>
              <w:tcPr>
                <w:tcW w:w="974" w:type="dxa"/>
                <w:tcBorders>
                  <w:top w:val="nil"/>
                  <w:left w:val="nil"/>
                  <w:bottom w:val="single" w:sz="4" w:space="0" w:color="auto"/>
                  <w:right w:val="single" w:sz="4" w:space="0" w:color="auto"/>
                </w:tcBorders>
                <w:shd w:val="clear" w:color="auto" w:fill="auto"/>
                <w:vAlign w:val="center"/>
                <w:hideMark/>
              </w:tcPr>
              <w:p w14:paraId="5B5EC037"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44,027.94 </w:t>
                </w:r>
              </w:p>
            </w:tc>
            <w:tc>
              <w:tcPr>
                <w:tcW w:w="886" w:type="dxa"/>
                <w:tcBorders>
                  <w:top w:val="nil"/>
                  <w:left w:val="nil"/>
                  <w:bottom w:val="single" w:sz="4" w:space="0" w:color="auto"/>
                  <w:right w:val="single" w:sz="4" w:space="0" w:color="auto"/>
                </w:tcBorders>
                <w:shd w:val="clear" w:color="auto" w:fill="auto"/>
                <w:noWrap/>
                <w:vAlign w:val="bottom"/>
                <w:hideMark/>
              </w:tcPr>
              <w:p w14:paraId="5D00E41B" w14:textId="77777777" w:rsidR="00470987" w:rsidRPr="00470987" w:rsidRDefault="00470987" w:rsidP="00470987">
                <w:pPr>
                  <w:spacing w:after="0" w:line="240" w:lineRule="auto"/>
                  <w:rPr>
                    <w:rFonts w:ascii="Calibri" w:eastAsia="Times New Roman" w:hAnsi="Calibri" w:cs="Calibri"/>
                    <w:color w:val="000000"/>
                    <w:sz w:val="16"/>
                  </w:rPr>
                </w:pPr>
                <w:r w:rsidRPr="00470987">
                  <w:rPr>
                    <w:rFonts w:ascii="Calibri" w:eastAsia="Times New Roman" w:hAnsi="Calibri" w:cs="Calibri"/>
                    <w:color w:val="000000"/>
                    <w:sz w:val="16"/>
                  </w:rPr>
                  <w:t xml:space="preserve">   40,409.72 </w:t>
                </w:r>
              </w:p>
            </w:tc>
            <w:tc>
              <w:tcPr>
                <w:tcW w:w="964" w:type="dxa"/>
                <w:tcBorders>
                  <w:top w:val="nil"/>
                  <w:left w:val="nil"/>
                  <w:bottom w:val="single" w:sz="4" w:space="0" w:color="auto"/>
                  <w:right w:val="single" w:sz="4" w:space="0" w:color="auto"/>
                </w:tcBorders>
                <w:shd w:val="clear" w:color="auto" w:fill="auto"/>
                <w:noWrap/>
                <w:vAlign w:val="bottom"/>
                <w:hideMark/>
              </w:tcPr>
              <w:p w14:paraId="063BCFC1" w14:textId="77777777" w:rsidR="00470987" w:rsidRPr="00470987" w:rsidRDefault="00470987" w:rsidP="00470987">
                <w:pPr>
                  <w:spacing w:after="0" w:line="240" w:lineRule="auto"/>
                  <w:rPr>
                    <w:rFonts w:ascii="Calibri" w:eastAsia="Times New Roman" w:hAnsi="Calibri" w:cs="Calibri"/>
                    <w:color w:val="000000"/>
                    <w:sz w:val="16"/>
                  </w:rPr>
                </w:pPr>
                <w:r w:rsidRPr="00470987">
                  <w:rPr>
                    <w:rFonts w:ascii="Calibri" w:eastAsia="Times New Roman" w:hAnsi="Calibri" w:cs="Calibri"/>
                    <w:color w:val="000000"/>
                    <w:sz w:val="16"/>
                  </w:rPr>
                  <w:t xml:space="preserve">  225,125.15 </w:t>
                </w:r>
              </w:p>
            </w:tc>
          </w:tr>
          <w:tr w:rsidR="00470987" w:rsidRPr="00470987" w14:paraId="1E6E51D9" w14:textId="77777777" w:rsidTr="00470987">
            <w:trPr>
              <w:trHeight w:val="158"/>
              <w:jc w:val="center"/>
            </w:trPr>
            <w:tc>
              <w:tcPr>
                <w:tcW w:w="2062"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14:paraId="26C6E3F5"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2020 </w:t>
                </w:r>
                <w:proofErr w:type="spellStart"/>
                <w:r w:rsidRPr="00470987">
                  <w:rPr>
                    <w:rFonts w:ascii="Arial" w:eastAsia="Times New Roman" w:hAnsi="Arial" w:cs="Arial"/>
                    <w:color w:val="000000"/>
                    <w:sz w:val="16"/>
                    <w:szCs w:val="18"/>
                  </w:rPr>
                  <w:t>оны</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захиалга</w:t>
                </w:r>
                <w:proofErr w:type="spellEnd"/>
              </w:p>
            </w:tc>
            <w:tc>
              <w:tcPr>
                <w:tcW w:w="910" w:type="dxa"/>
                <w:tcBorders>
                  <w:top w:val="nil"/>
                  <w:left w:val="nil"/>
                  <w:bottom w:val="single" w:sz="4" w:space="0" w:color="auto"/>
                  <w:right w:val="single" w:sz="4" w:space="0" w:color="auto"/>
                </w:tcBorders>
                <w:shd w:val="clear" w:color="auto" w:fill="auto"/>
                <w:vAlign w:val="center"/>
                <w:hideMark/>
              </w:tcPr>
              <w:p w14:paraId="3723F7A9"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сая</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кВт</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цаг</w:t>
                </w:r>
                <w:proofErr w:type="spellEnd"/>
              </w:p>
            </w:tc>
            <w:tc>
              <w:tcPr>
                <w:tcW w:w="990" w:type="dxa"/>
                <w:tcBorders>
                  <w:top w:val="nil"/>
                  <w:left w:val="nil"/>
                  <w:bottom w:val="single" w:sz="4" w:space="0" w:color="auto"/>
                  <w:right w:val="single" w:sz="4" w:space="0" w:color="auto"/>
                </w:tcBorders>
                <w:shd w:val="clear" w:color="auto" w:fill="auto"/>
                <w:vAlign w:val="center"/>
                <w:hideMark/>
              </w:tcPr>
              <w:p w14:paraId="79E0D712"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36,593.52 </w:t>
                </w:r>
              </w:p>
            </w:tc>
            <w:tc>
              <w:tcPr>
                <w:tcW w:w="1019" w:type="dxa"/>
                <w:tcBorders>
                  <w:top w:val="nil"/>
                  <w:left w:val="nil"/>
                  <w:bottom w:val="single" w:sz="4" w:space="0" w:color="auto"/>
                  <w:right w:val="single" w:sz="4" w:space="0" w:color="auto"/>
                </w:tcBorders>
                <w:shd w:val="clear" w:color="auto" w:fill="auto"/>
                <w:vAlign w:val="center"/>
                <w:hideMark/>
              </w:tcPr>
              <w:p w14:paraId="41A7D516"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32,039.01 </w:t>
                </w:r>
              </w:p>
            </w:tc>
            <w:tc>
              <w:tcPr>
                <w:tcW w:w="896" w:type="dxa"/>
                <w:tcBorders>
                  <w:top w:val="nil"/>
                  <w:left w:val="nil"/>
                  <w:bottom w:val="single" w:sz="4" w:space="0" w:color="auto"/>
                  <w:right w:val="single" w:sz="4" w:space="0" w:color="auto"/>
                </w:tcBorders>
                <w:shd w:val="clear" w:color="auto" w:fill="auto"/>
                <w:vAlign w:val="center"/>
                <w:hideMark/>
              </w:tcPr>
              <w:p w14:paraId="5EA67718"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36,387.92 </w:t>
                </w:r>
              </w:p>
            </w:tc>
            <w:tc>
              <w:tcPr>
                <w:tcW w:w="896" w:type="dxa"/>
                <w:tcBorders>
                  <w:top w:val="nil"/>
                  <w:left w:val="nil"/>
                  <w:bottom w:val="single" w:sz="4" w:space="0" w:color="auto"/>
                  <w:right w:val="single" w:sz="4" w:space="0" w:color="auto"/>
                </w:tcBorders>
                <w:shd w:val="clear" w:color="auto" w:fill="auto"/>
                <w:vAlign w:val="center"/>
                <w:hideMark/>
              </w:tcPr>
              <w:p w14:paraId="3333C636"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39,414.46 </w:t>
                </w:r>
              </w:p>
            </w:tc>
            <w:tc>
              <w:tcPr>
                <w:tcW w:w="974" w:type="dxa"/>
                <w:tcBorders>
                  <w:top w:val="nil"/>
                  <w:left w:val="nil"/>
                  <w:bottom w:val="single" w:sz="4" w:space="0" w:color="auto"/>
                  <w:right w:val="single" w:sz="4" w:space="0" w:color="auto"/>
                </w:tcBorders>
                <w:shd w:val="clear" w:color="auto" w:fill="auto"/>
                <w:vAlign w:val="center"/>
                <w:hideMark/>
              </w:tcPr>
              <w:p w14:paraId="6447CE12"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41,582.87 </w:t>
                </w:r>
              </w:p>
            </w:tc>
            <w:tc>
              <w:tcPr>
                <w:tcW w:w="886" w:type="dxa"/>
                <w:tcBorders>
                  <w:top w:val="nil"/>
                  <w:left w:val="nil"/>
                  <w:bottom w:val="single" w:sz="4" w:space="0" w:color="auto"/>
                  <w:right w:val="single" w:sz="4" w:space="0" w:color="auto"/>
                </w:tcBorders>
                <w:shd w:val="clear" w:color="auto" w:fill="auto"/>
                <w:noWrap/>
                <w:vAlign w:val="bottom"/>
                <w:hideMark/>
              </w:tcPr>
              <w:p w14:paraId="31B97B2E" w14:textId="77777777" w:rsidR="00470987" w:rsidRPr="00470987" w:rsidRDefault="00470987" w:rsidP="00470987">
                <w:pPr>
                  <w:spacing w:after="0" w:line="240" w:lineRule="auto"/>
                  <w:rPr>
                    <w:rFonts w:ascii="Calibri" w:eastAsia="Times New Roman" w:hAnsi="Calibri" w:cs="Calibri"/>
                    <w:color w:val="000000"/>
                    <w:sz w:val="16"/>
                  </w:rPr>
                </w:pPr>
                <w:r w:rsidRPr="00470987">
                  <w:rPr>
                    <w:rFonts w:ascii="Calibri" w:eastAsia="Times New Roman" w:hAnsi="Calibri" w:cs="Calibri"/>
                    <w:color w:val="000000"/>
                    <w:sz w:val="16"/>
                  </w:rPr>
                  <w:t xml:space="preserve">   40,990.82 </w:t>
                </w:r>
              </w:p>
            </w:tc>
            <w:tc>
              <w:tcPr>
                <w:tcW w:w="964" w:type="dxa"/>
                <w:tcBorders>
                  <w:top w:val="nil"/>
                  <w:left w:val="nil"/>
                  <w:bottom w:val="single" w:sz="4" w:space="0" w:color="auto"/>
                  <w:right w:val="single" w:sz="4" w:space="0" w:color="auto"/>
                </w:tcBorders>
                <w:shd w:val="clear" w:color="auto" w:fill="auto"/>
                <w:noWrap/>
                <w:vAlign w:val="bottom"/>
                <w:hideMark/>
              </w:tcPr>
              <w:p w14:paraId="33B76A1B" w14:textId="77777777" w:rsidR="00470987" w:rsidRPr="00470987" w:rsidRDefault="00470987" w:rsidP="00470987">
                <w:pPr>
                  <w:spacing w:after="0" w:line="240" w:lineRule="auto"/>
                  <w:rPr>
                    <w:rFonts w:ascii="Calibri" w:eastAsia="Times New Roman" w:hAnsi="Calibri" w:cs="Calibri"/>
                    <w:color w:val="000000"/>
                    <w:sz w:val="16"/>
                  </w:rPr>
                </w:pPr>
                <w:r w:rsidRPr="00470987">
                  <w:rPr>
                    <w:rFonts w:ascii="Calibri" w:eastAsia="Times New Roman" w:hAnsi="Calibri" w:cs="Calibri"/>
                    <w:color w:val="000000"/>
                    <w:sz w:val="16"/>
                  </w:rPr>
                  <w:t xml:space="preserve">  227,008.59 </w:t>
                </w:r>
              </w:p>
            </w:tc>
          </w:tr>
          <w:tr w:rsidR="00470987" w:rsidRPr="00470987" w14:paraId="2121C713" w14:textId="77777777" w:rsidTr="00470987">
            <w:trPr>
              <w:trHeight w:val="158"/>
              <w:jc w:val="center"/>
            </w:trPr>
            <w:tc>
              <w:tcPr>
                <w:tcW w:w="2062"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14:paraId="0946A29D"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2020 </w:t>
                </w:r>
                <w:proofErr w:type="spellStart"/>
                <w:r w:rsidRPr="00470987">
                  <w:rPr>
                    <w:rFonts w:ascii="Arial" w:eastAsia="Times New Roman" w:hAnsi="Arial" w:cs="Arial"/>
                    <w:color w:val="000000"/>
                    <w:sz w:val="16"/>
                    <w:szCs w:val="18"/>
                  </w:rPr>
                  <w:t>оны</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гүйцэтгэл</w:t>
                </w:r>
                <w:proofErr w:type="spellEnd"/>
              </w:p>
            </w:tc>
            <w:tc>
              <w:tcPr>
                <w:tcW w:w="910" w:type="dxa"/>
                <w:tcBorders>
                  <w:top w:val="nil"/>
                  <w:left w:val="nil"/>
                  <w:bottom w:val="single" w:sz="4" w:space="0" w:color="auto"/>
                  <w:right w:val="single" w:sz="4" w:space="0" w:color="auto"/>
                </w:tcBorders>
                <w:shd w:val="clear" w:color="auto" w:fill="auto"/>
                <w:vAlign w:val="center"/>
                <w:hideMark/>
              </w:tcPr>
              <w:p w14:paraId="75D91E06"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сая</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кВт</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цаг</w:t>
                </w:r>
                <w:proofErr w:type="spellEnd"/>
              </w:p>
            </w:tc>
            <w:tc>
              <w:tcPr>
                <w:tcW w:w="990" w:type="dxa"/>
                <w:tcBorders>
                  <w:top w:val="nil"/>
                  <w:left w:val="nil"/>
                  <w:bottom w:val="single" w:sz="4" w:space="0" w:color="auto"/>
                  <w:right w:val="single" w:sz="4" w:space="0" w:color="auto"/>
                </w:tcBorders>
                <w:shd w:val="clear" w:color="auto" w:fill="auto"/>
                <w:vAlign w:val="center"/>
                <w:hideMark/>
              </w:tcPr>
              <w:p w14:paraId="2561C6D7"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35,412.82 </w:t>
                </w:r>
              </w:p>
            </w:tc>
            <w:tc>
              <w:tcPr>
                <w:tcW w:w="1019" w:type="dxa"/>
                <w:tcBorders>
                  <w:top w:val="nil"/>
                  <w:left w:val="nil"/>
                  <w:bottom w:val="single" w:sz="4" w:space="0" w:color="auto"/>
                  <w:right w:val="single" w:sz="4" w:space="0" w:color="auto"/>
                </w:tcBorders>
                <w:shd w:val="clear" w:color="auto" w:fill="auto"/>
                <w:vAlign w:val="center"/>
                <w:hideMark/>
              </w:tcPr>
              <w:p w14:paraId="3315E6EB"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32,277.01 </w:t>
                </w:r>
              </w:p>
            </w:tc>
            <w:tc>
              <w:tcPr>
                <w:tcW w:w="896" w:type="dxa"/>
                <w:tcBorders>
                  <w:top w:val="nil"/>
                  <w:left w:val="nil"/>
                  <w:bottom w:val="single" w:sz="4" w:space="0" w:color="auto"/>
                  <w:right w:val="single" w:sz="4" w:space="0" w:color="auto"/>
                </w:tcBorders>
                <w:shd w:val="clear" w:color="auto" w:fill="auto"/>
                <w:vAlign w:val="center"/>
                <w:hideMark/>
              </w:tcPr>
              <w:p w14:paraId="6A48A3C7"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30,685.61 </w:t>
                </w:r>
              </w:p>
            </w:tc>
            <w:tc>
              <w:tcPr>
                <w:tcW w:w="896" w:type="dxa"/>
                <w:tcBorders>
                  <w:top w:val="nil"/>
                  <w:left w:val="nil"/>
                  <w:bottom w:val="single" w:sz="4" w:space="0" w:color="auto"/>
                  <w:right w:val="single" w:sz="4" w:space="0" w:color="auto"/>
                </w:tcBorders>
                <w:shd w:val="clear" w:color="auto" w:fill="auto"/>
                <w:vAlign w:val="center"/>
                <w:hideMark/>
              </w:tcPr>
              <w:p w14:paraId="7FC00466"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37,314.64 </w:t>
                </w:r>
              </w:p>
            </w:tc>
            <w:tc>
              <w:tcPr>
                <w:tcW w:w="974" w:type="dxa"/>
                <w:tcBorders>
                  <w:top w:val="nil"/>
                  <w:left w:val="nil"/>
                  <w:bottom w:val="single" w:sz="4" w:space="0" w:color="auto"/>
                  <w:right w:val="single" w:sz="4" w:space="0" w:color="auto"/>
                </w:tcBorders>
                <w:shd w:val="clear" w:color="auto" w:fill="auto"/>
                <w:vAlign w:val="center"/>
                <w:hideMark/>
              </w:tcPr>
              <w:p w14:paraId="0475A79B"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      39,612.79 </w:t>
                </w:r>
              </w:p>
            </w:tc>
            <w:tc>
              <w:tcPr>
                <w:tcW w:w="886" w:type="dxa"/>
                <w:tcBorders>
                  <w:top w:val="nil"/>
                  <w:left w:val="nil"/>
                  <w:bottom w:val="single" w:sz="4" w:space="0" w:color="auto"/>
                  <w:right w:val="single" w:sz="4" w:space="0" w:color="auto"/>
                </w:tcBorders>
                <w:shd w:val="clear" w:color="auto" w:fill="auto"/>
                <w:noWrap/>
                <w:vAlign w:val="bottom"/>
                <w:hideMark/>
              </w:tcPr>
              <w:p w14:paraId="30ABA42D" w14:textId="77777777" w:rsidR="00470987" w:rsidRPr="00470987" w:rsidRDefault="00470987" w:rsidP="00470987">
                <w:pPr>
                  <w:spacing w:after="0" w:line="240" w:lineRule="auto"/>
                  <w:rPr>
                    <w:rFonts w:ascii="Calibri" w:eastAsia="Times New Roman" w:hAnsi="Calibri" w:cs="Calibri"/>
                    <w:color w:val="000000"/>
                    <w:sz w:val="16"/>
                  </w:rPr>
                </w:pPr>
                <w:r w:rsidRPr="00470987">
                  <w:rPr>
                    <w:rFonts w:ascii="Calibri" w:eastAsia="Times New Roman" w:hAnsi="Calibri" w:cs="Calibri"/>
                    <w:color w:val="000000"/>
                    <w:sz w:val="16"/>
                  </w:rPr>
                  <w:t xml:space="preserve">   42,415.96 </w:t>
                </w:r>
              </w:p>
            </w:tc>
            <w:tc>
              <w:tcPr>
                <w:tcW w:w="964" w:type="dxa"/>
                <w:tcBorders>
                  <w:top w:val="nil"/>
                  <w:left w:val="nil"/>
                  <w:bottom w:val="single" w:sz="4" w:space="0" w:color="auto"/>
                  <w:right w:val="single" w:sz="4" w:space="0" w:color="auto"/>
                </w:tcBorders>
                <w:shd w:val="clear" w:color="auto" w:fill="auto"/>
                <w:noWrap/>
                <w:vAlign w:val="bottom"/>
                <w:hideMark/>
              </w:tcPr>
              <w:p w14:paraId="43C61509" w14:textId="77777777" w:rsidR="00470987" w:rsidRPr="00470987" w:rsidRDefault="00470987" w:rsidP="00470987">
                <w:pPr>
                  <w:spacing w:after="0" w:line="240" w:lineRule="auto"/>
                  <w:rPr>
                    <w:rFonts w:ascii="Calibri" w:eastAsia="Times New Roman" w:hAnsi="Calibri" w:cs="Calibri"/>
                    <w:color w:val="000000"/>
                    <w:sz w:val="16"/>
                  </w:rPr>
                </w:pPr>
                <w:r w:rsidRPr="00470987">
                  <w:rPr>
                    <w:rFonts w:ascii="Calibri" w:eastAsia="Times New Roman" w:hAnsi="Calibri" w:cs="Calibri"/>
                    <w:color w:val="000000"/>
                    <w:sz w:val="16"/>
                  </w:rPr>
                  <w:t xml:space="preserve">  217,718.82 </w:t>
                </w:r>
              </w:p>
            </w:tc>
          </w:tr>
          <w:tr w:rsidR="00470987" w:rsidRPr="00470987" w14:paraId="3A5AE190" w14:textId="77777777" w:rsidTr="00470987">
            <w:trPr>
              <w:trHeight w:val="198"/>
              <w:jc w:val="center"/>
            </w:trPr>
            <w:tc>
              <w:tcPr>
                <w:tcW w:w="1479" w:type="dxa"/>
                <w:vMerge w:val="restart"/>
                <w:tcBorders>
                  <w:top w:val="nil"/>
                  <w:left w:val="single" w:sz="4" w:space="0" w:color="auto"/>
                  <w:bottom w:val="single" w:sz="4" w:space="0" w:color="auto"/>
                  <w:right w:val="single" w:sz="4" w:space="0" w:color="auto"/>
                </w:tcBorders>
                <w:shd w:val="clear" w:color="auto" w:fill="auto"/>
                <w:vAlign w:val="center"/>
                <w:hideMark/>
              </w:tcPr>
              <w:p w14:paraId="27DEDE59"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өмнөх</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оны</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гүйцэтгэлээс</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бууралт</w:t>
                </w:r>
                <w:proofErr w:type="spellEnd"/>
              </w:p>
            </w:tc>
            <w:tc>
              <w:tcPr>
                <w:tcW w:w="583" w:type="dxa"/>
                <w:tcBorders>
                  <w:top w:val="nil"/>
                  <w:left w:val="nil"/>
                  <w:bottom w:val="single" w:sz="4" w:space="0" w:color="auto"/>
                  <w:right w:val="single" w:sz="4" w:space="0" w:color="auto"/>
                </w:tcBorders>
                <w:shd w:val="clear" w:color="auto" w:fill="auto"/>
                <w:vAlign w:val="center"/>
                <w:hideMark/>
              </w:tcPr>
              <w:p w14:paraId="2C04C9E2"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биет</w:t>
                </w:r>
                <w:proofErr w:type="spellEnd"/>
              </w:p>
            </w:tc>
            <w:tc>
              <w:tcPr>
                <w:tcW w:w="910" w:type="dxa"/>
                <w:tcBorders>
                  <w:top w:val="nil"/>
                  <w:left w:val="nil"/>
                  <w:bottom w:val="single" w:sz="4" w:space="0" w:color="auto"/>
                  <w:right w:val="single" w:sz="4" w:space="0" w:color="auto"/>
                </w:tcBorders>
                <w:shd w:val="clear" w:color="auto" w:fill="auto"/>
                <w:vAlign w:val="center"/>
                <w:hideMark/>
              </w:tcPr>
              <w:p w14:paraId="4EC1BCDD"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сая</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кВт</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цаг</w:t>
                </w:r>
                <w:proofErr w:type="spellEnd"/>
              </w:p>
            </w:tc>
            <w:tc>
              <w:tcPr>
                <w:tcW w:w="990" w:type="dxa"/>
                <w:tcBorders>
                  <w:top w:val="nil"/>
                  <w:left w:val="nil"/>
                  <w:bottom w:val="single" w:sz="4" w:space="0" w:color="auto"/>
                  <w:right w:val="single" w:sz="4" w:space="0" w:color="auto"/>
                </w:tcBorders>
                <w:shd w:val="clear" w:color="auto" w:fill="auto"/>
                <w:vAlign w:val="center"/>
                <w:hideMark/>
              </w:tcPr>
              <w:p w14:paraId="79775B59"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-286.39</w:t>
                </w:r>
              </w:p>
            </w:tc>
            <w:tc>
              <w:tcPr>
                <w:tcW w:w="1019" w:type="dxa"/>
                <w:tcBorders>
                  <w:top w:val="nil"/>
                  <w:left w:val="nil"/>
                  <w:bottom w:val="single" w:sz="4" w:space="0" w:color="auto"/>
                  <w:right w:val="single" w:sz="4" w:space="0" w:color="auto"/>
                </w:tcBorders>
                <w:shd w:val="clear" w:color="auto" w:fill="auto"/>
                <w:vAlign w:val="center"/>
                <w:hideMark/>
              </w:tcPr>
              <w:p w14:paraId="72F86934"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1919.32</w:t>
                </w:r>
              </w:p>
            </w:tc>
            <w:tc>
              <w:tcPr>
                <w:tcW w:w="896" w:type="dxa"/>
                <w:tcBorders>
                  <w:top w:val="nil"/>
                  <w:left w:val="nil"/>
                  <w:bottom w:val="single" w:sz="4" w:space="0" w:color="auto"/>
                  <w:right w:val="single" w:sz="4" w:space="0" w:color="auto"/>
                </w:tcBorders>
                <w:shd w:val="clear" w:color="auto" w:fill="auto"/>
                <w:vAlign w:val="center"/>
                <w:hideMark/>
              </w:tcPr>
              <w:p w14:paraId="3EE8E41B"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-4485.05</w:t>
                </w:r>
              </w:p>
            </w:tc>
            <w:tc>
              <w:tcPr>
                <w:tcW w:w="896" w:type="dxa"/>
                <w:tcBorders>
                  <w:top w:val="nil"/>
                  <w:left w:val="nil"/>
                  <w:bottom w:val="single" w:sz="4" w:space="0" w:color="auto"/>
                  <w:right w:val="single" w:sz="4" w:space="0" w:color="auto"/>
                </w:tcBorders>
                <w:shd w:val="clear" w:color="auto" w:fill="auto"/>
                <w:vAlign w:val="center"/>
                <w:hideMark/>
              </w:tcPr>
              <w:p w14:paraId="0783AF29"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-2145.29</w:t>
                </w:r>
              </w:p>
            </w:tc>
            <w:tc>
              <w:tcPr>
                <w:tcW w:w="974" w:type="dxa"/>
                <w:tcBorders>
                  <w:top w:val="nil"/>
                  <w:left w:val="nil"/>
                  <w:bottom w:val="single" w:sz="4" w:space="0" w:color="auto"/>
                  <w:right w:val="single" w:sz="4" w:space="0" w:color="auto"/>
                </w:tcBorders>
                <w:shd w:val="clear" w:color="auto" w:fill="auto"/>
                <w:vAlign w:val="center"/>
                <w:hideMark/>
              </w:tcPr>
              <w:p w14:paraId="61E37915"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-4415.15</w:t>
                </w:r>
              </w:p>
            </w:tc>
            <w:tc>
              <w:tcPr>
                <w:tcW w:w="886" w:type="dxa"/>
                <w:tcBorders>
                  <w:top w:val="nil"/>
                  <w:left w:val="nil"/>
                  <w:bottom w:val="single" w:sz="4" w:space="0" w:color="auto"/>
                  <w:right w:val="single" w:sz="4" w:space="0" w:color="auto"/>
                </w:tcBorders>
                <w:shd w:val="clear" w:color="auto" w:fill="auto"/>
                <w:vAlign w:val="center"/>
                <w:hideMark/>
              </w:tcPr>
              <w:p w14:paraId="6EA8F584"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2006.24</w:t>
                </w:r>
              </w:p>
            </w:tc>
            <w:tc>
              <w:tcPr>
                <w:tcW w:w="964" w:type="dxa"/>
                <w:tcBorders>
                  <w:top w:val="nil"/>
                  <w:left w:val="nil"/>
                  <w:bottom w:val="single" w:sz="4" w:space="0" w:color="auto"/>
                  <w:right w:val="single" w:sz="4" w:space="0" w:color="auto"/>
                </w:tcBorders>
                <w:shd w:val="clear" w:color="auto" w:fill="auto"/>
                <w:vAlign w:val="center"/>
                <w:hideMark/>
              </w:tcPr>
              <w:p w14:paraId="62DFAF74"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-7406.33</w:t>
                </w:r>
              </w:p>
            </w:tc>
          </w:tr>
          <w:tr w:rsidR="00470987" w:rsidRPr="00470987" w14:paraId="4ED9EF8F" w14:textId="77777777" w:rsidTr="00470987">
            <w:trPr>
              <w:trHeight w:val="198"/>
              <w:jc w:val="center"/>
            </w:trPr>
            <w:tc>
              <w:tcPr>
                <w:tcW w:w="1479" w:type="dxa"/>
                <w:vMerge/>
                <w:tcBorders>
                  <w:top w:val="nil"/>
                  <w:left w:val="single" w:sz="4" w:space="0" w:color="auto"/>
                  <w:bottom w:val="single" w:sz="4" w:space="0" w:color="auto"/>
                  <w:right w:val="single" w:sz="4" w:space="0" w:color="auto"/>
                </w:tcBorders>
                <w:vAlign w:val="center"/>
                <w:hideMark/>
              </w:tcPr>
              <w:p w14:paraId="4B8C24C8" w14:textId="77777777" w:rsidR="00470987" w:rsidRPr="00470987" w:rsidRDefault="00470987" w:rsidP="00470987">
                <w:pPr>
                  <w:spacing w:after="0" w:line="240" w:lineRule="auto"/>
                  <w:rPr>
                    <w:rFonts w:ascii="Arial" w:eastAsia="Times New Roman" w:hAnsi="Arial" w:cs="Arial"/>
                    <w:color w:val="000000"/>
                    <w:sz w:val="16"/>
                    <w:szCs w:val="18"/>
                  </w:rPr>
                </w:pPr>
              </w:p>
            </w:tc>
            <w:tc>
              <w:tcPr>
                <w:tcW w:w="583" w:type="dxa"/>
                <w:tcBorders>
                  <w:top w:val="nil"/>
                  <w:left w:val="nil"/>
                  <w:bottom w:val="single" w:sz="4" w:space="0" w:color="auto"/>
                  <w:right w:val="single" w:sz="4" w:space="0" w:color="auto"/>
                </w:tcBorders>
                <w:shd w:val="clear" w:color="auto" w:fill="auto"/>
                <w:vAlign w:val="center"/>
                <w:hideMark/>
              </w:tcPr>
              <w:p w14:paraId="5A6BF3D5"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хувь</w:t>
                </w:r>
                <w:proofErr w:type="spellEnd"/>
              </w:p>
            </w:tc>
            <w:tc>
              <w:tcPr>
                <w:tcW w:w="910" w:type="dxa"/>
                <w:tcBorders>
                  <w:top w:val="nil"/>
                  <w:left w:val="nil"/>
                  <w:bottom w:val="single" w:sz="4" w:space="0" w:color="auto"/>
                  <w:right w:val="single" w:sz="4" w:space="0" w:color="auto"/>
                </w:tcBorders>
                <w:shd w:val="clear" w:color="auto" w:fill="auto"/>
                <w:vAlign w:val="center"/>
                <w:hideMark/>
              </w:tcPr>
              <w:p w14:paraId="7A7610C9"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хувь</w:t>
                </w:r>
                <w:proofErr w:type="spellEnd"/>
              </w:p>
            </w:tc>
            <w:tc>
              <w:tcPr>
                <w:tcW w:w="990" w:type="dxa"/>
                <w:tcBorders>
                  <w:top w:val="nil"/>
                  <w:left w:val="nil"/>
                  <w:bottom w:val="single" w:sz="4" w:space="0" w:color="auto"/>
                  <w:right w:val="single" w:sz="4" w:space="0" w:color="auto"/>
                </w:tcBorders>
                <w:shd w:val="clear" w:color="auto" w:fill="auto"/>
                <w:vAlign w:val="center"/>
                <w:hideMark/>
              </w:tcPr>
              <w:p w14:paraId="1E6EEA21"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-0.80%</w:t>
                </w:r>
              </w:p>
            </w:tc>
            <w:tc>
              <w:tcPr>
                <w:tcW w:w="1019" w:type="dxa"/>
                <w:tcBorders>
                  <w:top w:val="nil"/>
                  <w:left w:val="nil"/>
                  <w:bottom w:val="single" w:sz="4" w:space="0" w:color="auto"/>
                  <w:right w:val="single" w:sz="4" w:space="0" w:color="auto"/>
                </w:tcBorders>
                <w:shd w:val="clear" w:color="auto" w:fill="auto"/>
                <w:vAlign w:val="center"/>
                <w:hideMark/>
              </w:tcPr>
              <w:p w14:paraId="2018B840"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6.32%</w:t>
                </w:r>
              </w:p>
            </w:tc>
            <w:tc>
              <w:tcPr>
                <w:tcW w:w="896" w:type="dxa"/>
                <w:tcBorders>
                  <w:top w:val="nil"/>
                  <w:left w:val="nil"/>
                  <w:bottom w:val="single" w:sz="4" w:space="0" w:color="auto"/>
                  <w:right w:val="single" w:sz="4" w:space="0" w:color="auto"/>
                </w:tcBorders>
                <w:shd w:val="clear" w:color="auto" w:fill="auto"/>
                <w:vAlign w:val="center"/>
                <w:hideMark/>
              </w:tcPr>
              <w:p w14:paraId="6F6134EE"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-12.75%</w:t>
                </w:r>
              </w:p>
            </w:tc>
            <w:tc>
              <w:tcPr>
                <w:tcW w:w="896" w:type="dxa"/>
                <w:tcBorders>
                  <w:top w:val="nil"/>
                  <w:left w:val="nil"/>
                  <w:bottom w:val="single" w:sz="4" w:space="0" w:color="auto"/>
                  <w:right w:val="single" w:sz="4" w:space="0" w:color="auto"/>
                </w:tcBorders>
                <w:shd w:val="clear" w:color="auto" w:fill="auto"/>
                <w:vAlign w:val="center"/>
                <w:hideMark/>
              </w:tcPr>
              <w:p w14:paraId="7F388BD0"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-5.44%</w:t>
                </w:r>
              </w:p>
            </w:tc>
            <w:tc>
              <w:tcPr>
                <w:tcW w:w="974" w:type="dxa"/>
                <w:tcBorders>
                  <w:top w:val="nil"/>
                  <w:left w:val="nil"/>
                  <w:bottom w:val="single" w:sz="4" w:space="0" w:color="auto"/>
                  <w:right w:val="single" w:sz="4" w:space="0" w:color="auto"/>
                </w:tcBorders>
                <w:shd w:val="clear" w:color="auto" w:fill="auto"/>
                <w:vAlign w:val="center"/>
                <w:hideMark/>
              </w:tcPr>
              <w:p w14:paraId="3758A66B"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-10.03%</w:t>
                </w:r>
              </w:p>
            </w:tc>
            <w:tc>
              <w:tcPr>
                <w:tcW w:w="886" w:type="dxa"/>
                <w:tcBorders>
                  <w:top w:val="nil"/>
                  <w:left w:val="nil"/>
                  <w:bottom w:val="single" w:sz="4" w:space="0" w:color="auto"/>
                  <w:right w:val="single" w:sz="4" w:space="0" w:color="auto"/>
                </w:tcBorders>
                <w:shd w:val="clear" w:color="auto" w:fill="auto"/>
                <w:vAlign w:val="center"/>
                <w:hideMark/>
              </w:tcPr>
              <w:p w14:paraId="5EF53A73"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4.96%</w:t>
                </w:r>
              </w:p>
            </w:tc>
            <w:tc>
              <w:tcPr>
                <w:tcW w:w="964" w:type="dxa"/>
                <w:tcBorders>
                  <w:top w:val="nil"/>
                  <w:left w:val="nil"/>
                  <w:bottom w:val="single" w:sz="4" w:space="0" w:color="auto"/>
                  <w:right w:val="single" w:sz="4" w:space="0" w:color="auto"/>
                </w:tcBorders>
                <w:shd w:val="clear" w:color="auto" w:fill="auto"/>
                <w:vAlign w:val="center"/>
                <w:hideMark/>
              </w:tcPr>
              <w:p w14:paraId="00D036FB"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-3.29%</w:t>
                </w:r>
              </w:p>
            </w:tc>
          </w:tr>
          <w:tr w:rsidR="00470987" w:rsidRPr="00470987" w14:paraId="0308517A" w14:textId="77777777" w:rsidTr="00470987">
            <w:trPr>
              <w:trHeight w:val="198"/>
              <w:jc w:val="center"/>
            </w:trPr>
            <w:tc>
              <w:tcPr>
                <w:tcW w:w="1479" w:type="dxa"/>
                <w:vMerge w:val="restart"/>
                <w:tcBorders>
                  <w:top w:val="nil"/>
                  <w:left w:val="single" w:sz="4" w:space="0" w:color="auto"/>
                  <w:bottom w:val="single" w:sz="4" w:space="0" w:color="auto"/>
                  <w:right w:val="single" w:sz="4" w:space="0" w:color="auto"/>
                </w:tcBorders>
                <w:shd w:val="clear" w:color="auto" w:fill="auto"/>
                <w:vAlign w:val="center"/>
                <w:hideMark/>
              </w:tcPr>
              <w:p w14:paraId="19C81985"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тухайн</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оны</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захиалгаас</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бууралт</w:t>
                </w:r>
                <w:proofErr w:type="spellEnd"/>
              </w:p>
            </w:tc>
            <w:tc>
              <w:tcPr>
                <w:tcW w:w="583" w:type="dxa"/>
                <w:tcBorders>
                  <w:top w:val="nil"/>
                  <w:left w:val="nil"/>
                  <w:bottom w:val="single" w:sz="4" w:space="0" w:color="auto"/>
                  <w:right w:val="single" w:sz="4" w:space="0" w:color="auto"/>
                </w:tcBorders>
                <w:shd w:val="clear" w:color="auto" w:fill="auto"/>
                <w:vAlign w:val="center"/>
                <w:hideMark/>
              </w:tcPr>
              <w:p w14:paraId="2C87B6B8"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биет</w:t>
                </w:r>
                <w:proofErr w:type="spellEnd"/>
              </w:p>
            </w:tc>
            <w:tc>
              <w:tcPr>
                <w:tcW w:w="910" w:type="dxa"/>
                <w:tcBorders>
                  <w:top w:val="nil"/>
                  <w:left w:val="nil"/>
                  <w:bottom w:val="single" w:sz="4" w:space="0" w:color="auto"/>
                  <w:right w:val="single" w:sz="4" w:space="0" w:color="auto"/>
                </w:tcBorders>
                <w:shd w:val="clear" w:color="auto" w:fill="auto"/>
                <w:vAlign w:val="center"/>
                <w:hideMark/>
              </w:tcPr>
              <w:p w14:paraId="6D797B8B"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сая</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кВт</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цаг</w:t>
                </w:r>
                <w:proofErr w:type="spellEnd"/>
              </w:p>
            </w:tc>
            <w:tc>
              <w:tcPr>
                <w:tcW w:w="990" w:type="dxa"/>
                <w:tcBorders>
                  <w:top w:val="nil"/>
                  <w:left w:val="nil"/>
                  <w:bottom w:val="single" w:sz="4" w:space="0" w:color="auto"/>
                  <w:right w:val="single" w:sz="4" w:space="0" w:color="auto"/>
                </w:tcBorders>
                <w:shd w:val="clear" w:color="auto" w:fill="auto"/>
                <w:vAlign w:val="center"/>
                <w:hideMark/>
              </w:tcPr>
              <w:p w14:paraId="6885875E"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-1180.70</w:t>
                </w:r>
              </w:p>
            </w:tc>
            <w:tc>
              <w:tcPr>
                <w:tcW w:w="1019" w:type="dxa"/>
                <w:tcBorders>
                  <w:top w:val="nil"/>
                  <w:left w:val="nil"/>
                  <w:bottom w:val="single" w:sz="4" w:space="0" w:color="auto"/>
                  <w:right w:val="single" w:sz="4" w:space="0" w:color="auto"/>
                </w:tcBorders>
                <w:shd w:val="clear" w:color="auto" w:fill="auto"/>
                <w:vAlign w:val="center"/>
                <w:hideMark/>
              </w:tcPr>
              <w:p w14:paraId="65A7155C"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237.99</w:t>
                </w:r>
              </w:p>
            </w:tc>
            <w:tc>
              <w:tcPr>
                <w:tcW w:w="896" w:type="dxa"/>
                <w:tcBorders>
                  <w:top w:val="nil"/>
                  <w:left w:val="nil"/>
                  <w:bottom w:val="single" w:sz="4" w:space="0" w:color="auto"/>
                  <w:right w:val="single" w:sz="4" w:space="0" w:color="auto"/>
                </w:tcBorders>
                <w:shd w:val="clear" w:color="auto" w:fill="auto"/>
                <w:vAlign w:val="center"/>
                <w:hideMark/>
              </w:tcPr>
              <w:p w14:paraId="55EB600F"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-5702.31</w:t>
                </w:r>
              </w:p>
            </w:tc>
            <w:tc>
              <w:tcPr>
                <w:tcW w:w="896" w:type="dxa"/>
                <w:tcBorders>
                  <w:top w:val="nil"/>
                  <w:left w:val="nil"/>
                  <w:bottom w:val="single" w:sz="4" w:space="0" w:color="auto"/>
                  <w:right w:val="single" w:sz="4" w:space="0" w:color="auto"/>
                </w:tcBorders>
                <w:shd w:val="clear" w:color="auto" w:fill="auto"/>
                <w:vAlign w:val="center"/>
                <w:hideMark/>
              </w:tcPr>
              <w:p w14:paraId="41D10008"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-2099.82</w:t>
                </w:r>
              </w:p>
            </w:tc>
            <w:tc>
              <w:tcPr>
                <w:tcW w:w="974" w:type="dxa"/>
                <w:tcBorders>
                  <w:top w:val="nil"/>
                  <w:left w:val="nil"/>
                  <w:bottom w:val="single" w:sz="4" w:space="0" w:color="auto"/>
                  <w:right w:val="single" w:sz="4" w:space="0" w:color="auto"/>
                </w:tcBorders>
                <w:shd w:val="clear" w:color="auto" w:fill="auto"/>
                <w:vAlign w:val="center"/>
                <w:hideMark/>
              </w:tcPr>
              <w:p w14:paraId="09FB11EB"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-1970.08</w:t>
                </w:r>
              </w:p>
            </w:tc>
            <w:tc>
              <w:tcPr>
                <w:tcW w:w="886" w:type="dxa"/>
                <w:tcBorders>
                  <w:top w:val="nil"/>
                  <w:left w:val="nil"/>
                  <w:bottom w:val="single" w:sz="4" w:space="0" w:color="auto"/>
                  <w:right w:val="single" w:sz="4" w:space="0" w:color="auto"/>
                </w:tcBorders>
                <w:shd w:val="clear" w:color="auto" w:fill="auto"/>
                <w:vAlign w:val="center"/>
                <w:hideMark/>
              </w:tcPr>
              <w:p w14:paraId="7FEB2422"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1425.14</w:t>
                </w:r>
              </w:p>
            </w:tc>
            <w:tc>
              <w:tcPr>
                <w:tcW w:w="964" w:type="dxa"/>
                <w:tcBorders>
                  <w:top w:val="nil"/>
                  <w:left w:val="nil"/>
                  <w:bottom w:val="single" w:sz="4" w:space="0" w:color="auto"/>
                  <w:right w:val="single" w:sz="4" w:space="0" w:color="auto"/>
                </w:tcBorders>
                <w:shd w:val="clear" w:color="auto" w:fill="auto"/>
                <w:vAlign w:val="center"/>
                <w:hideMark/>
              </w:tcPr>
              <w:p w14:paraId="7AD61C4B"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-9289.77</w:t>
                </w:r>
              </w:p>
            </w:tc>
          </w:tr>
          <w:tr w:rsidR="00470987" w:rsidRPr="00470987" w14:paraId="0D4C9F16" w14:textId="77777777" w:rsidTr="00470987">
            <w:trPr>
              <w:trHeight w:val="198"/>
              <w:jc w:val="center"/>
            </w:trPr>
            <w:tc>
              <w:tcPr>
                <w:tcW w:w="1479" w:type="dxa"/>
                <w:vMerge/>
                <w:tcBorders>
                  <w:top w:val="nil"/>
                  <w:left w:val="single" w:sz="4" w:space="0" w:color="auto"/>
                  <w:bottom w:val="single" w:sz="4" w:space="0" w:color="auto"/>
                  <w:right w:val="single" w:sz="4" w:space="0" w:color="auto"/>
                </w:tcBorders>
                <w:vAlign w:val="center"/>
                <w:hideMark/>
              </w:tcPr>
              <w:p w14:paraId="712A5BE8" w14:textId="77777777" w:rsidR="00470987" w:rsidRPr="00470987" w:rsidRDefault="00470987" w:rsidP="00470987">
                <w:pPr>
                  <w:spacing w:after="0" w:line="240" w:lineRule="auto"/>
                  <w:rPr>
                    <w:rFonts w:ascii="Arial" w:eastAsia="Times New Roman" w:hAnsi="Arial" w:cs="Arial"/>
                    <w:color w:val="000000"/>
                    <w:sz w:val="16"/>
                    <w:szCs w:val="18"/>
                  </w:rPr>
                </w:pPr>
              </w:p>
            </w:tc>
            <w:tc>
              <w:tcPr>
                <w:tcW w:w="583" w:type="dxa"/>
                <w:tcBorders>
                  <w:top w:val="nil"/>
                  <w:left w:val="nil"/>
                  <w:bottom w:val="single" w:sz="4" w:space="0" w:color="auto"/>
                  <w:right w:val="single" w:sz="4" w:space="0" w:color="auto"/>
                </w:tcBorders>
                <w:shd w:val="clear" w:color="auto" w:fill="auto"/>
                <w:vAlign w:val="center"/>
                <w:hideMark/>
              </w:tcPr>
              <w:p w14:paraId="0114C208"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хувь</w:t>
                </w:r>
                <w:proofErr w:type="spellEnd"/>
              </w:p>
            </w:tc>
            <w:tc>
              <w:tcPr>
                <w:tcW w:w="910" w:type="dxa"/>
                <w:tcBorders>
                  <w:top w:val="nil"/>
                  <w:left w:val="nil"/>
                  <w:bottom w:val="single" w:sz="4" w:space="0" w:color="auto"/>
                  <w:right w:val="single" w:sz="4" w:space="0" w:color="auto"/>
                </w:tcBorders>
                <w:shd w:val="clear" w:color="auto" w:fill="auto"/>
                <w:vAlign w:val="center"/>
                <w:hideMark/>
              </w:tcPr>
              <w:p w14:paraId="146462EF"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хувь</w:t>
                </w:r>
                <w:proofErr w:type="spellEnd"/>
              </w:p>
            </w:tc>
            <w:tc>
              <w:tcPr>
                <w:tcW w:w="990" w:type="dxa"/>
                <w:tcBorders>
                  <w:top w:val="nil"/>
                  <w:left w:val="nil"/>
                  <w:bottom w:val="single" w:sz="4" w:space="0" w:color="auto"/>
                  <w:right w:val="single" w:sz="4" w:space="0" w:color="auto"/>
                </w:tcBorders>
                <w:shd w:val="clear" w:color="auto" w:fill="auto"/>
                <w:vAlign w:val="center"/>
                <w:hideMark/>
              </w:tcPr>
              <w:p w14:paraId="6A341CE0"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-3.23%</w:t>
                </w:r>
              </w:p>
            </w:tc>
            <w:tc>
              <w:tcPr>
                <w:tcW w:w="1019" w:type="dxa"/>
                <w:tcBorders>
                  <w:top w:val="nil"/>
                  <w:left w:val="nil"/>
                  <w:bottom w:val="single" w:sz="4" w:space="0" w:color="auto"/>
                  <w:right w:val="single" w:sz="4" w:space="0" w:color="auto"/>
                </w:tcBorders>
                <w:shd w:val="clear" w:color="auto" w:fill="auto"/>
                <w:vAlign w:val="center"/>
                <w:hideMark/>
              </w:tcPr>
              <w:p w14:paraId="6C44AF9A"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0.74%</w:t>
                </w:r>
              </w:p>
            </w:tc>
            <w:tc>
              <w:tcPr>
                <w:tcW w:w="896" w:type="dxa"/>
                <w:tcBorders>
                  <w:top w:val="nil"/>
                  <w:left w:val="nil"/>
                  <w:bottom w:val="single" w:sz="4" w:space="0" w:color="auto"/>
                  <w:right w:val="single" w:sz="4" w:space="0" w:color="auto"/>
                </w:tcBorders>
                <w:shd w:val="clear" w:color="auto" w:fill="auto"/>
                <w:vAlign w:val="center"/>
                <w:hideMark/>
              </w:tcPr>
              <w:p w14:paraId="22119099"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-15.67%</w:t>
                </w:r>
              </w:p>
            </w:tc>
            <w:tc>
              <w:tcPr>
                <w:tcW w:w="896" w:type="dxa"/>
                <w:tcBorders>
                  <w:top w:val="nil"/>
                  <w:left w:val="nil"/>
                  <w:bottom w:val="single" w:sz="4" w:space="0" w:color="auto"/>
                  <w:right w:val="single" w:sz="4" w:space="0" w:color="auto"/>
                </w:tcBorders>
                <w:shd w:val="clear" w:color="auto" w:fill="auto"/>
                <w:vAlign w:val="center"/>
                <w:hideMark/>
              </w:tcPr>
              <w:p w14:paraId="16E4F58E"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-5.33%</w:t>
                </w:r>
              </w:p>
            </w:tc>
            <w:tc>
              <w:tcPr>
                <w:tcW w:w="974" w:type="dxa"/>
                <w:tcBorders>
                  <w:top w:val="nil"/>
                  <w:left w:val="nil"/>
                  <w:bottom w:val="single" w:sz="4" w:space="0" w:color="auto"/>
                  <w:right w:val="single" w:sz="4" w:space="0" w:color="auto"/>
                </w:tcBorders>
                <w:shd w:val="clear" w:color="auto" w:fill="auto"/>
                <w:vAlign w:val="center"/>
                <w:hideMark/>
              </w:tcPr>
              <w:p w14:paraId="68AD165C"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-4.74%</w:t>
                </w:r>
              </w:p>
            </w:tc>
            <w:tc>
              <w:tcPr>
                <w:tcW w:w="886" w:type="dxa"/>
                <w:tcBorders>
                  <w:top w:val="nil"/>
                  <w:left w:val="nil"/>
                  <w:bottom w:val="single" w:sz="4" w:space="0" w:color="auto"/>
                  <w:right w:val="single" w:sz="4" w:space="0" w:color="auto"/>
                </w:tcBorders>
                <w:shd w:val="clear" w:color="auto" w:fill="auto"/>
                <w:vAlign w:val="center"/>
                <w:hideMark/>
              </w:tcPr>
              <w:p w14:paraId="533FB617"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3.48%</w:t>
                </w:r>
              </w:p>
            </w:tc>
            <w:tc>
              <w:tcPr>
                <w:tcW w:w="964" w:type="dxa"/>
                <w:tcBorders>
                  <w:top w:val="nil"/>
                  <w:left w:val="nil"/>
                  <w:bottom w:val="single" w:sz="4" w:space="0" w:color="auto"/>
                  <w:right w:val="single" w:sz="4" w:space="0" w:color="auto"/>
                </w:tcBorders>
                <w:shd w:val="clear" w:color="auto" w:fill="auto"/>
                <w:vAlign w:val="center"/>
                <w:hideMark/>
              </w:tcPr>
              <w:p w14:paraId="4E39750F"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-4.09%</w:t>
                </w:r>
              </w:p>
            </w:tc>
          </w:tr>
        </w:tbl>
        <w:p w14:paraId="4F7FD247" w14:textId="77777777" w:rsidR="00470987" w:rsidRPr="00470987" w:rsidRDefault="00470987" w:rsidP="00470987">
          <w:pPr>
            <w:spacing w:line="240" w:lineRule="auto"/>
            <w:jc w:val="both"/>
            <w:rPr>
              <w:rFonts w:ascii="Arial" w:hAnsi="Arial"/>
              <w:color w:val="000000" w:themeColor="text1"/>
              <w:sz w:val="24"/>
            </w:rPr>
          </w:pPr>
        </w:p>
        <w:p w14:paraId="75B2CBFA" w14:textId="77777777" w:rsidR="00470987" w:rsidRPr="00470987" w:rsidRDefault="00470987" w:rsidP="00470987">
          <w:pPr>
            <w:spacing w:line="259" w:lineRule="auto"/>
            <w:rPr>
              <w:rFonts w:ascii="Calibri" w:eastAsia="Times New Roman" w:hAnsi="Calibri" w:cs="Times New Roman"/>
              <w:color w:val="000000" w:themeColor="text1"/>
            </w:rPr>
          </w:pPr>
          <w:r w:rsidRPr="00470987">
            <w:rPr>
              <w:rFonts w:ascii="Arial" w:hAnsi="Arial" w:cs="Arial"/>
              <w:noProof/>
              <w:color w:val="000000" w:themeColor="text1"/>
            </w:rPr>
            <w:drawing>
              <wp:inline distT="0" distB="0" distL="0" distR="0" wp14:anchorId="7D64D5DF" wp14:editId="206DCD44">
                <wp:extent cx="5939790" cy="1772702"/>
                <wp:effectExtent l="0" t="0" r="3810" b="18415"/>
                <wp:docPr id="14376" name="Chart 14376"/>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67481C05" w14:textId="7213F289" w:rsidR="00470987" w:rsidRDefault="00470987" w:rsidP="00470987">
          <w:pPr>
            <w:spacing w:line="276" w:lineRule="auto"/>
            <w:ind w:firstLine="720"/>
            <w:jc w:val="both"/>
            <w:rPr>
              <w:rFonts w:ascii="Arial" w:eastAsia="Arial Unicode MS" w:hAnsi="Arial" w:cs="Arial"/>
              <w:color w:val="000000"/>
              <w:sz w:val="24"/>
              <w:lang w:val="mn-MN"/>
            </w:rPr>
          </w:pPr>
          <w:r w:rsidRPr="00470987">
            <w:rPr>
              <w:rFonts w:ascii="Arial" w:hAnsi="Arial" w:cs="Arial"/>
              <w:sz w:val="24"/>
              <w:lang w:val="mn-MN"/>
            </w:rPr>
            <w:t xml:space="preserve">2020 оны эхний хагас </w:t>
          </w:r>
          <w:r w:rsidR="004750B0">
            <w:rPr>
              <w:rFonts w:ascii="Arial" w:hAnsi="Arial" w:cs="Arial"/>
              <w:sz w:val="24"/>
              <w:lang w:val="mn-MN"/>
            </w:rPr>
            <w:t xml:space="preserve">жилийн </w:t>
          </w:r>
          <w:r w:rsidRPr="00470987">
            <w:rPr>
              <w:rFonts w:ascii="Arial" w:hAnsi="Arial" w:cs="Arial"/>
              <w:sz w:val="24"/>
              <w:lang w:val="mn-MN"/>
            </w:rPr>
            <w:t xml:space="preserve">байдлаар компанийн томоохон хэрэглэгч болох Хөтөлийн цемент шохой ХК цахилгаан эрчим хүчний өр төлбөрийн улмаас тасархай, Дархан төмөрлөгийн үйлдвэр нь дэлхий дахинд дэгдээд буй </w:t>
          </w:r>
          <w:r w:rsidRPr="00470987">
            <w:rPr>
              <w:rFonts w:ascii="Arial" w:hAnsi="Arial" w:cs="Arial"/>
              <w:sz w:val="24"/>
            </w:rPr>
            <w:t xml:space="preserve">COVID-19 </w:t>
          </w:r>
          <w:r w:rsidRPr="00470987">
            <w:rPr>
              <w:rFonts w:ascii="Arial" w:hAnsi="Arial" w:cs="Arial"/>
              <w:sz w:val="24"/>
              <w:lang w:val="mn-MN"/>
            </w:rPr>
            <w:t>буюу корона вирусын хорио дэглэм тогтоосон, урд хил хаасантай холбоотойгоор сондгой тоотой  саруудад бүрэн зогсолт хийж байгаатай холбоотойгоор төлөвлөгөөнөөс хэрэглээ буурахад нөлөөлсөн.</w:t>
          </w:r>
          <w:r w:rsidRPr="00470987">
            <w:rPr>
              <w:rFonts w:ascii="Arial" w:eastAsia="Arial Unicode MS" w:hAnsi="Arial" w:cs="Arial"/>
              <w:color w:val="000000"/>
              <w:sz w:val="24"/>
              <w:lang w:val="mn-MN"/>
            </w:rPr>
            <w:t>Тухайлбал дараах томоохон хэрэглэгчдийн хэрэглээ өмнөх оны гүйцэтгэлээс 8,7 сая кВт цагаар буюу 17,5 хувиар, тухайн оны захиалгаас 13,0 сая кВт цаг буюу 24,0 хувиар буурсан байна.</w:t>
          </w:r>
        </w:p>
        <w:p w14:paraId="024C55CE" w14:textId="77777777" w:rsidR="004750B0" w:rsidRDefault="004750B0" w:rsidP="00470987">
          <w:pPr>
            <w:spacing w:line="276" w:lineRule="auto"/>
            <w:ind w:firstLine="720"/>
            <w:jc w:val="both"/>
            <w:rPr>
              <w:rFonts w:ascii="Arial" w:eastAsia="Arial Unicode MS" w:hAnsi="Arial" w:cs="Arial"/>
              <w:color w:val="000000"/>
              <w:sz w:val="24"/>
              <w:lang w:val="mn-MN"/>
            </w:rPr>
          </w:pPr>
        </w:p>
        <w:p w14:paraId="6C43659D" w14:textId="77777777" w:rsidR="004750B0" w:rsidRDefault="004750B0" w:rsidP="00470987">
          <w:pPr>
            <w:spacing w:line="276" w:lineRule="auto"/>
            <w:ind w:firstLine="720"/>
            <w:jc w:val="both"/>
            <w:rPr>
              <w:rFonts w:ascii="Arial" w:eastAsia="Arial Unicode MS" w:hAnsi="Arial" w:cs="Arial"/>
              <w:color w:val="000000"/>
              <w:sz w:val="24"/>
              <w:lang w:val="mn-MN"/>
            </w:rPr>
          </w:pPr>
        </w:p>
        <w:p w14:paraId="709E1D7C" w14:textId="77777777" w:rsidR="004750B0" w:rsidRDefault="004750B0" w:rsidP="00470987">
          <w:pPr>
            <w:spacing w:line="276" w:lineRule="auto"/>
            <w:ind w:firstLine="720"/>
            <w:jc w:val="both"/>
            <w:rPr>
              <w:rFonts w:ascii="Arial" w:eastAsia="Arial Unicode MS" w:hAnsi="Arial" w:cs="Arial"/>
              <w:color w:val="000000"/>
              <w:sz w:val="24"/>
              <w:lang w:val="mn-MN"/>
            </w:rPr>
          </w:pPr>
        </w:p>
        <w:p w14:paraId="5467E2BA" w14:textId="77777777" w:rsidR="00470987" w:rsidRPr="00470987" w:rsidRDefault="00470987" w:rsidP="00470987">
          <w:pPr>
            <w:numPr>
              <w:ilvl w:val="0"/>
              <w:numId w:val="25"/>
            </w:numPr>
            <w:spacing w:line="259" w:lineRule="auto"/>
            <w:contextualSpacing/>
            <w:rPr>
              <w:rFonts w:ascii="Arial" w:hAnsi="Arial"/>
              <w:b/>
              <w:i/>
              <w:color w:val="000000" w:themeColor="text1"/>
              <w:sz w:val="24"/>
              <w:lang w:val="mn-MN"/>
            </w:rPr>
          </w:pPr>
          <w:r w:rsidRPr="00470987">
            <w:rPr>
              <w:rFonts w:ascii="Arial" w:hAnsi="Arial"/>
              <w:b/>
              <w:i/>
              <w:color w:val="000000" w:themeColor="text1"/>
              <w:sz w:val="24"/>
              <w:lang w:val="mn-MN"/>
            </w:rPr>
            <w:lastRenderedPageBreak/>
            <w:t>Борлуулсан цахилгаан эрчим хүч</w:t>
          </w:r>
        </w:p>
        <w:p w14:paraId="3071DD87" w14:textId="77777777" w:rsidR="00470987" w:rsidRPr="00470987" w:rsidRDefault="00470987" w:rsidP="00470987">
          <w:pPr>
            <w:spacing w:line="276" w:lineRule="auto"/>
            <w:ind w:firstLine="360"/>
            <w:jc w:val="both"/>
            <w:rPr>
              <w:rFonts w:ascii="Arial" w:hAnsi="Arial" w:cs="Arial"/>
              <w:color w:val="000000" w:themeColor="text1"/>
              <w:sz w:val="24"/>
              <w:szCs w:val="24"/>
              <w:lang w:val="mn-MN"/>
            </w:rPr>
          </w:pPr>
          <w:r w:rsidRPr="00470987">
            <w:rPr>
              <w:rFonts w:ascii="Arial" w:hAnsi="Arial" w:cs="Arial"/>
              <w:color w:val="000000" w:themeColor="text1"/>
              <w:sz w:val="24"/>
              <w:szCs w:val="24"/>
              <w:lang w:val="mn-MN"/>
            </w:rPr>
            <w:t xml:space="preserve">Тайлант хугацаанд гүйцэтгэлд ноогдох төлөвлгөөгөөр 196.6 сая кВт.цаг цахилгаан эрчим хүч борлуулалхаас </w:t>
          </w:r>
          <w:r w:rsidRPr="00470987">
            <w:rPr>
              <w:rFonts w:ascii="Arial" w:hAnsi="Arial" w:cs="Arial"/>
              <w:color w:val="000000" w:themeColor="text1"/>
              <w:sz w:val="24"/>
              <w:szCs w:val="24"/>
            </w:rPr>
            <w:t xml:space="preserve">192.7 </w:t>
          </w:r>
          <w:r w:rsidRPr="00470987">
            <w:rPr>
              <w:rFonts w:ascii="Arial" w:hAnsi="Arial" w:cs="Arial"/>
              <w:color w:val="000000" w:themeColor="text1"/>
              <w:sz w:val="24"/>
              <w:szCs w:val="24"/>
              <w:lang w:val="mn-MN"/>
            </w:rPr>
            <w:t xml:space="preserve">сая кВт.цаг цахилгаан эрчим хүч борлуулж өмнөх оны мөн үеэс </w:t>
          </w:r>
          <w:r w:rsidRPr="00470987">
            <w:rPr>
              <w:rFonts w:ascii="Arial" w:hAnsi="Arial" w:cs="Arial"/>
              <w:color w:val="000000" w:themeColor="text1"/>
              <w:sz w:val="24"/>
              <w:szCs w:val="24"/>
            </w:rPr>
            <w:t>3.9</w:t>
          </w:r>
          <w:r w:rsidRPr="00470987">
            <w:rPr>
              <w:rFonts w:ascii="Arial" w:hAnsi="Arial" w:cs="Arial"/>
              <w:color w:val="000000" w:themeColor="text1"/>
              <w:sz w:val="24"/>
              <w:szCs w:val="24"/>
              <w:lang w:val="mn-MN"/>
            </w:rPr>
            <w:t xml:space="preserve"> сая кВт.цагаар буурч төлөвлөгөөний биелэлт</w:t>
          </w:r>
          <w:r w:rsidRPr="00470987">
            <w:rPr>
              <w:rFonts w:ascii="Arial" w:hAnsi="Arial" w:cs="Arial"/>
              <w:color w:val="000000" w:themeColor="text1"/>
              <w:sz w:val="24"/>
              <w:szCs w:val="24"/>
            </w:rPr>
            <w:t xml:space="preserve"> </w:t>
          </w:r>
          <w:r w:rsidRPr="00470987">
            <w:rPr>
              <w:rFonts w:ascii="Arial" w:hAnsi="Arial" w:cs="Arial"/>
              <w:color w:val="000000" w:themeColor="text1"/>
              <w:sz w:val="24"/>
              <w:szCs w:val="24"/>
              <w:lang w:val="mn-MN"/>
            </w:rPr>
            <w:t>101,8% боллоо.</w:t>
          </w:r>
        </w:p>
        <w:p w14:paraId="1B4C435C" w14:textId="77777777" w:rsidR="00470987" w:rsidRPr="00470987" w:rsidRDefault="00470987" w:rsidP="00470987">
          <w:pPr>
            <w:spacing w:line="259" w:lineRule="auto"/>
            <w:jc w:val="center"/>
            <w:rPr>
              <w:rFonts w:ascii="Arial" w:hAnsi="Arial"/>
              <w:b/>
              <w:i/>
              <w:color w:val="000000" w:themeColor="text1"/>
              <w:lang w:val="mn-MN"/>
            </w:rPr>
          </w:pPr>
          <w:r w:rsidRPr="00470987">
            <w:rPr>
              <w:rFonts w:ascii="Arial" w:hAnsi="Arial" w:cs="Arial"/>
              <w:noProof/>
              <w:color w:val="000000" w:themeColor="text1"/>
              <w:sz w:val="24"/>
              <w:szCs w:val="24"/>
            </w:rPr>
            <w:drawing>
              <wp:inline distT="0" distB="0" distL="0" distR="0" wp14:anchorId="2F6869EB" wp14:editId="53B42966">
                <wp:extent cx="5939790" cy="1859698"/>
                <wp:effectExtent l="0" t="0" r="3810" b="7620"/>
                <wp:docPr id="14377" name="Chart 14377"/>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57C0E68E" w14:textId="77777777" w:rsidR="00470987" w:rsidRPr="00470987" w:rsidRDefault="00470987" w:rsidP="00470987">
          <w:pPr>
            <w:spacing w:line="276" w:lineRule="auto"/>
            <w:jc w:val="both"/>
            <w:rPr>
              <w:rFonts w:ascii="Arial" w:hAnsi="Arial"/>
              <w:color w:val="000000" w:themeColor="text1"/>
              <w:sz w:val="24"/>
              <w:lang w:val="mn-MN"/>
            </w:rPr>
          </w:pPr>
          <w:r w:rsidRPr="00470987">
            <w:rPr>
              <w:rFonts w:ascii="Arial" w:hAnsi="Arial" w:cs="Arial"/>
              <w:noProof/>
              <w:color w:val="000000" w:themeColor="text1"/>
              <w:sz w:val="24"/>
              <w:szCs w:val="24"/>
            </w:rPr>
            <w:drawing>
              <wp:inline distT="0" distB="0" distL="0" distR="0" wp14:anchorId="41A4FD67" wp14:editId="6F7E7488">
                <wp:extent cx="2781300" cy="1933575"/>
                <wp:effectExtent l="0" t="0" r="0" b="9525"/>
                <wp:docPr id="14378" name="Chart 14378"/>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r w:rsidRPr="00470987">
            <w:rPr>
              <w:rFonts w:ascii="Arial" w:hAnsi="Arial" w:cs="Arial"/>
              <w:noProof/>
              <w:color w:val="000000" w:themeColor="text1"/>
              <w:sz w:val="24"/>
              <w:szCs w:val="24"/>
            </w:rPr>
            <w:drawing>
              <wp:inline distT="0" distB="0" distL="0" distR="0" wp14:anchorId="4594E7FB" wp14:editId="61496F6E">
                <wp:extent cx="2838450" cy="1905000"/>
                <wp:effectExtent l="0" t="0" r="0" b="0"/>
                <wp:docPr id="14379" name="Chart 14379"/>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1E59B007" w14:textId="77777777" w:rsidR="00470987" w:rsidRPr="00470987" w:rsidRDefault="00470987" w:rsidP="00470987">
          <w:pPr>
            <w:spacing w:line="360" w:lineRule="auto"/>
            <w:ind w:firstLine="720"/>
            <w:jc w:val="both"/>
            <w:rPr>
              <w:rFonts w:ascii="Arial" w:hAnsi="Arial"/>
              <w:color w:val="000000" w:themeColor="text1"/>
              <w:lang w:val="mn-MN"/>
            </w:rPr>
          </w:pPr>
          <w:r w:rsidRPr="00470987">
            <w:rPr>
              <w:rFonts w:ascii="Arial" w:hAnsi="Arial"/>
              <w:color w:val="000000" w:themeColor="text1"/>
              <w:lang w:val="mn-MN"/>
            </w:rPr>
            <w:t>Борлуулалтын хэмжээ өнгөрсөн оны мөн үеээс 5 хувиар буюу 9.6 сая кВт цагаар буурсан байна.</w:t>
          </w:r>
        </w:p>
        <w:tbl>
          <w:tblPr>
            <w:tblW w:w="9299" w:type="dxa"/>
            <w:tblLook w:val="04A0" w:firstRow="1" w:lastRow="0" w:firstColumn="1" w:lastColumn="0" w:noHBand="0" w:noVBand="1"/>
          </w:tblPr>
          <w:tblGrid>
            <w:gridCol w:w="529"/>
            <w:gridCol w:w="2323"/>
            <w:gridCol w:w="1476"/>
            <w:gridCol w:w="1361"/>
            <w:gridCol w:w="1361"/>
            <w:gridCol w:w="1260"/>
            <w:gridCol w:w="989"/>
          </w:tblGrid>
          <w:tr w:rsidR="00470987" w:rsidRPr="00470987" w14:paraId="5CB10B54" w14:textId="77777777" w:rsidTr="00470987">
            <w:trPr>
              <w:trHeight w:val="249"/>
            </w:trPr>
            <w:tc>
              <w:tcPr>
                <w:tcW w:w="2852" w:type="dxa"/>
                <w:gridSpan w:val="2"/>
                <w:vMerge w:val="restart"/>
                <w:tcBorders>
                  <w:top w:val="single" w:sz="4" w:space="0" w:color="auto"/>
                  <w:left w:val="single" w:sz="4" w:space="0" w:color="auto"/>
                  <w:bottom w:val="single" w:sz="4" w:space="0" w:color="000000"/>
                  <w:right w:val="single" w:sz="4" w:space="0" w:color="000000"/>
                </w:tcBorders>
                <w:shd w:val="clear" w:color="000000" w:fill="DDEBF7"/>
                <w:noWrap/>
                <w:vAlign w:val="center"/>
                <w:hideMark/>
              </w:tcPr>
              <w:p w14:paraId="71C2B93B"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Бүтэц</w:t>
                </w:r>
                <w:proofErr w:type="spellEnd"/>
              </w:p>
            </w:tc>
            <w:tc>
              <w:tcPr>
                <w:tcW w:w="1476" w:type="dxa"/>
                <w:vMerge w:val="restart"/>
                <w:tcBorders>
                  <w:top w:val="single" w:sz="4" w:space="0" w:color="auto"/>
                  <w:left w:val="single" w:sz="4" w:space="0" w:color="auto"/>
                  <w:bottom w:val="single" w:sz="4" w:space="0" w:color="000000"/>
                  <w:right w:val="single" w:sz="4" w:space="0" w:color="auto"/>
                </w:tcBorders>
                <w:shd w:val="clear" w:color="000000" w:fill="DDEBF7"/>
                <w:noWrap/>
                <w:vAlign w:val="center"/>
                <w:hideMark/>
              </w:tcPr>
              <w:p w14:paraId="56491195"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Хэмжих</w:t>
                </w:r>
                <w:proofErr w:type="spellEnd"/>
                <w:r w:rsidRPr="00470987">
                  <w:rPr>
                    <w:rFonts w:ascii="Arial" w:eastAsia="Times New Roman" w:hAnsi="Arial" w:cs="Arial"/>
                    <w:sz w:val="20"/>
                    <w:szCs w:val="20"/>
                  </w:rPr>
                  <w:t xml:space="preserve"> </w:t>
                </w:r>
                <w:proofErr w:type="spellStart"/>
                <w:r w:rsidRPr="00470987">
                  <w:rPr>
                    <w:rFonts w:ascii="Arial" w:eastAsia="Times New Roman" w:hAnsi="Arial" w:cs="Arial"/>
                    <w:sz w:val="20"/>
                    <w:szCs w:val="20"/>
                  </w:rPr>
                  <w:t>нэгж</w:t>
                </w:r>
                <w:proofErr w:type="spellEnd"/>
              </w:p>
            </w:tc>
            <w:tc>
              <w:tcPr>
                <w:tcW w:w="1361" w:type="dxa"/>
                <w:vMerge w:val="restart"/>
                <w:tcBorders>
                  <w:top w:val="single" w:sz="4" w:space="0" w:color="auto"/>
                  <w:left w:val="single" w:sz="4" w:space="0" w:color="auto"/>
                  <w:bottom w:val="single" w:sz="4" w:space="0" w:color="000000"/>
                  <w:right w:val="single" w:sz="4" w:space="0" w:color="auto"/>
                </w:tcBorders>
                <w:shd w:val="clear" w:color="000000" w:fill="DDEBF7"/>
                <w:vAlign w:val="center"/>
                <w:hideMark/>
              </w:tcPr>
              <w:p w14:paraId="4C34526D"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 xml:space="preserve">2019 </w:t>
                </w:r>
                <w:proofErr w:type="spellStart"/>
                <w:r w:rsidRPr="00470987">
                  <w:rPr>
                    <w:rFonts w:ascii="Arial" w:eastAsia="Times New Roman" w:hAnsi="Arial" w:cs="Arial"/>
                    <w:sz w:val="20"/>
                    <w:szCs w:val="20"/>
                  </w:rPr>
                  <w:t>оны</w:t>
                </w:r>
                <w:proofErr w:type="spellEnd"/>
                <w:r w:rsidRPr="00470987">
                  <w:rPr>
                    <w:rFonts w:ascii="Arial" w:eastAsia="Times New Roman" w:hAnsi="Arial" w:cs="Arial"/>
                    <w:sz w:val="20"/>
                    <w:szCs w:val="20"/>
                  </w:rPr>
                  <w:t xml:space="preserve"> I </w:t>
                </w:r>
                <w:proofErr w:type="spellStart"/>
                <w:r w:rsidRPr="00470987">
                  <w:rPr>
                    <w:rFonts w:ascii="Arial" w:eastAsia="Times New Roman" w:hAnsi="Arial" w:cs="Arial"/>
                    <w:sz w:val="20"/>
                    <w:szCs w:val="20"/>
                  </w:rPr>
                  <w:t>улирал</w:t>
                </w:r>
                <w:proofErr w:type="spellEnd"/>
                <w:r w:rsidRPr="00470987">
                  <w:rPr>
                    <w:rFonts w:ascii="Arial" w:eastAsia="Times New Roman" w:hAnsi="Arial" w:cs="Arial"/>
                    <w:sz w:val="20"/>
                    <w:szCs w:val="20"/>
                  </w:rPr>
                  <w:t xml:space="preserve"> </w:t>
                </w:r>
              </w:p>
            </w:tc>
            <w:tc>
              <w:tcPr>
                <w:tcW w:w="1361" w:type="dxa"/>
                <w:vMerge w:val="restart"/>
                <w:tcBorders>
                  <w:top w:val="single" w:sz="4" w:space="0" w:color="auto"/>
                  <w:left w:val="single" w:sz="4" w:space="0" w:color="auto"/>
                  <w:bottom w:val="single" w:sz="4" w:space="0" w:color="000000"/>
                  <w:right w:val="single" w:sz="4" w:space="0" w:color="auto"/>
                </w:tcBorders>
                <w:shd w:val="clear" w:color="000000" w:fill="DDEBF7"/>
                <w:vAlign w:val="center"/>
                <w:hideMark/>
              </w:tcPr>
              <w:p w14:paraId="0E4AFC83"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 xml:space="preserve">2020 </w:t>
                </w:r>
                <w:proofErr w:type="spellStart"/>
                <w:r w:rsidRPr="00470987">
                  <w:rPr>
                    <w:rFonts w:ascii="Arial" w:eastAsia="Times New Roman" w:hAnsi="Arial" w:cs="Arial"/>
                    <w:sz w:val="20"/>
                    <w:szCs w:val="20"/>
                  </w:rPr>
                  <w:t>оны</w:t>
                </w:r>
                <w:proofErr w:type="spellEnd"/>
                <w:r w:rsidRPr="00470987">
                  <w:rPr>
                    <w:rFonts w:ascii="Arial" w:eastAsia="Times New Roman" w:hAnsi="Arial" w:cs="Arial"/>
                    <w:sz w:val="20"/>
                    <w:szCs w:val="20"/>
                  </w:rPr>
                  <w:t xml:space="preserve"> II </w:t>
                </w:r>
                <w:proofErr w:type="spellStart"/>
                <w:r w:rsidRPr="00470987">
                  <w:rPr>
                    <w:rFonts w:ascii="Arial" w:eastAsia="Times New Roman" w:hAnsi="Arial" w:cs="Arial"/>
                    <w:sz w:val="20"/>
                    <w:szCs w:val="20"/>
                  </w:rPr>
                  <w:t>улирал</w:t>
                </w:r>
                <w:proofErr w:type="spellEnd"/>
              </w:p>
            </w:tc>
            <w:tc>
              <w:tcPr>
                <w:tcW w:w="2249" w:type="dxa"/>
                <w:gridSpan w:val="2"/>
                <w:tcBorders>
                  <w:top w:val="single" w:sz="4" w:space="0" w:color="auto"/>
                  <w:left w:val="nil"/>
                  <w:bottom w:val="single" w:sz="4" w:space="0" w:color="auto"/>
                  <w:right w:val="single" w:sz="4" w:space="0" w:color="auto"/>
                </w:tcBorders>
                <w:shd w:val="clear" w:color="000000" w:fill="DDEBF7"/>
                <w:noWrap/>
                <w:vAlign w:val="center"/>
                <w:hideMark/>
              </w:tcPr>
              <w:p w14:paraId="6DC5EA0E" w14:textId="77777777" w:rsidR="00470987" w:rsidRPr="00470987" w:rsidRDefault="00470987" w:rsidP="00470987">
                <w:pPr>
                  <w:spacing w:after="0" w:line="240" w:lineRule="auto"/>
                  <w:jc w:val="center"/>
                  <w:rPr>
                    <w:rFonts w:ascii="Calibri" w:eastAsia="Times New Roman" w:hAnsi="Calibri" w:cs="Calibri"/>
                    <w:color w:val="000000"/>
                  </w:rPr>
                </w:pPr>
                <w:proofErr w:type="spellStart"/>
                <w:r w:rsidRPr="00470987">
                  <w:rPr>
                    <w:rFonts w:ascii="Calibri" w:eastAsia="Times New Roman" w:hAnsi="Calibri" w:cs="Calibri"/>
                    <w:color w:val="000000"/>
                  </w:rPr>
                  <w:t>Зөрүү</w:t>
                </w:r>
                <w:proofErr w:type="spellEnd"/>
              </w:p>
            </w:tc>
          </w:tr>
          <w:tr w:rsidR="00470987" w:rsidRPr="00470987" w14:paraId="204E305E" w14:textId="77777777" w:rsidTr="00470987">
            <w:trPr>
              <w:trHeight w:val="249"/>
            </w:trPr>
            <w:tc>
              <w:tcPr>
                <w:tcW w:w="2852" w:type="dxa"/>
                <w:gridSpan w:val="2"/>
                <w:vMerge/>
                <w:tcBorders>
                  <w:top w:val="single" w:sz="4" w:space="0" w:color="auto"/>
                  <w:left w:val="single" w:sz="4" w:space="0" w:color="auto"/>
                  <w:bottom w:val="single" w:sz="4" w:space="0" w:color="000000"/>
                  <w:right w:val="single" w:sz="4" w:space="0" w:color="000000"/>
                </w:tcBorders>
                <w:vAlign w:val="center"/>
                <w:hideMark/>
              </w:tcPr>
              <w:p w14:paraId="0F0C7341" w14:textId="77777777" w:rsidR="00470987" w:rsidRPr="00470987" w:rsidRDefault="00470987" w:rsidP="00470987">
                <w:pPr>
                  <w:spacing w:after="0" w:line="240" w:lineRule="auto"/>
                  <w:rPr>
                    <w:rFonts w:ascii="Arial" w:eastAsia="Times New Roman" w:hAnsi="Arial" w:cs="Arial"/>
                    <w:sz w:val="20"/>
                    <w:szCs w:val="20"/>
                  </w:rPr>
                </w:pPr>
              </w:p>
            </w:tc>
            <w:tc>
              <w:tcPr>
                <w:tcW w:w="1476" w:type="dxa"/>
                <w:vMerge/>
                <w:tcBorders>
                  <w:top w:val="single" w:sz="4" w:space="0" w:color="auto"/>
                  <w:left w:val="single" w:sz="4" w:space="0" w:color="auto"/>
                  <w:bottom w:val="single" w:sz="4" w:space="0" w:color="000000"/>
                  <w:right w:val="single" w:sz="4" w:space="0" w:color="auto"/>
                </w:tcBorders>
                <w:vAlign w:val="center"/>
                <w:hideMark/>
              </w:tcPr>
              <w:p w14:paraId="6BAE4101" w14:textId="77777777" w:rsidR="00470987" w:rsidRPr="00470987" w:rsidRDefault="00470987" w:rsidP="00470987">
                <w:pPr>
                  <w:spacing w:after="0" w:line="240" w:lineRule="auto"/>
                  <w:rPr>
                    <w:rFonts w:ascii="Arial" w:eastAsia="Times New Roman" w:hAnsi="Arial" w:cs="Arial"/>
                    <w:sz w:val="20"/>
                    <w:szCs w:val="20"/>
                  </w:rPr>
                </w:pPr>
              </w:p>
            </w:tc>
            <w:tc>
              <w:tcPr>
                <w:tcW w:w="1361" w:type="dxa"/>
                <w:vMerge/>
                <w:tcBorders>
                  <w:top w:val="single" w:sz="4" w:space="0" w:color="auto"/>
                  <w:left w:val="single" w:sz="4" w:space="0" w:color="auto"/>
                  <w:bottom w:val="single" w:sz="4" w:space="0" w:color="000000"/>
                  <w:right w:val="single" w:sz="4" w:space="0" w:color="auto"/>
                </w:tcBorders>
                <w:vAlign w:val="center"/>
                <w:hideMark/>
              </w:tcPr>
              <w:p w14:paraId="1700ACA4" w14:textId="77777777" w:rsidR="00470987" w:rsidRPr="00470987" w:rsidRDefault="00470987" w:rsidP="00470987">
                <w:pPr>
                  <w:spacing w:after="0" w:line="240" w:lineRule="auto"/>
                  <w:rPr>
                    <w:rFonts w:ascii="Arial" w:eastAsia="Times New Roman" w:hAnsi="Arial" w:cs="Arial"/>
                    <w:sz w:val="20"/>
                    <w:szCs w:val="20"/>
                  </w:rPr>
                </w:pPr>
              </w:p>
            </w:tc>
            <w:tc>
              <w:tcPr>
                <w:tcW w:w="1361" w:type="dxa"/>
                <w:vMerge/>
                <w:tcBorders>
                  <w:top w:val="single" w:sz="4" w:space="0" w:color="auto"/>
                  <w:left w:val="single" w:sz="4" w:space="0" w:color="auto"/>
                  <w:bottom w:val="single" w:sz="4" w:space="0" w:color="000000"/>
                  <w:right w:val="single" w:sz="4" w:space="0" w:color="auto"/>
                </w:tcBorders>
                <w:vAlign w:val="center"/>
                <w:hideMark/>
              </w:tcPr>
              <w:p w14:paraId="0FEBCB00" w14:textId="77777777" w:rsidR="00470987" w:rsidRPr="00470987" w:rsidRDefault="00470987" w:rsidP="00470987">
                <w:pPr>
                  <w:spacing w:after="0" w:line="240" w:lineRule="auto"/>
                  <w:rPr>
                    <w:rFonts w:ascii="Arial" w:eastAsia="Times New Roman" w:hAnsi="Arial" w:cs="Arial"/>
                    <w:sz w:val="20"/>
                    <w:szCs w:val="20"/>
                  </w:rPr>
                </w:pPr>
              </w:p>
            </w:tc>
            <w:tc>
              <w:tcPr>
                <w:tcW w:w="1260" w:type="dxa"/>
                <w:tcBorders>
                  <w:top w:val="nil"/>
                  <w:left w:val="nil"/>
                  <w:bottom w:val="single" w:sz="4" w:space="0" w:color="auto"/>
                  <w:right w:val="single" w:sz="4" w:space="0" w:color="auto"/>
                </w:tcBorders>
                <w:shd w:val="clear" w:color="000000" w:fill="DDEBF7"/>
                <w:noWrap/>
                <w:vAlign w:val="center"/>
                <w:hideMark/>
              </w:tcPr>
              <w:p w14:paraId="63D7740C" w14:textId="77777777" w:rsidR="00470987" w:rsidRPr="00470987" w:rsidRDefault="00470987" w:rsidP="00470987">
                <w:pPr>
                  <w:spacing w:after="0" w:line="240" w:lineRule="auto"/>
                  <w:jc w:val="center"/>
                  <w:rPr>
                    <w:rFonts w:ascii="Calibri" w:eastAsia="Times New Roman" w:hAnsi="Calibri" w:cs="Calibri"/>
                    <w:color w:val="000000"/>
                  </w:rPr>
                </w:pPr>
                <w:proofErr w:type="spellStart"/>
                <w:r w:rsidRPr="00470987">
                  <w:rPr>
                    <w:rFonts w:ascii="Calibri" w:eastAsia="Times New Roman" w:hAnsi="Calibri" w:cs="Calibri"/>
                    <w:color w:val="000000"/>
                  </w:rPr>
                  <w:t>биет</w:t>
                </w:r>
                <w:proofErr w:type="spellEnd"/>
              </w:p>
            </w:tc>
            <w:tc>
              <w:tcPr>
                <w:tcW w:w="988" w:type="dxa"/>
                <w:tcBorders>
                  <w:top w:val="nil"/>
                  <w:left w:val="nil"/>
                  <w:bottom w:val="single" w:sz="4" w:space="0" w:color="auto"/>
                  <w:right w:val="single" w:sz="4" w:space="0" w:color="auto"/>
                </w:tcBorders>
                <w:shd w:val="clear" w:color="000000" w:fill="DDEBF7"/>
                <w:noWrap/>
                <w:vAlign w:val="center"/>
                <w:hideMark/>
              </w:tcPr>
              <w:p w14:paraId="5B8BE146" w14:textId="77777777" w:rsidR="00470987" w:rsidRPr="00470987" w:rsidRDefault="00470987" w:rsidP="00470987">
                <w:pPr>
                  <w:spacing w:after="0" w:line="240" w:lineRule="auto"/>
                  <w:jc w:val="center"/>
                  <w:rPr>
                    <w:rFonts w:ascii="Calibri" w:eastAsia="Times New Roman" w:hAnsi="Calibri" w:cs="Calibri"/>
                    <w:color w:val="000000"/>
                  </w:rPr>
                </w:pPr>
                <w:proofErr w:type="spellStart"/>
                <w:r w:rsidRPr="00470987">
                  <w:rPr>
                    <w:rFonts w:ascii="Calibri" w:eastAsia="Times New Roman" w:hAnsi="Calibri" w:cs="Calibri"/>
                    <w:color w:val="000000"/>
                  </w:rPr>
                  <w:t>хувь</w:t>
                </w:r>
                <w:proofErr w:type="spellEnd"/>
              </w:p>
            </w:tc>
          </w:tr>
          <w:tr w:rsidR="00470987" w:rsidRPr="00470987" w14:paraId="3C0F703B" w14:textId="77777777" w:rsidTr="00470987">
            <w:trPr>
              <w:trHeight w:val="249"/>
            </w:trPr>
            <w:tc>
              <w:tcPr>
                <w:tcW w:w="2852" w:type="dxa"/>
                <w:gridSpan w:val="2"/>
                <w:tcBorders>
                  <w:top w:val="single" w:sz="4" w:space="0" w:color="auto"/>
                  <w:left w:val="single" w:sz="4" w:space="0" w:color="auto"/>
                  <w:bottom w:val="single" w:sz="4" w:space="0" w:color="auto"/>
                  <w:right w:val="single" w:sz="4" w:space="0" w:color="000000"/>
                </w:tcBorders>
                <w:shd w:val="clear" w:color="auto" w:fill="auto"/>
                <w:noWrap/>
                <w:vAlign w:val="center"/>
                <w:hideMark/>
              </w:tcPr>
              <w:p w14:paraId="72A25C3D"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ХАЦЭХ</w:t>
                </w:r>
              </w:p>
            </w:tc>
            <w:tc>
              <w:tcPr>
                <w:tcW w:w="1476" w:type="dxa"/>
                <w:tcBorders>
                  <w:top w:val="nil"/>
                  <w:left w:val="nil"/>
                  <w:bottom w:val="single" w:sz="4" w:space="0" w:color="auto"/>
                  <w:right w:val="single" w:sz="4" w:space="0" w:color="auto"/>
                </w:tcBorders>
                <w:shd w:val="clear" w:color="auto" w:fill="auto"/>
                <w:noWrap/>
                <w:vAlign w:val="center"/>
                <w:hideMark/>
              </w:tcPr>
              <w:p w14:paraId="59B9850C"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мян.кВт.ц</w:t>
                </w:r>
                <w:proofErr w:type="spellEnd"/>
              </w:p>
            </w:tc>
            <w:tc>
              <w:tcPr>
                <w:tcW w:w="1361" w:type="dxa"/>
                <w:tcBorders>
                  <w:top w:val="nil"/>
                  <w:left w:val="nil"/>
                  <w:bottom w:val="single" w:sz="4" w:space="0" w:color="auto"/>
                  <w:right w:val="single" w:sz="4" w:space="0" w:color="auto"/>
                </w:tcBorders>
                <w:shd w:val="clear" w:color="auto" w:fill="auto"/>
                <w:vAlign w:val="center"/>
                <w:hideMark/>
              </w:tcPr>
              <w:p w14:paraId="3D3204FC"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225125.15</w:t>
                </w:r>
              </w:p>
            </w:tc>
            <w:tc>
              <w:tcPr>
                <w:tcW w:w="1361" w:type="dxa"/>
                <w:tcBorders>
                  <w:top w:val="nil"/>
                  <w:left w:val="nil"/>
                  <w:bottom w:val="single" w:sz="4" w:space="0" w:color="auto"/>
                  <w:right w:val="single" w:sz="4" w:space="0" w:color="auto"/>
                </w:tcBorders>
                <w:shd w:val="clear" w:color="auto" w:fill="auto"/>
                <w:vAlign w:val="center"/>
                <w:hideMark/>
              </w:tcPr>
              <w:p w14:paraId="42F61967"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217718.82</w:t>
                </w:r>
              </w:p>
            </w:tc>
            <w:tc>
              <w:tcPr>
                <w:tcW w:w="1260" w:type="dxa"/>
                <w:tcBorders>
                  <w:top w:val="nil"/>
                  <w:left w:val="nil"/>
                  <w:bottom w:val="single" w:sz="4" w:space="0" w:color="auto"/>
                  <w:right w:val="single" w:sz="4" w:space="0" w:color="auto"/>
                </w:tcBorders>
                <w:shd w:val="clear" w:color="auto" w:fill="auto"/>
                <w:noWrap/>
                <w:vAlign w:val="bottom"/>
                <w:hideMark/>
              </w:tcPr>
              <w:p w14:paraId="763966CC"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-7406.3</w:t>
                </w:r>
              </w:p>
            </w:tc>
            <w:tc>
              <w:tcPr>
                <w:tcW w:w="988" w:type="dxa"/>
                <w:tcBorders>
                  <w:top w:val="nil"/>
                  <w:left w:val="nil"/>
                  <w:bottom w:val="single" w:sz="4" w:space="0" w:color="auto"/>
                  <w:right w:val="single" w:sz="4" w:space="0" w:color="auto"/>
                </w:tcBorders>
                <w:shd w:val="clear" w:color="auto" w:fill="auto"/>
                <w:noWrap/>
                <w:vAlign w:val="bottom"/>
                <w:hideMark/>
              </w:tcPr>
              <w:p w14:paraId="13298CE9"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-3.4%</w:t>
                </w:r>
              </w:p>
            </w:tc>
          </w:tr>
          <w:tr w:rsidR="00470987" w:rsidRPr="00470987" w14:paraId="63C21165" w14:textId="77777777" w:rsidTr="00470987">
            <w:trPr>
              <w:trHeight w:val="249"/>
            </w:trPr>
            <w:tc>
              <w:tcPr>
                <w:tcW w:w="2852" w:type="dxa"/>
                <w:gridSpan w:val="2"/>
                <w:tcBorders>
                  <w:top w:val="single" w:sz="4" w:space="0" w:color="auto"/>
                  <w:left w:val="single" w:sz="4" w:space="0" w:color="auto"/>
                  <w:bottom w:val="single" w:sz="4" w:space="0" w:color="auto"/>
                  <w:right w:val="single" w:sz="4" w:space="0" w:color="000000"/>
                </w:tcBorders>
                <w:shd w:val="clear" w:color="auto" w:fill="auto"/>
                <w:noWrap/>
                <w:vAlign w:val="center"/>
                <w:hideMark/>
              </w:tcPr>
              <w:p w14:paraId="37515A01"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Борлуулсан</w:t>
                </w:r>
                <w:proofErr w:type="spellEnd"/>
                <w:r w:rsidRPr="00470987">
                  <w:rPr>
                    <w:rFonts w:ascii="Arial" w:eastAsia="Times New Roman" w:hAnsi="Arial" w:cs="Arial"/>
                    <w:sz w:val="20"/>
                    <w:szCs w:val="20"/>
                  </w:rPr>
                  <w:t xml:space="preserve"> ЦЭХ</w:t>
                </w:r>
              </w:p>
            </w:tc>
            <w:tc>
              <w:tcPr>
                <w:tcW w:w="1476" w:type="dxa"/>
                <w:tcBorders>
                  <w:top w:val="nil"/>
                  <w:left w:val="nil"/>
                  <w:bottom w:val="single" w:sz="4" w:space="0" w:color="auto"/>
                  <w:right w:val="single" w:sz="4" w:space="0" w:color="auto"/>
                </w:tcBorders>
                <w:shd w:val="clear" w:color="auto" w:fill="auto"/>
                <w:noWrap/>
                <w:vAlign w:val="center"/>
                <w:hideMark/>
              </w:tcPr>
              <w:p w14:paraId="46F6B8A5"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мян.кВт.ц</w:t>
                </w:r>
                <w:proofErr w:type="spellEnd"/>
              </w:p>
            </w:tc>
            <w:tc>
              <w:tcPr>
                <w:tcW w:w="1361" w:type="dxa"/>
                <w:tcBorders>
                  <w:top w:val="nil"/>
                  <w:left w:val="nil"/>
                  <w:bottom w:val="single" w:sz="4" w:space="0" w:color="auto"/>
                  <w:right w:val="single" w:sz="4" w:space="0" w:color="auto"/>
                </w:tcBorders>
                <w:shd w:val="clear" w:color="auto" w:fill="auto"/>
                <w:noWrap/>
                <w:vAlign w:val="center"/>
                <w:hideMark/>
              </w:tcPr>
              <w:p w14:paraId="02167B72"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202407.2</w:t>
                </w:r>
              </w:p>
            </w:tc>
            <w:tc>
              <w:tcPr>
                <w:tcW w:w="1361" w:type="dxa"/>
                <w:tcBorders>
                  <w:top w:val="nil"/>
                  <w:left w:val="nil"/>
                  <w:bottom w:val="single" w:sz="4" w:space="0" w:color="auto"/>
                  <w:right w:val="single" w:sz="4" w:space="0" w:color="auto"/>
                </w:tcBorders>
                <w:shd w:val="clear" w:color="auto" w:fill="auto"/>
                <w:noWrap/>
                <w:vAlign w:val="center"/>
                <w:hideMark/>
              </w:tcPr>
              <w:p w14:paraId="338A6E4D"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192748.7</w:t>
                </w:r>
              </w:p>
            </w:tc>
            <w:tc>
              <w:tcPr>
                <w:tcW w:w="1260" w:type="dxa"/>
                <w:tcBorders>
                  <w:top w:val="nil"/>
                  <w:left w:val="nil"/>
                  <w:bottom w:val="single" w:sz="4" w:space="0" w:color="auto"/>
                  <w:right w:val="single" w:sz="4" w:space="0" w:color="auto"/>
                </w:tcBorders>
                <w:shd w:val="clear" w:color="auto" w:fill="auto"/>
                <w:noWrap/>
                <w:vAlign w:val="bottom"/>
                <w:hideMark/>
              </w:tcPr>
              <w:p w14:paraId="60B6480E"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-9658.5</w:t>
                </w:r>
              </w:p>
            </w:tc>
            <w:tc>
              <w:tcPr>
                <w:tcW w:w="988" w:type="dxa"/>
                <w:tcBorders>
                  <w:top w:val="nil"/>
                  <w:left w:val="nil"/>
                  <w:bottom w:val="single" w:sz="4" w:space="0" w:color="auto"/>
                  <w:right w:val="single" w:sz="4" w:space="0" w:color="auto"/>
                </w:tcBorders>
                <w:shd w:val="clear" w:color="auto" w:fill="auto"/>
                <w:noWrap/>
                <w:vAlign w:val="bottom"/>
                <w:hideMark/>
              </w:tcPr>
              <w:p w14:paraId="4BF727E3"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-5.0%</w:t>
                </w:r>
              </w:p>
            </w:tc>
          </w:tr>
          <w:tr w:rsidR="00470987" w:rsidRPr="00470987" w14:paraId="583B60A5" w14:textId="77777777" w:rsidTr="00470987">
            <w:trPr>
              <w:trHeight w:val="249"/>
            </w:trPr>
            <w:tc>
              <w:tcPr>
                <w:tcW w:w="529" w:type="dxa"/>
                <w:vMerge w:val="restart"/>
                <w:tcBorders>
                  <w:top w:val="nil"/>
                  <w:left w:val="single" w:sz="4" w:space="0" w:color="auto"/>
                  <w:bottom w:val="single" w:sz="4" w:space="0" w:color="000000"/>
                  <w:right w:val="single" w:sz="4" w:space="0" w:color="auto"/>
                </w:tcBorders>
                <w:shd w:val="clear" w:color="auto" w:fill="auto"/>
                <w:noWrap/>
                <w:textDirection w:val="btLr"/>
                <w:vAlign w:val="center"/>
                <w:hideMark/>
              </w:tcPr>
              <w:p w14:paraId="2722390B"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Ахуй</w:t>
                </w:r>
                <w:proofErr w:type="spellEnd"/>
              </w:p>
            </w:tc>
            <w:tc>
              <w:tcPr>
                <w:tcW w:w="2323" w:type="dxa"/>
                <w:tcBorders>
                  <w:top w:val="nil"/>
                  <w:left w:val="nil"/>
                  <w:bottom w:val="single" w:sz="4" w:space="0" w:color="auto"/>
                  <w:right w:val="single" w:sz="4" w:space="0" w:color="auto"/>
                </w:tcBorders>
                <w:shd w:val="clear" w:color="auto" w:fill="auto"/>
                <w:noWrap/>
                <w:vAlign w:val="center"/>
                <w:hideMark/>
              </w:tcPr>
              <w:p w14:paraId="66F31D4E"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Гэр</w:t>
                </w:r>
                <w:proofErr w:type="spellEnd"/>
                <w:r w:rsidRPr="00470987">
                  <w:rPr>
                    <w:rFonts w:ascii="Arial" w:eastAsia="Times New Roman" w:hAnsi="Arial" w:cs="Arial"/>
                    <w:sz w:val="20"/>
                    <w:szCs w:val="20"/>
                  </w:rPr>
                  <w:t xml:space="preserve"> </w:t>
                </w:r>
                <w:proofErr w:type="spellStart"/>
                <w:r w:rsidRPr="00470987">
                  <w:rPr>
                    <w:rFonts w:ascii="Arial" w:eastAsia="Times New Roman" w:hAnsi="Arial" w:cs="Arial"/>
                    <w:sz w:val="20"/>
                    <w:szCs w:val="20"/>
                  </w:rPr>
                  <w:t>хороолол</w:t>
                </w:r>
                <w:proofErr w:type="spellEnd"/>
              </w:p>
            </w:tc>
            <w:tc>
              <w:tcPr>
                <w:tcW w:w="1476" w:type="dxa"/>
                <w:tcBorders>
                  <w:top w:val="nil"/>
                  <w:left w:val="nil"/>
                  <w:bottom w:val="single" w:sz="4" w:space="0" w:color="auto"/>
                  <w:right w:val="single" w:sz="4" w:space="0" w:color="auto"/>
                </w:tcBorders>
                <w:shd w:val="clear" w:color="auto" w:fill="auto"/>
                <w:noWrap/>
                <w:vAlign w:val="center"/>
                <w:hideMark/>
              </w:tcPr>
              <w:p w14:paraId="17B83006"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мян.кВт.ц</w:t>
                </w:r>
                <w:proofErr w:type="spellEnd"/>
              </w:p>
            </w:tc>
            <w:tc>
              <w:tcPr>
                <w:tcW w:w="1361" w:type="dxa"/>
                <w:tcBorders>
                  <w:top w:val="nil"/>
                  <w:left w:val="nil"/>
                  <w:bottom w:val="single" w:sz="4" w:space="0" w:color="auto"/>
                  <w:right w:val="single" w:sz="4" w:space="0" w:color="auto"/>
                </w:tcBorders>
                <w:shd w:val="clear" w:color="auto" w:fill="auto"/>
                <w:noWrap/>
                <w:vAlign w:val="bottom"/>
                <w:hideMark/>
              </w:tcPr>
              <w:p w14:paraId="1017253B"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24975.6</w:t>
                </w:r>
              </w:p>
            </w:tc>
            <w:tc>
              <w:tcPr>
                <w:tcW w:w="1361" w:type="dxa"/>
                <w:tcBorders>
                  <w:top w:val="nil"/>
                  <w:left w:val="nil"/>
                  <w:bottom w:val="single" w:sz="4" w:space="0" w:color="auto"/>
                  <w:right w:val="single" w:sz="4" w:space="0" w:color="auto"/>
                </w:tcBorders>
                <w:shd w:val="clear" w:color="auto" w:fill="auto"/>
                <w:noWrap/>
                <w:vAlign w:val="bottom"/>
                <w:hideMark/>
              </w:tcPr>
              <w:p w14:paraId="62FC141C"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27215.5</w:t>
                </w:r>
              </w:p>
            </w:tc>
            <w:tc>
              <w:tcPr>
                <w:tcW w:w="1260" w:type="dxa"/>
                <w:tcBorders>
                  <w:top w:val="nil"/>
                  <w:left w:val="nil"/>
                  <w:bottom w:val="single" w:sz="4" w:space="0" w:color="auto"/>
                  <w:right w:val="single" w:sz="4" w:space="0" w:color="auto"/>
                </w:tcBorders>
                <w:shd w:val="clear" w:color="auto" w:fill="auto"/>
                <w:noWrap/>
                <w:vAlign w:val="bottom"/>
                <w:hideMark/>
              </w:tcPr>
              <w:p w14:paraId="7B9C618A"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2239.9</w:t>
                </w:r>
              </w:p>
            </w:tc>
            <w:tc>
              <w:tcPr>
                <w:tcW w:w="988" w:type="dxa"/>
                <w:tcBorders>
                  <w:top w:val="nil"/>
                  <w:left w:val="nil"/>
                  <w:bottom w:val="single" w:sz="4" w:space="0" w:color="auto"/>
                  <w:right w:val="single" w:sz="4" w:space="0" w:color="auto"/>
                </w:tcBorders>
                <w:shd w:val="clear" w:color="auto" w:fill="auto"/>
                <w:noWrap/>
                <w:vAlign w:val="bottom"/>
                <w:hideMark/>
              </w:tcPr>
              <w:p w14:paraId="3956F680"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8.2%</w:t>
                </w:r>
              </w:p>
            </w:tc>
          </w:tr>
          <w:tr w:rsidR="00470987" w:rsidRPr="00470987" w14:paraId="33D09369" w14:textId="77777777" w:rsidTr="00470987">
            <w:trPr>
              <w:trHeight w:val="249"/>
            </w:trPr>
            <w:tc>
              <w:tcPr>
                <w:tcW w:w="529" w:type="dxa"/>
                <w:vMerge/>
                <w:tcBorders>
                  <w:top w:val="nil"/>
                  <w:left w:val="single" w:sz="4" w:space="0" w:color="auto"/>
                  <w:bottom w:val="single" w:sz="4" w:space="0" w:color="000000"/>
                  <w:right w:val="single" w:sz="4" w:space="0" w:color="auto"/>
                </w:tcBorders>
                <w:vAlign w:val="center"/>
                <w:hideMark/>
              </w:tcPr>
              <w:p w14:paraId="78F7731A" w14:textId="77777777" w:rsidR="00470987" w:rsidRPr="00470987" w:rsidRDefault="00470987" w:rsidP="00470987">
                <w:pPr>
                  <w:spacing w:after="0" w:line="240" w:lineRule="auto"/>
                  <w:rPr>
                    <w:rFonts w:ascii="Arial" w:eastAsia="Times New Roman" w:hAnsi="Arial" w:cs="Arial"/>
                    <w:sz w:val="20"/>
                    <w:szCs w:val="20"/>
                  </w:rPr>
                </w:pPr>
              </w:p>
            </w:tc>
            <w:tc>
              <w:tcPr>
                <w:tcW w:w="2323" w:type="dxa"/>
                <w:tcBorders>
                  <w:top w:val="nil"/>
                  <w:left w:val="nil"/>
                  <w:bottom w:val="single" w:sz="4" w:space="0" w:color="auto"/>
                  <w:right w:val="single" w:sz="4" w:space="0" w:color="auto"/>
                </w:tcBorders>
                <w:shd w:val="clear" w:color="auto" w:fill="auto"/>
                <w:noWrap/>
                <w:vAlign w:val="center"/>
                <w:hideMark/>
              </w:tcPr>
              <w:p w14:paraId="4807B27E"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Орон</w:t>
                </w:r>
                <w:proofErr w:type="spellEnd"/>
                <w:r w:rsidRPr="00470987">
                  <w:rPr>
                    <w:rFonts w:ascii="Arial" w:eastAsia="Times New Roman" w:hAnsi="Arial" w:cs="Arial"/>
                    <w:sz w:val="20"/>
                    <w:szCs w:val="20"/>
                  </w:rPr>
                  <w:t xml:space="preserve"> </w:t>
                </w:r>
                <w:proofErr w:type="spellStart"/>
                <w:r w:rsidRPr="00470987">
                  <w:rPr>
                    <w:rFonts w:ascii="Arial" w:eastAsia="Times New Roman" w:hAnsi="Arial" w:cs="Arial"/>
                    <w:sz w:val="20"/>
                    <w:szCs w:val="20"/>
                  </w:rPr>
                  <w:t>сууц</w:t>
                </w:r>
                <w:proofErr w:type="spellEnd"/>
              </w:p>
            </w:tc>
            <w:tc>
              <w:tcPr>
                <w:tcW w:w="1476" w:type="dxa"/>
                <w:tcBorders>
                  <w:top w:val="nil"/>
                  <w:left w:val="nil"/>
                  <w:bottom w:val="single" w:sz="4" w:space="0" w:color="auto"/>
                  <w:right w:val="single" w:sz="4" w:space="0" w:color="auto"/>
                </w:tcBorders>
                <w:shd w:val="clear" w:color="auto" w:fill="auto"/>
                <w:noWrap/>
                <w:vAlign w:val="center"/>
                <w:hideMark/>
              </w:tcPr>
              <w:p w14:paraId="6A5763F6"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мян.кВт.ц</w:t>
                </w:r>
                <w:proofErr w:type="spellEnd"/>
              </w:p>
            </w:tc>
            <w:tc>
              <w:tcPr>
                <w:tcW w:w="1361" w:type="dxa"/>
                <w:tcBorders>
                  <w:top w:val="nil"/>
                  <w:left w:val="nil"/>
                  <w:bottom w:val="single" w:sz="4" w:space="0" w:color="auto"/>
                  <w:right w:val="single" w:sz="4" w:space="0" w:color="auto"/>
                </w:tcBorders>
                <w:shd w:val="clear" w:color="auto" w:fill="auto"/>
                <w:noWrap/>
                <w:vAlign w:val="bottom"/>
                <w:hideMark/>
              </w:tcPr>
              <w:p w14:paraId="35A2CC8E"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18446.1</w:t>
                </w:r>
              </w:p>
            </w:tc>
            <w:tc>
              <w:tcPr>
                <w:tcW w:w="1361" w:type="dxa"/>
                <w:tcBorders>
                  <w:top w:val="nil"/>
                  <w:left w:val="nil"/>
                  <w:bottom w:val="single" w:sz="4" w:space="0" w:color="auto"/>
                  <w:right w:val="single" w:sz="4" w:space="0" w:color="auto"/>
                </w:tcBorders>
                <w:shd w:val="clear" w:color="auto" w:fill="auto"/>
                <w:noWrap/>
                <w:vAlign w:val="bottom"/>
                <w:hideMark/>
              </w:tcPr>
              <w:p w14:paraId="418E248D"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19634.7</w:t>
                </w:r>
              </w:p>
            </w:tc>
            <w:tc>
              <w:tcPr>
                <w:tcW w:w="1260" w:type="dxa"/>
                <w:tcBorders>
                  <w:top w:val="nil"/>
                  <w:left w:val="nil"/>
                  <w:bottom w:val="single" w:sz="4" w:space="0" w:color="auto"/>
                  <w:right w:val="single" w:sz="4" w:space="0" w:color="auto"/>
                </w:tcBorders>
                <w:shd w:val="clear" w:color="auto" w:fill="auto"/>
                <w:noWrap/>
                <w:vAlign w:val="bottom"/>
                <w:hideMark/>
              </w:tcPr>
              <w:p w14:paraId="051CFB36"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1188.6</w:t>
                </w:r>
              </w:p>
            </w:tc>
            <w:tc>
              <w:tcPr>
                <w:tcW w:w="988" w:type="dxa"/>
                <w:tcBorders>
                  <w:top w:val="nil"/>
                  <w:left w:val="nil"/>
                  <w:bottom w:val="single" w:sz="4" w:space="0" w:color="auto"/>
                  <w:right w:val="single" w:sz="4" w:space="0" w:color="auto"/>
                </w:tcBorders>
                <w:shd w:val="clear" w:color="auto" w:fill="auto"/>
                <w:noWrap/>
                <w:vAlign w:val="bottom"/>
                <w:hideMark/>
              </w:tcPr>
              <w:p w14:paraId="43DDECC1"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6.1%</w:t>
                </w:r>
              </w:p>
            </w:tc>
          </w:tr>
          <w:tr w:rsidR="00470987" w:rsidRPr="00470987" w14:paraId="4679EFA9" w14:textId="77777777" w:rsidTr="00470987">
            <w:trPr>
              <w:trHeight w:val="249"/>
            </w:trPr>
            <w:tc>
              <w:tcPr>
                <w:tcW w:w="529" w:type="dxa"/>
                <w:vMerge/>
                <w:tcBorders>
                  <w:top w:val="nil"/>
                  <w:left w:val="single" w:sz="4" w:space="0" w:color="auto"/>
                  <w:bottom w:val="single" w:sz="4" w:space="0" w:color="000000"/>
                  <w:right w:val="single" w:sz="4" w:space="0" w:color="auto"/>
                </w:tcBorders>
                <w:vAlign w:val="center"/>
                <w:hideMark/>
              </w:tcPr>
              <w:p w14:paraId="63B4012D" w14:textId="77777777" w:rsidR="00470987" w:rsidRPr="00470987" w:rsidRDefault="00470987" w:rsidP="00470987">
                <w:pPr>
                  <w:spacing w:after="0" w:line="240" w:lineRule="auto"/>
                  <w:rPr>
                    <w:rFonts w:ascii="Arial" w:eastAsia="Times New Roman" w:hAnsi="Arial" w:cs="Arial"/>
                    <w:sz w:val="20"/>
                    <w:szCs w:val="20"/>
                  </w:rPr>
                </w:pPr>
              </w:p>
            </w:tc>
            <w:tc>
              <w:tcPr>
                <w:tcW w:w="2323" w:type="dxa"/>
                <w:tcBorders>
                  <w:top w:val="nil"/>
                  <w:left w:val="nil"/>
                  <w:bottom w:val="single" w:sz="4" w:space="0" w:color="auto"/>
                  <w:right w:val="single" w:sz="4" w:space="0" w:color="auto"/>
                </w:tcBorders>
                <w:shd w:val="clear" w:color="000000" w:fill="DDEBF7"/>
                <w:noWrap/>
                <w:vAlign w:val="center"/>
                <w:hideMark/>
              </w:tcPr>
              <w:p w14:paraId="0B9E19FB"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Нийт</w:t>
                </w:r>
                <w:proofErr w:type="spellEnd"/>
              </w:p>
            </w:tc>
            <w:tc>
              <w:tcPr>
                <w:tcW w:w="1476" w:type="dxa"/>
                <w:tcBorders>
                  <w:top w:val="nil"/>
                  <w:left w:val="nil"/>
                  <w:bottom w:val="single" w:sz="4" w:space="0" w:color="auto"/>
                  <w:right w:val="single" w:sz="4" w:space="0" w:color="auto"/>
                </w:tcBorders>
                <w:shd w:val="clear" w:color="000000" w:fill="DDEBF7"/>
                <w:noWrap/>
                <w:vAlign w:val="center"/>
                <w:hideMark/>
              </w:tcPr>
              <w:p w14:paraId="4B57649C"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мян.кВт.ц</w:t>
                </w:r>
                <w:proofErr w:type="spellEnd"/>
              </w:p>
            </w:tc>
            <w:tc>
              <w:tcPr>
                <w:tcW w:w="1361" w:type="dxa"/>
                <w:tcBorders>
                  <w:top w:val="nil"/>
                  <w:left w:val="nil"/>
                  <w:bottom w:val="single" w:sz="4" w:space="0" w:color="auto"/>
                  <w:right w:val="single" w:sz="4" w:space="0" w:color="auto"/>
                </w:tcBorders>
                <w:shd w:val="clear" w:color="000000" w:fill="DDEBF7"/>
                <w:noWrap/>
                <w:vAlign w:val="center"/>
                <w:hideMark/>
              </w:tcPr>
              <w:p w14:paraId="72BB97E0"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43421.7</w:t>
                </w:r>
              </w:p>
            </w:tc>
            <w:tc>
              <w:tcPr>
                <w:tcW w:w="1361" w:type="dxa"/>
                <w:tcBorders>
                  <w:top w:val="nil"/>
                  <w:left w:val="nil"/>
                  <w:bottom w:val="single" w:sz="4" w:space="0" w:color="auto"/>
                  <w:right w:val="single" w:sz="4" w:space="0" w:color="auto"/>
                </w:tcBorders>
                <w:shd w:val="clear" w:color="000000" w:fill="DDEBF7"/>
                <w:noWrap/>
                <w:vAlign w:val="center"/>
                <w:hideMark/>
              </w:tcPr>
              <w:p w14:paraId="21BE5919"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46850.2</w:t>
                </w:r>
              </w:p>
            </w:tc>
            <w:tc>
              <w:tcPr>
                <w:tcW w:w="1260" w:type="dxa"/>
                <w:tcBorders>
                  <w:top w:val="nil"/>
                  <w:left w:val="nil"/>
                  <w:bottom w:val="single" w:sz="4" w:space="0" w:color="auto"/>
                  <w:right w:val="single" w:sz="4" w:space="0" w:color="auto"/>
                </w:tcBorders>
                <w:shd w:val="clear" w:color="000000" w:fill="DDEBF7"/>
                <w:noWrap/>
                <w:vAlign w:val="bottom"/>
                <w:hideMark/>
              </w:tcPr>
              <w:p w14:paraId="1E6CDD24"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3428.5</w:t>
                </w:r>
              </w:p>
            </w:tc>
            <w:tc>
              <w:tcPr>
                <w:tcW w:w="988" w:type="dxa"/>
                <w:tcBorders>
                  <w:top w:val="nil"/>
                  <w:left w:val="nil"/>
                  <w:bottom w:val="single" w:sz="4" w:space="0" w:color="auto"/>
                  <w:right w:val="single" w:sz="4" w:space="0" w:color="auto"/>
                </w:tcBorders>
                <w:shd w:val="clear" w:color="000000" w:fill="DDEBF7"/>
                <w:noWrap/>
                <w:vAlign w:val="bottom"/>
                <w:hideMark/>
              </w:tcPr>
              <w:p w14:paraId="516C6560"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7.3%</w:t>
                </w:r>
              </w:p>
            </w:tc>
          </w:tr>
          <w:tr w:rsidR="00470987" w:rsidRPr="00470987" w14:paraId="0C63B66C" w14:textId="77777777" w:rsidTr="00470987">
            <w:trPr>
              <w:trHeight w:val="249"/>
            </w:trPr>
            <w:tc>
              <w:tcPr>
                <w:tcW w:w="2852" w:type="dxa"/>
                <w:gridSpan w:val="2"/>
                <w:tcBorders>
                  <w:top w:val="single" w:sz="4" w:space="0" w:color="auto"/>
                  <w:left w:val="single" w:sz="4" w:space="0" w:color="auto"/>
                  <w:bottom w:val="single" w:sz="4" w:space="0" w:color="auto"/>
                  <w:right w:val="single" w:sz="4" w:space="0" w:color="000000"/>
                </w:tcBorders>
                <w:shd w:val="clear" w:color="auto" w:fill="auto"/>
                <w:noWrap/>
                <w:vAlign w:val="center"/>
                <w:hideMark/>
              </w:tcPr>
              <w:p w14:paraId="4EEC13CA"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ААН</w:t>
                </w:r>
              </w:p>
            </w:tc>
            <w:tc>
              <w:tcPr>
                <w:tcW w:w="1476" w:type="dxa"/>
                <w:tcBorders>
                  <w:top w:val="nil"/>
                  <w:left w:val="nil"/>
                  <w:bottom w:val="single" w:sz="4" w:space="0" w:color="auto"/>
                  <w:right w:val="single" w:sz="4" w:space="0" w:color="auto"/>
                </w:tcBorders>
                <w:shd w:val="clear" w:color="auto" w:fill="auto"/>
                <w:noWrap/>
                <w:vAlign w:val="center"/>
                <w:hideMark/>
              </w:tcPr>
              <w:p w14:paraId="51C00DB7"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мян.кВт.ц</w:t>
                </w:r>
                <w:proofErr w:type="spellEnd"/>
              </w:p>
            </w:tc>
            <w:tc>
              <w:tcPr>
                <w:tcW w:w="1361" w:type="dxa"/>
                <w:tcBorders>
                  <w:top w:val="nil"/>
                  <w:left w:val="nil"/>
                  <w:bottom w:val="single" w:sz="4" w:space="0" w:color="auto"/>
                  <w:right w:val="single" w:sz="4" w:space="0" w:color="auto"/>
                </w:tcBorders>
                <w:shd w:val="clear" w:color="auto" w:fill="auto"/>
                <w:noWrap/>
                <w:vAlign w:val="bottom"/>
                <w:hideMark/>
              </w:tcPr>
              <w:p w14:paraId="4FDAFD72"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99614.5</w:t>
                </w:r>
              </w:p>
            </w:tc>
            <w:tc>
              <w:tcPr>
                <w:tcW w:w="1361" w:type="dxa"/>
                <w:tcBorders>
                  <w:top w:val="nil"/>
                  <w:left w:val="nil"/>
                  <w:bottom w:val="single" w:sz="4" w:space="0" w:color="auto"/>
                  <w:right w:val="single" w:sz="4" w:space="0" w:color="auto"/>
                </w:tcBorders>
                <w:shd w:val="clear" w:color="auto" w:fill="auto"/>
                <w:noWrap/>
                <w:vAlign w:val="bottom"/>
                <w:hideMark/>
              </w:tcPr>
              <w:p w14:paraId="1F39E1B2"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77476.7</w:t>
                </w:r>
              </w:p>
            </w:tc>
            <w:tc>
              <w:tcPr>
                <w:tcW w:w="1260" w:type="dxa"/>
                <w:tcBorders>
                  <w:top w:val="nil"/>
                  <w:left w:val="nil"/>
                  <w:bottom w:val="single" w:sz="4" w:space="0" w:color="auto"/>
                  <w:right w:val="single" w:sz="4" w:space="0" w:color="auto"/>
                </w:tcBorders>
                <w:shd w:val="clear" w:color="auto" w:fill="auto"/>
                <w:noWrap/>
                <w:vAlign w:val="bottom"/>
                <w:hideMark/>
              </w:tcPr>
              <w:p w14:paraId="0A9436FE"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-22137.8</w:t>
                </w:r>
              </w:p>
            </w:tc>
            <w:tc>
              <w:tcPr>
                <w:tcW w:w="988" w:type="dxa"/>
                <w:tcBorders>
                  <w:top w:val="nil"/>
                  <w:left w:val="nil"/>
                  <w:bottom w:val="single" w:sz="4" w:space="0" w:color="auto"/>
                  <w:right w:val="single" w:sz="4" w:space="0" w:color="auto"/>
                </w:tcBorders>
                <w:shd w:val="clear" w:color="auto" w:fill="auto"/>
                <w:noWrap/>
                <w:vAlign w:val="bottom"/>
                <w:hideMark/>
              </w:tcPr>
              <w:p w14:paraId="730E7321"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-28.6%</w:t>
                </w:r>
              </w:p>
            </w:tc>
          </w:tr>
          <w:tr w:rsidR="00470987" w:rsidRPr="00470987" w14:paraId="32A9FFBB" w14:textId="77777777" w:rsidTr="00470987">
            <w:trPr>
              <w:trHeight w:val="249"/>
            </w:trPr>
            <w:tc>
              <w:tcPr>
                <w:tcW w:w="2852" w:type="dxa"/>
                <w:gridSpan w:val="2"/>
                <w:tcBorders>
                  <w:top w:val="single" w:sz="4" w:space="0" w:color="auto"/>
                  <w:left w:val="single" w:sz="4" w:space="0" w:color="auto"/>
                  <w:bottom w:val="single" w:sz="4" w:space="0" w:color="auto"/>
                  <w:right w:val="single" w:sz="4" w:space="0" w:color="000000"/>
                </w:tcBorders>
                <w:shd w:val="clear" w:color="auto" w:fill="auto"/>
                <w:noWrap/>
                <w:vAlign w:val="center"/>
                <w:hideMark/>
              </w:tcPr>
              <w:p w14:paraId="685A0368"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УУААН</w:t>
                </w:r>
              </w:p>
            </w:tc>
            <w:tc>
              <w:tcPr>
                <w:tcW w:w="1476" w:type="dxa"/>
                <w:tcBorders>
                  <w:top w:val="nil"/>
                  <w:left w:val="nil"/>
                  <w:bottom w:val="single" w:sz="4" w:space="0" w:color="auto"/>
                  <w:right w:val="single" w:sz="4" w:space="0" w:color="auto"/>
                </w:tcBorders>
                <w:shd w:val="clear" w:color="auto" w:fill="auto"/>
                <w:noWrap/>
                <w:vAlign w:val="center"/>
                <w:hideMark/>
              </w:tcPr>
              <w:p w14:paraId="60419322"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мян.кВт.ц</w:t>
                </w:r>
                <w:proofErr w:type="spellEnd"/>
              </w:p>
            </w:tc>
            <w:tc>
              <w:tcPr>
                <w:tcW w:w="1361" w:type="dxa"/>
                <w:tcBorders>
                  <w:top w:val="nil"/>
                  <w:left w:val="nil"/>
                  <w:bottom w:val="single" w:sz="4" w:space="0" w:color="auto"/>
                  <w:right w:val="single" w:sz="4" w:space="0" w:color="auto"/>
                </w:tcBorders>
                <w:shd w:val="clear" w:color="auto" w:fill="auto"/>
                <w:noWrap/>
                <w:vAlign w:val="bottom"/>
                <w:hideMark/>
              </w:tcPr>
              <w:p w14:paraId="4EB65DD6"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41499.8</w:t>
                </w:r>
              </w:p>
            </w:tc>
            <w:tc>
              <w:tcPr>
                <w:tcW w:w="1361" w:type="dxa"/>
                <w:tcBorders>
                  <w:top w:val="nil"/>
                  <w:left w:val="nil"/>
                  <w:bottom w:val="single" w:sz="4" w:space="0" w:color="auto"/>
                  <w:right w:val="single" w:sz="4" w:space="0" w:color="auto"/>
                </w:tcBorders>
                <w:shd w:val="clear" w:color="auto" w:fill="auto"/>
                <w:noWrap/>
                <w:vAlign w:val="bottom"/>
                <w:hideMark/>
              </w:tcPr>
              <w:p w14:paraId="453AB674"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52029.4</w:t>
                </w:r>
              </w:p>
            </w:tc>
            <w:tc>
              <w:tcPr>
                <w:tcW w:w="1260" w:type="dxa"/>
                <w:tcBorders>
                  <w:top w:val="nil"/>
                  <w:left w:val="nil"/>
                  <w:bottom w:val="single" w:sz="4" w:space="0" w:color="auto"/>
                  <w:right w:val="single" w:sz="4" w:space="0" w:color="auto"/>
                </w:tcBorders>
                <w:shd w:val="clear" w:color="auto" w:fill="auto"/>
                <w:noWrap/>
                <w:vAlign w:val="bottom"/>
                <w:hideMark/>
              </w:tcPr>
              <w:p w14:paraId="78766691"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10529.6</w:t>
                </w:r>
              </w:p>
            </w:tc>
            <w:tc>
              <w:tcPr>
                <w:tcW w:w="988" w:type="dxa"/>
                <w:tcBorders>
                  <w:top w:val="nil"/>
                  <w:left w:val="nil"/>
                  <w:bottom w:val="single" w:sz="4" w:space="0" w:color="auto"/>
                  <w:right w:val="single" w:sz="4" w:space="0" w:color="auto"/>
                </w:tcBorders>
                <w:shd w:val="clear" w:color="auto" w:fill="auto"/>
                <w:noWrap/>
                <w:vAlign w:val="bottom"/>
                <w:hideMark/>
              </w:tcPr>
              <w:p w14:paraId="7149AE20"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20.2%</w:t>
                </w:r>
              </w:p>
            </w:tc>
          </w:tr>
          <w:tr w:rsidR="00470987" w:rsidRPr="00470987" w14:paraId="1BD0961B" w14:textId="77777777" w:rsidTr="00470987">
            <w:trPr>
              <w:trHeight w:val="249"/>
            </w:trPr>
            <w:tc>
              <w:tcPr>
                <w:tcW w:w="2852" w:type="dxa"/>
                <w:gridSpan w:val="2"/>
                <w:tcBorders>
                  <w:top w:val="single" w:sz="4" w:space="0" w:color="auto"/>
                  <w:left w:val="single" w:sz="4" w:space="0" w:color="auto"/>
                  <w:bottom w:val="single" w:sz="4" w:space="0" w:color="auto"/>
                  <w:right w:val="single" w:sz="4" w:space="0" w:color="000000"/>
                </w:tcBorders>
                <w:shd w:val="clear" w:color="auto" w:fill="auto"/>
                <w:noWrap/>
                <w:vAlign w:val="center"/>
                <w:hideMark/>
              </w:tcPr>
              <w:p w14:paraId="3EC47762"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Төмөр</w:t>
                </w:r>
                <w:proofErr w:type="spellEnd"/>
                <w:r w:rsidRPr="00470987">
                  <w:rPr>
                    <w:rFonts w:ascii="Arial" w:eastAsia="Times New Roman" w:hAnsi="Arial" w:cs="Arial"/>
                    <w:sz w:val="20"/>
                    <w:szCs w:val="20"/>
                  </w:rPr>
                  <w:t xml:space="preserve"> </w:t>
                </w:r>
                <w:proofErr w:type="spellStart"/>
                <w:r w:rsidRPr="00470987">
                  <w:rPr>
                    <w:rFonts w:ascii="Arial" w:eastAsia="Times New Roman" w:hAnsi="Arial" w:cs="Arial"/>
                    <w:sz w:val="20"/>
                    <w:szCs w:val="20"/>
                  </w:rPr>
                  <w:t>зам</w:t>
                </w:r>
                <w:proofErr w:type="spellEnd"/>
              </w:p>
            </w:tc>
            <w:tc>
              <w:tcPr>
                <w:tcW w:w="1476" w:type="dxa"/>
                <w:tcBorders>
                  <w:top w:val="nil"/>
                  <w:left w:val="nil"/>
                  <w:bottom w:val="single" w:sz="4" w:space="0" w:color="auto"/>
                  <w:right w:val="single" w:sz="4" w:space="0" w:color="auto"/>
                </w:tcBorders>
                <w:shd w:val="clear" w:color="auto" w:fill="auto"/>
                <w:noWrap/>
                <w:vAlign w:val="center"/>
                <w:hideMark/>
              </w:tcPr>
              <w:p w14:paraId="1224CB43"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мян.кВт.ц</w:t>
                </w:r>
                <w:proofErr w:type="spellEnd"/>
              </w:p>
            </w:tc>
            <w:tc>
              <w:tcPr>
                <w:tcW w:w="1361" w:type="dxa"/>
                <w:tcBorders>
                  <w:top w:val="nil"/>
                  <w:left w:val="nil"/>
                  <w:bottom w:val="single" w:sz="4" w:space="0" w:color="auto"/>
                  <w:right w:val="single" w:sz="4" w:space="0" w:color="auto"/>
                </w:tcBorders>
                <w:shd w:val="clear" w:color="auto" w:fill="auto"/>
                <w:noWrap/>
                <w:vAlign w:val="bottom"/>
                <w:hideMark/>
              </w:tcPr>
              <w:p w14:paraId="289688F5"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6150.1</w:t>
                </w:r>
              </w:p>
            </w:tc>
            <w:tc>
              <w:tcPr>
                <w:tcW w:w="1361" w:type="dxa"/>
                <w:tcBorders>
                  <w:top w:val="nil"/>
                  <w:left w:val="nil"/>
                  <w:bottom w:val="single" w:sz="4" w:space="0" w:color="auto"/>
                  <w:right w:val="single" w:sz="4" w:space="0" w:color="auto"/>
                </w:tcBorders>
                <w:shd w:val="clear" w:color="auto" w:fill="auto"/>
                <w:noWrap/>
                <w:vAlign w:val="bottom"/>
                <w:hideMark/>
              </w:tcPr>
              <w:p w14:paraId="3210DAA6"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6031.7</w:t>
                </w:r>
              </w:p>
            </w:tc>
            <w:tc>
              <w:tcPr>
                <w:tcW w:w="1260" w:type="dxa"/>
                <w:tcBorders>
                  <w:top w:val="nil"/>
                  <w:left w:val="nil"/>
                  <w:bottom w:val="single" w:sz="4" w:space="0" w:color="auto"/>
                  <w:right w:val="single" w:sz="4" w:space="0" w:color="auto"/>
                </w:tcBorders>
                <w:shd w:val="clear" w:color="auto" w:fill="auto"/>
                <w:noWrap/>
                <w:vAlign w:val="bottom"/>
                <w:hideMark/>
              </w:tcPr>
              <w:p w14:paraId="4BA0DC42"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-118.4</w:t>
                </w:r>
              </w:p>
            </w:tc>
            <w:tc>
              <w:tcPr>
                <w:tcW w:w="988" w:type="dxa"/>
                <w:tcBorders>
                  <w:top w:val="nil"/>
                  <w:left w:val="nil"/>
                  <w:bottom w:val="single" w:sz="4" w:space="0" w:color="auto"/>
                  <w:right w:val="single" w:sz="4" w:space="0" w:color="auto"/>
                </w:tcBorders>
                <w:shd w:val="clear" w:color="auto" w:fill="auto"/>
                <w:noWrap/>
                <w:vAlign w:val="bottom"/>
                <w:hideMark/>
              </w:tcPr>
              <w:p w14:paraId="752EB487"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-2.0%</w:t>
                </w:r>
              </w:p>
            </w:tc>
          </w:tr>
          <w:tr w:rsidR="00470987" w:rsidRPr="00470987" w14:paraId="4BDAD9E4" w14:textId="77777777" w:rsidTr="00470987">
            <w:trPr>
              <w:trHeight w:val="249"/>
            </w:trPr>
            <w:tc>
              <w:tcPr>
                <w:tcW w:w="2852" w:type="dxa"/>
                <w:gridSpan w:val="2"/>
                <w:tcBorders>
                  <w:top w:val="single" w:sz="4" w:space="0" w:color="auto"/>
                  <w:left w:val="single" w:sz="4" w:space="0" w:color="auto"/>
                  <w:bottom w:val="single" w:sz="4" w:space="0" w:color="auto"/>
                  <w:right w:val="single" w:sz="4" w:space="0" w:color="000000"/>
                </w:tcBorders>
                <w:shd w:val="clear" w:color="auto" w:fill="auto"/>
                <w:noWrap/>
                <w:vAlign w:val="center"/>
                <w:hideMark/>
              </w:tcPr>
              <w:p w14:paraId="2C1B556A"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Төсөв</w:t>
                </w:r>
                <w:proofErr w:type="spellEnd"/>
              </w:p>
            </w:tc>
            <w:tc>
              <w:tcPr>
                <w:tcW w:w="1476" w:type="dxa"/>
                <w:tcBorders>
                  <w:top w:val="nil"/>
                  <w:left w:val="nil"/>
                  <w:bottom w:val="single" w:sz="4" w:space="0" w:color="auto"/>
                  <w:right w:val="single" w:sz="4" w:space="0" w:color="auto"/>
                </w:tcBorders>
                <w:shd w:val="clear" w:color="auto" w:fill="auto"/>
                <w:noWrap/>
                <w:vAlign w:val="center"/>
                <w:hideMark/>
              </w:tcPr>
              <w:p w14:paraId="2FA8818D"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мян.кВт.ц</w:t>
                </w:r>
                <w:proofErr w:type="spellEnd"/>
              </w:p>
            </w:tc>
            <w:tc>
              <w:tcPr>
                <w:tcW w:w="1361" w:type="dxa"/>
                <w:tcBorders>
                  <w:top w:val="nil"/>
                  <w:left w:val="nil"/>
                  <w:bottom w:val="single" w:sz="4" w:space="0" w:color="auto"/>
                  <w:right w:val="single" w:sz="4" w:space="0" w:color="auto"/>
                </w:tcBorders>
                <w:shd w:val="clear" w:color="auto" w:fill="auto"/>
                <w:noWrap/>
                <w:vAlign w:val="bottom"/>
                <w:hideMark/>
              </w:tcPr>
              <w:p w14:paraId="6E7EC0FB"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11721.2</w:t>
                </w:r>
              </w:p>
            </w:tc>
            <w:tc>
              <w:tcPr>
                <w:tcW w:w="1361" w:type="dxa"/>
                <w:tcBorders>
                  <w:top w:val="nil"/>
                  <w:left w:val="nil"/>
                  <w:bottom w:val="single" w:sz="4" w:space="0" w:color="auto"/>
                  <w:right w:val="single" w:sz="4" w:space="0" w:color="auto"/>
                </w:tcBorders>
                <w:shd w:val="clear" w:color="auto" w:fill="auto"/>
                <w:noWrap/>
                <w:vAlign w:val="bottom"/>
                <w:hideMark/>
              </w:tcPr>
              <w:p w14:paraId="0FBE5752"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10360.7</w:t>
                </w:r>
              </w:p>
            </w:tc>
            <w:tc>
              <w:tcPr>
                <w:tcW w:w="1260" w:type="dxa"/>
                <w:tcBorders>
                  <w:top w:val="nil"/>
                  <w:left w:val="nil"/>
                  <w:bottom w:val="single" w:sz="4" w:space="0" w:color="auto"/>
                  <w:right w:val="single" w:sz="4" w:space="0" w:color="auto"/>
                </w:tcBorders>
                <w:shd w:val="clear" w:color="auto" w:fill="auto"/>
                <w:noWrap/>
                <w:vAlign w:val="bottom"/>
                <w:hideMark/>
              </w:tcPr>
              <w:p w14:paraId="14289B44"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-1360.5</w:t>
                </w:r>
              </w:p>
            </w:tc>
            <w:tc>
              <w:tcPr>
                <w:tcW w:w="988" w:type="dxa"/>
                <w:tcBorders>
                  <w:top w:val="nil"/>
                  <w:left w:val="nil"/>
                  <w:bottom w:val="single" w:sz="4" w:space="0" w:color="auto"/>
                  <w:right w:val="single" w:sz="4" w:space="0" w:color="auto"/>
                </w:tcBorders>
                <w:shd w:val="clear" w:color="auto" w:fill="auto"/>
                <w:noWrap/>
                <w:vAlign w:val="bottom"/>
                <w:hideMark/>
              </w:tcPr>
              <w:p w14:paraId="74D93533"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-13.1%</w:t>
                </w:r>
              </w:p>
            </w:tc>
          </w:tr>
          <w:tr w:rsidR="00470987" w:rsidRPr="00470987" w14:paraId="1AFE1141" w14:textId="77777777" w:rsidTr="00470987">
            <w:trPr>
              <w:trHeight w:val="249"/>
            </w:trPr>
            <w:tc>
              <w:tcPr>
                <w:tcW w:w="2852" w:type="dxa"/>
                <w:gridSpan w:val="2"/>
                <w:tcBorders>
                  <w:top w:val="single" w:sz="4" w:space="0" w:color="auto"/>
                  <w:left w:val="single" w:sz="4" w:space="0" w:color="auto"/>
                  <w:bottom w:val="single" w:sz="4" w:space="0" w:color="auto"/>
                  <w:right w:val="single" w:sz="4" w:space="0" w:color="000000"/>
                </w:tcBorders>
                <w:shd w:val="clear" w:color="000000" w:fill="DDEBF7"/>
                <w:noWrap/>
                <w:vAlign w:val="bottom"/>
                <w:hideMark/>
              </w:tcPr>
              <w:p w14:paraId="25E5DD1E"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Нийт</w:t>
                </w:r>
                <w:proofErr w:type="spellEnd"/>
              </w:p>
            </w:tc>
            <w:tc>
              <w:tcPr>
                <w:tcW w:w="1476" w:type="dxa"/>
                <w:tcBorders>
                  <w:top w:val="nil"/>
                  <w:left w:val="nil"/>
                  <w:bottom w:val="single" w:sz="4" w:space="0" w:color="auto"/>
                  <w:right w:val="single" w:sz="4" w:space="0" w:color="auto"/>
                </w:tcBorders>
                <w:shd w:val="clear" w:color="000000" w:fill="DDEBF7"/>
                <w:noWrap/>
                <w:vAlign w:val="center"/>
                <w:hideMark/>
              </w:tcPr>
              <w:p w14:paraId="7E6080D7" w14:textId="77777777" w:rsidR="00470987" w:rsidRPr="00470987" w:rsidRDefault="00470987" w:rsidP="00470987">
                <w:pPr>
                  <w:spacing w:after="0" w:line="240" w:lineRule="auto"/>
                  <w:jc w:val="center"/>
                  <w:rPr>
                    <w:rFonts w:ascii="Arial" w:eastAsia="Times New Roman" w:hAnsi="Arial" w:cs="Arial"/>
                    <w:sz w:val="20"/>
                    <w:szCs w:val="20"/>
                  </w:rPr>
                </w:pPr>
                <w:proofErr w:type="spellStart"/>
                <w:r w:rsidRPr="00470987">
                  <w:rPr>
                    <w:rFonts w:ascii="Arial" w:eastAsia="Times New Roman" w:hAnsi="Arial" w:cs="Arial"/>
                    <w:sz w:val="20"/>
                    <w:szCs w:val="20"/>
                  </w:rPr>
                  <w:t>мян.кВт.ц</w:t>
                </w:r>
                <w:proofErr w:type="spellEnd"/>
              </w:p>
            </w:tc>
            <w:tc>
              <w:tcPr>
                <w:tcW w:w="1361" w:type="dxa"/>
                <w:tcBorders>
                  <w:top w:val="nil"/>
                  <w:left w:val="nil"/>
                  <w:bottom w:val="single" w:sz="4" w:space="0" w:color="auto"/>
                  <w:right w:val="single" w:sz="4" w:space="0" w:color="auto"/>
                </w:tcBorders>
                <w:shd w:val="clear" w:color="000000" w:fill="DDEBF7"/>
                <w:noWrap/>
                <w:vAlign w:val="bottom"/>
                <w:hideMark/>
              </w:tcPr>
              <w:p w14:paraId="573BBA1B"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202407.3</w:t>
                </w:r>
              </w:p>
            </w:tc>
            <w:tc>
              <w:tcPr>
                <w:tcW w:w="1361" w:type="dxa"/>
                <w:tcBorders>
                  <w:top w:val="nil"/>
                  <w:left w:val="nil"/>
                  <w:bottom w:val="single" w:sz="4" w:space="0" w:color="auto"/>
                  <w:right w:val="single" w:sz="4" w:space="0" w:color="auto"/>
                </w:tcBorders>
                <w:shd w:val="clear" w:color="000000" w:fill="DDEBF7"/>
                <w:noWrap/>
                <w:vAlign w:val="bottom"/>
                <w:hideMark/>
              </w:tcPr>
              <w:p w14:paraId="295F7D58"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192748.7</w:t>
                </w:r>
              </w:p>
            </w:tc>
            <w:tc>
              <w:tcPr>
                <w:tcW w:w="1260" w:type="dxa"/>
                <w:tcBorders>
                  <w:top w:val="nil"/>
                  <w:left w:val="nil"/>
                  <w:bottom w:val="single" w:sz="4" w:space="0" w:color="auto"/>
                  <w:right w:val="single" w:sz="4" w:space="0" w:color="auto"/>
                </w:tcBorders>
                <w:shd w:val="clear" w:color="000000" w:fill="DDEBF7"/>
                <w:noWrap/>
                <w:vAlign w:val="bottom"/>
                <w:hideMark/>
              </w:tcPr>
              <w:p w14:paraId="4F586326" w14:textId="77777777" w:rsidR="00470987" w:rsidRPr="00470987" w:rsidRDefault="00470987" w:rsidP="00470987">
                <w:pPr>
                  <w:spacing w:after="0" w:line="240" w:lineRule="auto"/>
                  <w:jc w:val="center"/>
                  <w:rPr>
                    <w:rFonts w:ascii="Calibri" w:eastAsia="Times New Roman" w:hAnsi="Calibri" w:cs="Calibri"/>
                    <w:color w:val="000000"/>
                  </w:rPr>
                </w:pPr>
                <w:r w:rsidRPr="00470987">
                  <w:rPr>
                    <w:rFonts w:ascii="Calibri" w:eastAsia="Times New Roman" w:hAnsi="Calibri" w:cs="Calibri"/>
                    <w:color w:val="000000"/>
                  </w:rPr>
                  <w:t>-9658.6</w:t>
                </w:r>
              </w:p>
            </w:tc>
            <w:tc>
              <w:tcPr>
                <w:tcW w:w="988" w:type="dxa"/>
                <w:tcBorders>
                  <w:top w:val="nil"/>
                  <w:left w:val="nil"/>
                  <w:bottom w:val="single" w:sz="4" w:space="0" w:color="auto"/>
                  <w:right w:val="single" w:sz="4" w:space="0" w:color="auto"/>
                </w:tcBorders>
                <w:shd w:val="clear" w:color="000000" w:fill="DDEBF7"/>
                <w:noWrap/>
                <w:vAlign w:val="bottom"/>
                <w:hideMark/>
              </w:tcPr>
              <w:p w14:paraId="0CE07BE7" w14:textId="77777777" w:rsidR="00470987" w:rsidRPr="00470987" w:rsidRDefault="00470987" w:rsidP="00470987">
                <w:pPr>
                  <w:spacing w:after="0" w:line="240" w:lineRule="auto"/>
                  <w:jc w:val="center"/>
                  <w:rPr>
                    <w:rFonts w:ascii="Arial" w:eastAsia="Times New Roman" w:hAnsi="Arial" w:cs="Arial"/>
                    <w:sz w:val="20"/>
                    <w:szCs w:val="20"/>
                  </w:rPr>
                </w:pPr>
                <w:r w:rsidRPr="00470987">
                  <w:rPr>
                    <w:rFonts w:ascii="Arial" w:eastAsia="Times New Roman" w:hAnsi="Arial" w:cs="Arial"/>
                    <w:sz w:val="20"/>
                    <w:szCs w:val="20"/>
                  </w:rPr>
                  <w:t>-5.0%</w:t>
                </w:r>
              </w:p>
            </w:tc>
          </w:tr>
        </w:tbl>
        <w:p w14:paraId="1FE8B744" w14:textId="77777777" w:rsidR="00470987" w:rsidRPr="00470987" w:rsidRDefault="00470987" w:rsidP="00470987">
          <w:pPr>
            <w:spacing w:line="360" w:lineRule="auto"/>
            <w:jc w:val="both"/>
            <w:rPr>
              <w:rFonts w:ascii="Arial" w:hAnsi="Arial"/>
              <w:color w:val="000000" w:themeColor="text1"/>
            </w:rPr>
          </w:pPr>
        </w:p>
        <w:p w14:paraId="3DCB7E93" w14:textId="77777777" w:rsidR="00470987" w:rsidRPr="00470987" w:rsidRDefault="00470987" w:rsidP="00470987">
          <w:pPr>
            <w:spacing w:line="360" w:lineRule="auto"/>
            <w:jc w:val="both"/>
            <w:rPr>
              <w:rFonts w:ascii="Arial" w:hAnsi="Arial"/>
              <w:color w:val="000000" w:themeColor="text1"/>
            </w:rPr>
          </w:pPr>
          <w:r w:rsidRPr="00470987">
            <w:rPr>
              <w:rFonts w:ascii="Arial" w:hAnsi="Arial" w:cs="Arial"/>
              <w:noProof/>
              <w:color w:val="000000" w:themeColor="text1"/>
            </w:rPr>
            <w:lastRenderedPageBreak/>
            <w:drawing>
              <wp:inline distT="0" distB="0" distL="0" distR="0" wp14:anchorId="6569FBDD" wp14:editId="2DF04300">
                <wp:extent cx="5939790" cy="1824035"/>
                <wp:effectExtent l="0" t="0" r="3810" b="5080"/>
                <wp:docPr id="14380" name="Chart 14380"/>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42C3A332" w14:textId="77777777" w:rsidR="00470987" w:rsidRPr="00470987" w:rsidRDefault="00470987" w:rsidP="00470987">
          <w:pPr>
            <w:numPr>
              <w:ilvl w:val="0"/>
              <w:numId w:val="25"/>
            </w:numPr>
            <w:spacing w:line="259" w:lineRule="auto"/>
            <w:contextualSpacing/>
            <w:jc w:val="both"/>
            <w:rPr>
              <w:rFonts w:ascii="Arial" w:hAnsi="Arial"/>
              <w:b/>
              <w:i/>
              <w:color w:val="000000" w:themeColor="text1"/>
              <w:sz w:val="24"/>
              <w:lang w:val="mn-MN"/>
            </w:rPr>
          </w:pPr>
          <w:r w:rsidRPr="00470987">
            <w:rPr>
              <w:rFonts w:ascii="Arial" w:hAnsi="Arial"/>
              <w:b/>
              <w:i/>
              <w:color w:val="000000" w:themeColor="text1"/>
              <w:sz w:val="24"/>
              <w:lang w:val="mn-MN"/>
            </w:rPr>
            <w:t>Цахилгаан эрчим хүчний алдагдал</w:t>
          </w:r>
        </w:p>
        <w:p w14:paraId="66588E2D" w14:textId="77777777" w:rsidR="00470987" w:rsidRPr="00470987" w:rsidRDefault="00470987" w:rsidP="00470987">
          <w:pPr>
            <w:spacing w:line="276" w:lineRule="auto"/>
            <w:ind w:firstLine="360"/>
            <w:jc w:val="both"/>
            <w:rPr>
              <w:rFonts w:ascii="Arial" w:hAnsi="Arial" w:cs="Arial"/>
              <w:color w:val="000000" w:themeColor="text1"/>
              <w:sz w:val="24"/>
              <w:lang w:val="mn-MN"/>
            </w:rPr>
          </w:pPr>
          <w:r w:rsidRPr="00470987">
            <w:rPr>
              <w:rFonts w:ascii="Arial" w:hAnsi="Arial" w:cs="Arial"/>
              <w:color w:val="000000" w:themeColor="text1"/>
              <w:sz w:val="24"/>
              <w:lang w:val="mn-MN"/>
            </w:rPr>
            <w:t>Тайлант хугацаанд цахилгаан эрчим хүчний нийт алдагдал 11,47% буюу 24,9 сая.кВт.цаг болсон нь төлөвлөгөөт алдагдлыг /</w:t>
          </w:r>
          <w:r w:rsidRPr="00470987">
            <w:rPr>
              <w:rFonts w:ascii="Arial" w:hAnsi="Arial" w:cs="Arial"/>
              <w:color w:val="000000" w:themeColor="text1"/>
              <w:sz w:val="24"/>
            </w:rPr>
            <w:t>13.37</w:t>
          </w:r>
          <w:r w:rsidRPr="00470987">
            <w:rPr>
              <w:rFonts w:ascii="Arial" w:hAnsi="Arial" w:cs="Arial"/>
              <w:color w:val="000000" w:themeColor="text1"/>
              <w:sz w:val="24"/>
              <w:lang w:val="mn-MN"/>
            </w:rPr>
            <w:t xml:space="preserve">%/ 1.9 нэгжээр буюу 2.0 сая.кВт.цагаар буурсан, өмнөх оны гүйцэтгэлээс 1,38 нэгжээр буюу 2,2 сая.кВт.цагаар өссөн байна. </w:t>
          </w:r>
        </w:p>
        <w:p w14:paraId="6E534C75" w14:textId="77777777" w:rsidR="00470987" w:rsidRPr="00470987" w:rsidRDefault="00470987" w:rsidP="00470987">
          <w:pPr>
            <w:spacing w:line="259" w:lineRule="auto"/>
            <w:jc w:val="center"/>
            <w:rPr>
              <w:rFonts w:ascii="Arial" w:hAnsi="Arial"/>
              <w:color w:val="000000" w:themeColor="text1"/>
              <w:lang w:val="mn-MN"/>
            </w:rPr>
          </w:pPr>
          <w:r w:rsidRPr="00470987">
            <w:rPr>
              <w:rFonts w:ascii="Arial" w:hAnsi="Arial" w:cs="Arial"/>
              <w:noProof/>
              <w:color w:val="000000" w:themeColor="text1"/>
            </w:rPr>
            <w:drawing>
              <wp:inline distT="0" distB="0" distL="0" distR="0" wp14:anchorId="7547182F" wp14:editId="4377C453">
                <wp:extent cx="5939790" cy="2022890"/>
                <wp:effectExtent l="0" t="0" r="3810" b="15875"/>
                <wp:docPr id="14381" name="Chart 14381"/>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0CA904DD" w14:textId="77777777" w:rsidR="00470987" w:rsidRPr="00470987" w:rsidRDefault="00470987" w:rsidP="00470987">
          <w:pPr>
            <w:spacing w:line="259" w:lineRule="auto"/>
            <w:ind w:firstLine="720"/>
            <w:jc w:val="center"/>
            <w:rPr>
              <w:rFonts w:ascii="Arial" w:hAnsi="Arial"/>
              <w:color w:val="000000" w:themeColor="text1"/>
              <w:sz w:val="24"/>
            </w:rPr>
          </w:pPr>
          <w:r w:rsidRPr="00470987">
            <w:rPr>
              <w:rFonts w:ascii="Arial" w:hAnsi="Arial"/>
              <w:color w:val="000000" w:themeColor="text1"/>
              <w:sz w:val="24"/>
              <w:lang w:val="mn-MN"/>
            </w:rPr>
            <w:t>Өнгөрсөн оны мөн үеийн гүйцэтгэлээс 1,4 пунктээр алдагдал өссөн байна.</w:t>
          </w:r>
        </w:p>
        <w:tbl>
          <w:tblPr>
            <w:tblW w:w="9380" w:type="dxa"/>
            <w:jc w:val="center"/>
            <w:tblLook w:val="04A0" w:firstRow="1" w:lastRow="0" w:firstColumn="1" w:lastColumn="0" w:noHBand="0" w:noVBand="1"/>
          </w:tblPr>
          <w:tblGrid>
            <w:gridCol w:w="1673"/>
            <w:gridCol w:w="831"/>
            <w:gridCol w:w="1097"/>
            <w:gridCol w:w="1164"/>
            <w:gridCol w:w="1097"/>
            <w:gridCol w:w="803"/>
            <w:gridCol w:w="877"/>
            <w:gridCol w:w="887"/>
            <w:gridCol w:w="951"/>
          </w:tblGrid>
          <w:tr w:rsidR="00470987" w:rsidRPr="00470987" w14:paraId="78E0BD91" w14:textId="77777777" w:rsidTr="00470987">
            <w:trPr>
              <w:trHeight w:val="337"/>
              <w:jc w:val="center"/>
            </w:trPr>
            <w:tc>
              <w:tcPr>
                <w:tcW w:w="1692"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4B2C5C8A"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proofErr w:type="spellStart"/>
                <w:r w:rsidRPr="00470987">
                  <w:rPr>
                    <w:rFonts w:ascii="Arial" w:eastAsia="Times New Roman" w:hAnsi="Arial" w:cs="Arial"/>
                    <w:b/>
                    <w:bCs/>
                    <w:color w:val="000000"/>
                    <w:sz w:val="16"/>
                    <w:szCs w:val="18"/>
                  </w:rPr>
                  <w:t>Үзүүлэлт</w:t>
                </w:r>
                <w:proofErr w:type="spellEnd"/>
              </w:p>
            </w:tc>
            <w:tc>
              <w:tcPr>
                <w:tcW w:w="718" w:type="dxa"/>
                <w:tcBorders>
                  <w:top w:val="single" w:sz="4" w:space="0" w:color="auto"/>
                  <w:left w:val="nil"/>
                  <w:bottom w:val="single" w:sz="4" w:space="0" w:color="auto"/>
                  <w:right w:val="single" w:sz="4" w:space="0" w:color="auto"/>
                </w:tcBorders>
                <w:shd w:val="clear" w:color="auto" w:fill="auto"/>
                <w:vAlign w:val="center"/>
                <w:hideMark/>
              </w:tcPr>
              <w:p w14:paraId="7FE6F431"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proofErr w:type="spellStart"/>
                <w:r w:rsidRPr="00470987">
                  <w:rPr>
                    <w:rFonts w:ascii="Arial" w:eastAsia="Times New Roman" w:hAnsi="Arial" w:cs="Arial"/>
                    <w:b/>
                    <w:bCs/>
                    <w:color w:val="000000"/>
                    <w:sz w:val="16"/>
                    <w:szCs w:val="18"/>
                  </w:rPr>
                  <w:t>Хэмжих</w:t>
                </w:r>
                <w:proofErr w:type="spellEnd"/>
                <w:r w:rsidRPr="00470987">
                  <w:rPr>
                    <w:rFonts w:ascii="Arial" w:eastAsia="Times New Roman" w:hAnsi="Arial" w:cs="Arial"/>
                    <w:b/>
                    <w:bCs/>
                    <w:color w:val="000000"/>
                    <w:sz w:val="16"/>
                    <w:szCs w:val="18"/>
                  </w:rPr>
                  <w:t xml:space="preserve"> </w:t>
                </w:r>
                <w:proofErr w:type="spellStart"/>
                <w:r w:rsidRPr="00470987">
                  <w:rPr>
                    <w:rFonts w:ascii="Arial" w:eastAsia="Times New Roman" w:hAnsi="Arial" w:cs="Arial"/>
                    <w:b/>
                    <w:bCs/>
                    <w:color w:val="000000"/>
                    <w:sz w:val="16"/>
                    <w:szCs w:val="18"/>
                  </w:rPr>
                  <w:t>нэгж</w:t>
                </w:r>
                <w:proofErr w:type="spellEnd"/>
              </w:p>
            </w:tc>
            <w:tc>
              <w:tcPr>
                <w:tcW w:w="1121" w:type="dxa"/>
                <w:tcBorders>
                  <w:top w:val="single" w:sz="4" w:space="0" w:color="auto"/>
                  <w:left w:val="nil"/>
                  <w:bottom w:val="single" w:sz="4" w:space="0" w:color="auto"/>
                  <w:right w:val="single" w:sz="4" w:space="0" w:color="auto"/>
                </w:tcBorders>
                <w:shd w:val="clear" w:color="auto" w:fill="auto"/>
                <w:vAlign w:val="center"/>
                <w:hideMark/>
              </w:tcPr>
              <w:p w14:paraId="5A3308BD"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1 </w:t>
                </w:r>
                <w:proofErr w:type="spellStart"/>
                <w:r w:rsidRPr="00470987">
                  <w:rPr>
                    <w:rFonts w:ascii="Arial" w:eastAsia="Times New Roman" w:hAnsi="Arial" w:cs="Arial"/>
                    <w:b/>
                    <w:bCs/>
                    <w:color w:val="000000"/>
                    <w:sz w:val="16"/>
                    <w:szCs w:val="18"/>
                  </w:rPr>
                  <w:t>сар</w:t>
                </w:r>
                <w:proofErr w:type="spellEnd"/>
              </w:p>
            </w:tc>
            <w:tc>
              <w:tcPr>
                <w:tcW w:w="1199" w:type="dxa"/>
                <w:tcBorders>
                  <w:top w:val="single" w:sz="4" w:space="0" w:color="auto"/>
                  <w:left w:val="nil"/>
                  <w:bottom w:val="single" w:sz="4" w:space="0" w:color="auto"/>
                  <w:right w:val="single" w:sz="4" w:space="0" w:color="auto"/>
                </w:tcBorders>
                <w:shd w:val="clear" w:color="auto" w:fill="auto"/>
                <w:vAlign w:val="center"/>
                <w:hideMark/>
              </w:tcPr>
              <w:p w14:paraId="72E32E1F"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2 </w:t>
                </w:r>
                <w:proofErr w:type="spellStart"/>
                <w:r w:rsidRPr="00470987">
                  <w:rPr>
                    <w:rFonts w:ascii="Arial" w:eastAsia="Times New Roman" w:hAnsi="Arial" w:cs="Arial"/>
                    <w:b/>
                    <w:bCs/>
                    <w:color w:val="000000"/>
                    <w:sz w:val="16"/>
                    <w:szCs w:val="18"/>
                  </w:rPr>
                  <w:t>сар</w:t>
                </w:r>
                <w:proofErr w:type="spellEnd"/>
              </w:p>
            </w:tc>
            <w:tc>
              <w:tcPr>
                <w:tcW w:w="1121" w:type="dxa"/>
                <w:tcBorders>
                  <w:top w:val="single" w:sz="4" w:space="0" w:color="auto"/>
                  <w:left w:val="nil"/>
                  <w:bottom w:val="single" w:sz="4" w:space="0" w:color="auto"/>
                  <w:right w:val="single" w:sz="4" w:space="0" w:color="auto"/>
                </w:tcBorders>
                <w:shd w:val="clear" w:color="auto" w:fill="auto"/>
                <w:vAlign w:val="center"/>
                <w:hideMark/>
              </w:tcPr>
              <w:p w14:paraId="106D57F2"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3 </w:t>
                </w:r>
                <w:proofErr w:type="spellStart"/>
                <w:r w:rsidRPr="00470987">
                  <w:rPr>
                    <w:rFonts w:ascii="Arial" w:eastAsia="Times New Roman" w:hAnsi="Arial" w:cs="Arial"/>
                    <w:b/>
                    <w:bCs/>
                    <w:color w:val="000000"/>
                    <w:sz w:val="16"/>
                    <w:szCs w:val="18"/>
                  </w:rPr>
                  <w:t>сар</w:t>
                </w:r>
                <w:proofErr w:type="spellEnd"/>
              </w:p>
            </w:tc>
            <w:tc>
              <w:tcPr>
                <w:tcW w:w="806" w:type="dxa"/>
                <w:tcBorders>
                  <w:top w:val="single" w:sz="4" w:space="0" w:color="auto"/>
                  <w:left w:val="nil"/>
                  <w:bottom w:val="single" w:sz="4" w:space="0" w:color="auto"/>
                  <w:right w:val="single" w:sz="4" w:space="0" w:color="auto"/>
                </w:tcBorders>
                <w:shd w:val="clear" w:color="auto" w:fill="auto"/>
                <w:vAlign w:val="center"/>
                <w:hideMark/>
              </w:tcPr>
              <w:p w14:paraId="4DD39BFB"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4 </w:t>
                </w:r>
                <w:proofErr w:type="spellStart"/>
                <w:r w:rsidRPr="00470987">
                  <w:rPr>
                    <w:rFonts w:ascii="Arial" w:eastAsia="Times New Roman" w:hAnsi="Arial" w:cs="Arial"/>
                    <w:b/>
                    <w:bCs/>
                    <w:color w:val="000000"/>
                    <w:sz w:val="16"/>
                    <w:szCs w:val="18"/>
                  </w:rPr>
                  <w:t>сар</w:t>
                </w:r>
                <w:proofErr w:type="spellEnd"/>
              </w:p>
            </w:tc>
            <w:tc>
              <w:tcPr>
                <w:tcW w:w="885" w:type="dxa"/>
                <w:tcBorders>
                  <w:top w:val="single" w:sz="4" w:space="0" w:color="auto"/>
                  <w:left w:val="nil"/>
                  <w:bottom w:val="single" w:sz="4" w:space="0" w:color="auto"/>
                  <w:right w:val="single" w:sz="4" w:space="0" w:color="auto"/>
                </w:tcBorders>
                <w:shd w:val="clear" w:color="auto" w:fill="auto"/>
                <w:vAlign w:val="center"/>
                <w:hideMark/>
              </w:tcPr>
              <w:p w14:paraId="4A13C772"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5 </w:t>
                </w:r>
                <w:proofErr w:type="spellStart"/>
                <w:r w:rsidRPr="00470987">
                  <w:rPr>
                    <w:rFonts w:ascii="Arial" w:eastAsia="Times New Roman" w:hAnsi="Arial" w:cs="Arial"/>
                    <w:b/>
                    <w:bCs/>
                    <w:color w:val="000000"/>
                    <w:sz w:val="16"/>
                    <w:szCs w:val="18"/>
                  </w:rPr>
                  <w:t>сар</w:t>
                </w:r>
                <w:proofErr w:type="spellEnd"/>
              </w:p>
            </w:tc>
            <w:tc>
              <w:tcPr>
                <w:tcW w:w="887" w:type="dxa"/>
                <w:tcBorders>
                  <w:top w:val="single" w:sz="4" w:space="0" w:color="auto"/>
                  <w:left w:val="nil"/>
                  <w:bottom w:val="single" w:sz="4" w:space="0" w:color="auto"/>
                  <w:right w:val="single" w:sz="4" w:space="0" w:color="auto"/>
                </w:tcBorders>
                <w:shd w:val="clear" w:color="auto" w:fill="auto"/>
                <w:vAlign w:val="center"/>
                <w:hideMark/>
              </w:tcPr>
              <w:p w14:paraId="73D74364" w14:textId="77777777" w:rsidR="00470987" w:rsidRPr="00470987" w:rsidRDefault="00470987" w:rsidP="00470987">
                <w:pPr>
                  <w:spacing w:after="0" w:line="240" w:lineRule="auto"/>
                  <w:jc w:val="center"/>
                  <w:rPr>
                    <w:rFonts w:ascii="Arial" w:eastAsia="Times New Roman" w:hAnsi="Arial" w:cs="Arial"/>
                    <w:b/>
                    <w:bCs/>
                    <w:color w:val="000000"/>
                    <w:sz w:val="16"/>
                    <w:szCs w:val="18"/>
                  </w:rPr>
                </w:pPr>
                <w:r w:rsidRPr="00470987">
                  <w:rPr>
                    <w:rFonts w:ascii="Arial" w:eastAsia="Times New Roman" w:hAnsi="Arial" w:cs="Arial"/>
                    <w:b/>
                    <w:bCs/>
                    <w:color w:val="000000"/>
                    <w:sz w:val="16"/>
                    <w:szCs w:val="18"/>
                  </w:rPr>
                  <w:t xml:space="preserve">6 </w:t>
                </w:r>
                <w:proofErr w:type="spellStart"/>
                <w:r w:rsidRPr="00470987">
                  <w:rPr>
                    <w:rFonts w:ascii="Arial" w:eastAsia="Times New Roman" w:hAnsi="Arial" w:cs="Arial"/>
                    <w:b/>
                    <w:bCs/>
                    <w:color w:val="000000"/>
                    <w:sz w:val="16"/>
                    <w:szCs w:val="18"/>
                  </w:rPr>
                  <w:t>сар</w:t>
                </w:r>
                <w:proofErr w:type="spellEnd"/>
              </w:p>
            </w:tc>
            <w:tc>
              <w:tcPr>
                <w:tcW w:w="951" w:type="dxa"/>
                <w:tcBorders>
                  <w:top w:val="single" w:sz="4" w:space="0" w:color="auto"/>
                  <w:left w:val="nil"/>
                  <w:bottom w:val="single" w:sz="4" w:space="0" w:color="auto"/>
                  <w:right w:val="single" w:sz="4" w:space="0" w:color="auto"/>
                </w:tcBorders>
                <w:shd w:val="clear" w:color="auto" w:fill="auto"/>
                <w:noWrap/>
                <w:vAlign w:val="center"/>
                <w:hideMark/>
              </w:tcPr>
              <w:p w14:paraId="24415182" w14:textId="77777777" w:rsidR="00470987" w:rsidRPr="00470987" w:rsidRDefault="00470987" w:rsidP="00470987">
                <w:pPr>
                  <w:spacing w:after="0" w:line="240" w:lineRule="auto"/>
                  <w:rPr>
                    <w:rFonts w:ascii="Calibri" w:eastAsia="Times New Roman" w:hAnsi="Calibri" w:cs="Calibri"/>
                    <w:b/>
                    <w:bCs/>
                    <w:color w:val="000000"/>
                    <w:sz w:val="16"/>
                  </w:rPr>
                </w:pPr>
                <w:proofErr w:type="spellStart"/>
                <w:r w:rsidRPr="00470987">
                  <w:rPr>
                    <w:rFonts w:ascii="Calibri" w:eastAsia="Times New Roman" w:hAnsi="Calibri" w:cs="Calibri"/>
                    <w:b/>
                    <w:bCs/>
                    <w:color w:val="000000"/>
                    <w:sz w:val="16"/>
                  </w:rPr>
                  <w:t>Өссөн</w:t>
                </w:r>
                <w:proofErr w:type="spellEnd"/>
                <w:r w:rsidRPr="00470987">
                  <w:rPr>
                    <w:rFonts w:ascii="Calibri" w:eastAsia="Times New Roman" w:hAnsi="Calibri" w:cs="Calibri"/>
                    <w:b/>
                    <w:bCs/>
                    <w:color w:val="000000"/>
                    <w:sz w:val="16"/>
                  </w:rPr>
                  <w:t xml:space="preserve"> </w:t>
                </w:r>
                <w:proofErr w:type="spellStart"/>
                <w:r w:rsidRPr="00470987">
                  <w:rPr>
                    <w:rFonts w:ascii="Calibri" w:eastAsia="Times New Roman" w:hAnsi="Calibri" w:cs="Calibri"/>
                    <w:b/>
                    <w:bCs/>
                    <w:color w:val="000000"/>
                    <w:sz w:val="16"/>
                  </w:rPr>
                  <w:t>дүн</w:t>
                </w:r>
                <w:proofErr w:type="spellEnd"/>
              </w:p>
            </w:tc>
          </w:tr>
          <w:tr w:rsidR="00470987" w:rsidRPr="00470987" w14:paraId="2E3D2516" w14:textId="77777777" w:rsidTr="00470987">
            <w:trPr>
              <w:trHeight w:val="210"/>
              <w:jc w:val="center"/>
            </w:trPr>
            <w:tc>
              <w:tcPr>
                <w:tcW w:w="1692" w:type="dxa"/>
                <w:tcBorders>
                  <w:top w:val="nil"/>
                  <w:left w:val="single" w:sz="4" w:space="0" w:color="auto"/>
                  <w:bottom w:val="single" w:sz="4" w:space="0" w:color="auto"/>
                  <w:right w:val="single" w:sz="4" w:space="0" w:color="auto"/>
                </w:tcBorders>
                <w:shd w:val="clear" w:color="auto" w:fill="auto"/>
                <w:vAlign w:val="center"/>
                <w:hideMark/>
              </w:tcPr>
              <w:p w14:paraId="60D55F9B"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2019 </w:t>
                </w:r>
                <w:proofErr w:type="spellStart"/>
                <w:r w:rsidRPr="00470987">
                  <w:rPr>
                    <w:rFonts w:ascii="Arial" w:eastAsia="Times New Roman" w:hAnsi="Arial" w:cs="Arial"/>
                    <w:color w:val="000000"/>
                    <w:sz w:val="16"/>
                    <w:szCs w:val="18"/>
                  </w:rPr>
                  <w:t>оны</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гүйцэтгэл</w:t>
                </w:r>
                <w:proofErr w:type="spellEnd"/>
              </w:p>
            </w:tc>
            <w:tc>
              <w:tcPr>
                <w:tcW w:w="718" w:type="dxa"/>
                <w:tcBorders>
                  <w:top w:val="nil"/>
                  <w:left w:val="nil"/>
                  <w:bottom w:val="single" w:sz="4" w:space="0" w:color="auto"/>
                  <w:right w:val="single" w:sz="4" w:space="0" w:color="auto"/>
                </w:tcBorders>
                <w:shd w:val="clear" w:color="auto" w:fill="auto"/>
                <w:vAlign w:val="center"/>
                <w:hideMark/>
              </w:tcPr>
              <w:p w14:paraId="74C1A7EE"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w:t>
                </w:r>
              </w:p>
            </w:tc>
            <w:tc>
              <w:tcPr>
                <w:tcW w:w="1121" w:type="dxa"/>
                <w:tcBorders>
                  <w:top w:val="nil"/>
                  <w:left w:val="nil"/>
                  <w:bottom w:val="single" w:sz="4" w:space="0" w:color="auto"/>
                  <w:right w:val="single" w:sz="4" w:space="0" w:color="auto"/>
                </w:tcBorders>
                <w:shd w:val="clear" w:color="auto" w:fill="auto"/>
                <w:vAlign w:val="center"/>
                <w:hideMark/>
              </w:tcPr>
              <w:p w14:paraId="44544182"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14.04%</w:t>
                </w:r>
              </w:p>
            </w:tc>
            <w:tc>
              <w:tcPr>
                <w:tcW w:w="1199" w:type="dxa"/>
                <w:tcBorders>
                  <w:top w:val="nil"/>
                  <w:left w:val="nil"/>
                  <w:bottom w:val="single" w:sz="4" w:space="0" w:color="auto"/>
                  <w:right w:val="single" w:sz="4" w:space="0" w:color="auto"/>
                </w:tcBorders>
                <w:shd w:val="clear" w:color="auto" w:fill="auto"/>
                <w:vAlign w:val="center"/>
                <w:hideMark/>
              </w:tcPr>
              <w:p w14:paraId="6F61EF5E"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1.33%</w:t>
                </w:r>
              </w:p>
            </w:tc>
            <w:tc>
              <w:tcPr>
                <w:tcW w:w="1121" w:type="dxa"/>
                <w:tcBorders>
                  <w:top w:val="nil"/>
                  <w:left w:val="nil"/>
                  <w:bottom w:val="single" w:sz="4" w:space="0" w:color="auto"/>
                  <w:right w:val="single" w:sz="4" w:space="0" w:color="auto"/>
                </w:tcBorders>
                <w:shd w:val="clear" w:color="auto" w:fill="auto"/>
                <w:vAlign w:val="center"/>
                <w:hideMark/>
              </w:tcPr>
              <w:p w14:paraId="1B28CC82"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26.44%</w:t>
                </w:r>
              </w:p>
            </w:tc>
            <w:tc>
              <w:tcPr>
                <w:tcW w:w="806" w:type="dxa"/>
                <w:tcBorders>
                  <w:top w:val="nil"/>
                  <w:left w:val="nil"/>
                  <w:bottom w:val="single" w:sz="4" w:space="0" w:color="auto"/>
                  <w:right w:val="single" w:sz="4" w:space="0" w:color="auto"/>
                </w:tcBorders>
                <w:shd w:val="clear" w:color="auto" w:fill="auto"/>
                <w:vAlign w:val="center"/>
                <w:hideMark/>
              </w:tcPr>
              <w:p w14:paraId="073A4550"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7.50%</w:t>
                </w:r>
              </w:p>
            </w:tc>
            <w:tc>
              <w:tcPr>
                <w:tcW w:w="885" w:type="dxa"/>
                <w:tcBorders>
                  <w:top w:val="nil"/>
                  <w:left w:val="nil"/>
                  <w:bottom w:val="single" w:sz="4" w:space="0" w:color="auto"/>
                  <w:right w:val="single" w:sz="4" w:space="0" w:color="auto"/>
                </w:tcBorders>
                <w:shd w:val="clear" w:color="auto" w:fill="auto"/>
                <w:vAlign w:val="center"/>
                <w:hideMark/>
              </w:tcPr>
              <w:p w14:paraId="6181B65F"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12.77%</w:t>
                </w:r>
              </w:p>
            </w:tc>
            <w:tc>
              <w:tcPr>
                <w:tcW w:w="887" w:type="dxa"/>
                <w:tcBorders>
                  <w:top w:val="nil"/>
                  <w:left w:val="nil"/>
                  <w:bottom w:val="single" w:sz="4" w:space="0" w:color="auto"/>
                  <w:right w:val="single" w:sz="4" w:space="0" w:color="auto"/>
                </w:tcBorders>
                <w:shd w:val="clear" w:color="auto" w:fill="auto"/>
                <w:noWrap/>
                <w:vAlign w:val="bottom"/>
                <w:hideMark/>
              </w:tcPr>
              <w:p w14:paraId="483E5013" w14:textId="77777777" w:rsidR="00470987" w:rsidRPr="00470987" w:rsidRDefault="00470987" w:rsidP="00470987">
                <w:pPr>
                  <w:spacing w:after="0" w:line="240" w:lineRule="auto"/>
                  <w:jc w:val="right"/>
                  <w:rPr>
                    <w:rFonts w:ascii="Calibri" w:eastAsia="Times New Roman" w:hAnsi="Calibri" w:cs="Calibri"/>
                    <w:color w:val="000000"/>
                    <w:sz w:val="16"/>
                  </w:rPr>
                </w:pPr>
                <w:r w:rsidRPr="00470987">
                  <w:rPr>
                    <w:rFonts w:ascii="Calibri" w:eastAsia="Times New Roman" w:hAnsi="Calibri" w:cs="Calibri"/>
                    <w:color w:val="000000"/>
                    <w:sz w:val="16"/>
                  </w:rPr>
                  <w:t>-1.44%</w:t>
                </w:r>
              </w:p>
            </w:tc>
            <w:tc>
              <w:tcPr>
                <w:tcW w:w="951" w:type="dxa"/>
                <w:tcBorders>
                  <w:top w:val="nil"/>
                  <w:left w:val="nil"/>
                  <w:bottom w:val="single" w:sz="4" w:space="0" w:color="auto"/>
                  <w:right w:val="single" w:sz="4" w:space="0" w:color="auto"/>
                </w:tcBorders>
                <w:shd w:val="clear" w:color="auto" w:fill="auto"/>
                <w:noWrap/>
                <w:vAlign w:val="bottom"/>
                <w:hideMark/>
              </w:tcPr>
              <w:p w14:paraId="1992C285" w14:textId="77777777" w:rsidR="00470987" w:rsidRPr="00470987" w:rsidRDefault="00470987" w:rsidP="00470987">
                <w:pPr>
                  <w:spacing w:after="0" w:line="240" w:lineRule="auto"/>
                  <w:jc w:val="right"/>
                  <w:rPr>
                    <w:rFonts w:ascii="Calibri" w:eastAsia="Times New Roman" w:hAnsi="Calibri" w:cs="Calibri"/>
                    <w:color w:val="000000"/>
                    <w:sz w:val="16"/>
                  </w:rPr>
                </w:pPr>
                <w:r w:rsidRPr="00470987">
                  <w:rPr>
                    <w:rFonts w:ascii="Calibri" w:eastAsia="Times New Roman" w:hAnsi="Calibri" w:cs="Calibri"/>
                    <w:color w:val="000000"/>
                    <w:sz w:val="16"/>
                  </w:rPr>
                  <w:t>10.09%</w:t>
                </w:r>
              </w:p>
            </w:tc>
          </w:tr>
          <w:tr w:rsidR="00470987" w:rsidRPr="00470987" w14:paraId="15A4E11E" w14:textId="77777777" w:rsidTr="00470987">
            <w:trPr>
              <w:trHeight w:val="210"/>
              <w:jc w:val="center"/>
            </w:trPr>
            <w:tc>
              <w:tcPr>
                <w:tcW w:w="1692" w:type="dxa"/>
                <w:tcBorders>
                  <w:top w:val="nil"/>
                  <w:left w:val="single" w:sz="4" w:space="0" w:color="auto"/>
                  <w:bottom w:val="single" w:sz="4" w:space="0" w:color="auto"/>
                  <w:right w:val="single" w:sz="4" w:space="0" w:color="auto"/>
                </w:tcBorders>
                <w:shd w:val="clear" w:color="auto" w:fill="auto"/>
                <w:vAlign w:val="center"/>
                <w:hideMark/>
              </w:tcPr>
              <w:p w14:paraId="7AC47C61"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2020 </w:t>
                </w:r>
                <w:proofErr w:type="spellStart"/>
                <w:r w:rsidRPr="00470987">
                  <w:rPr>
                    <w:rFonts w:ascii="Arial" w:eastAsia="Times New Roman" w:hAnsi="Arial" w:cs="Arial"/>
                    <w:color w:val="000000"/>
                    <w:sz w:val="16"/>
                    <w:szCs w:val="18"/>
                  </w:rPr>
                  <w:t>оны</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төлөвлөгөө</w:t>
                </w:r>
                <w:proofErr w:type="spellEnd"/>
              </w:p>
            </w:tc>
            <w:tc>
              <w:tcPr>
                <w:tcW w:w="718" w:type="dxa"/>
                <w:tcBorders>
                  <w:top w:val="nil"/>
                  <w:left w:val="nil"/>
                  <w:bottom w:val="single" w:sz="4" w:space="0" w:color="auto"/>
                  <w:right w:val="single" w:sz="4" w:space="0" w:color="auto"/>
                </w:tcBorders>
                <w:shd w:val="clear" w:color="auto" w:fill="auto"/>
                <w:vAlign w:val="center"/>
                <w:hideMark/>
              </w:tcPr>
              <w:p w14:paraId="5EE488B4"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w:t>
                </w:r>
              </w:p>
            </w:tc>
            <w:tc>
              <w:tcPr>
                <w:tcW w:w="1121" w:type="dxa"/>
                <w:tcBorders>
                  <w:top w:val="nil"/>
                  <w:left w:val="nil"/>
                  <w:bottom w:val="single" w:sz="4" w:space="0" w:color="auto"/>
                  <w:right w:val="single" w:sz="4" w:space="0" w:color="auto"/>
                </w:tcBorders>
                <w:shd w:val="clear" w:color="auto" w:fill="auto"/>
                <w:vAlign w:val="center"/>
                <w:hideMark/>
              </w:tcPr>
              <w:p w14:paraId="005D37CA"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9.27%</w:t>
                </w:r>
              </w:p>
            </w:tc>
            <w:tc>
              <w:tcPr>
                <w:tcW w:w="1199" w:type="dxa"/>
                <w:tcBorders>
                  <w:top w:val="nil"/>
                  <w:left w:val="nil"/>
                  <w:bottom w:val="single" w:sz="4" w:space="0" w:color="auto"/>
                  <w:right w:val="single" w:sz="4" w:space="0" w:color="auto"/>
                </w:tcBorders>
                <w:shd w:val="clear" w:color="auto" w:fill="auto"/>
                <w:vAlign w:val="center"/>
                <w:hideMark/>
              </w:tcPr>
              <w:p w14:paraId="1331DE0F"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6.80%</w:t>
                </w:r>
              </w:p>
            </w:tc>
            <w:tc>
              <w:tcPr>
                <w:tcW w:w="1121" w:type="dxa"/>
                <w:tcBorders>
                  <w:top w:val="nil"/>
                  <w:left w:val="nil"/>
                  <w:bottom w:val="single" w:sz="4" w:space="0" w:color="auto"/>
                  <w:right w:val="single" w:sz="4" w:space="0" w:color="auto"/>
                </w:tcBorders>
                <w:shd w:val="clear" w:color="auto" w:fill="auto"/>
                <w:vAlign w:val="center"/>
                <w:hideMark/>
              </w:tcPr>
              <w:p w14:paraId="7B20963A"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26.83%</w:t>
                </w:r>
              </w:p>
            </w:tc>
            <w:tc>
              <w:tcPr>
                <w:tcW w:w="806" w:type="dxa"/>
                <w:tcBorders>
                  <w:top w:val="nil"/>
                  <w:left w:val="nil"/>
                  <w:bottom w:val="single" w:sz="4" w:space="0" w:color="auto"/>
                  <w:right w:val="single" w:sz="4" w:space="0" w:color="auto"/>
                </w:tcBorders>
                <w:shd w:val="clear" w:color="auto" w:fill="auto"/>
                <w:vAlign w:val="center"/>
                <w:hideMark/>
              </w:tcPr>
              <w:p w14:paraId="2C3020CB"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15.10%</w:t>
                </w:r>
              </w:p>
            </w:tc>
            <w:tc>
              <w:tcPr>
                <w:tcW w:w="885" w:type="dxa"/>
                <w:tcBorders>
                  <w:top w:val="nil"/>
                  <w:left w:val="nil"/>
                  <w:bottom w:val="single" w:sz="4" w:space="0" w:color="auto"/>
                  <w:right w:val="single" w:sz="4" w:space="0" w:color="auto"/>
                </w:tcBorders>
                <w:shd w:val="clear" w:color="auto" w:fill="auto"/>
                <w:vAlign w:val="center"/>
                <w:hideMark/>
              </w:tcPr>
              <w:p w14:paraId="4D66E330"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12.10%</w:t>
                </w:r>
              </w:p>
            </w:tc>
            <w:tc>
              <w:tcPr>
                <w:tcW w:w="887" w:type="dxa"/>
                <w:tcBorders>
                  <w:top w:val="nil"/>
                  <w:left w:val="nil"/>
                  <w:bottom w:val="single" w:sz="4" w:space="0" w:color="auto"/>
                  <w:right w:val="single" w:sz="4" w:space="0" w:color="auto"/>
                </w:tcBorders>
                <w:shd w:val="clear" w:color="auto" w:fill="auto"/>
                <w:noWrap/>
                <w:vAlign w:val="bottom"/>
                <w:hideMark/>
              </w:tcPr>
              <w:p w14:paraId="7F26814D" w14:textId="77777777" w:rsidR="00470987" w:rsidRPr="00470987" w:rsidRDefault="00470987" w:rsidP="00470987">
                <w:pPr>
                  <w:spacing w:after="0" w:line="240" w:lineRule="auto"/>
                  <w:jc w:val="right"/>
                  <w:rPr>
                    <w:rFonts w:ascii="Calibri" w:eastAsia="Times New Roman" w:hAnsi="Calibri" w:cs="Calibri"/>
                    <w:color w:val="000000"/>
                    <w:sz w:val="16"/>
                  </w:rPr>
                </w:pPr>
                <w:r w:rsidRPr="00470987">
                  <w:rPr>
                    <w:rFonts w:ascii="Calibri" w:eastAsia="Times New Roman" w:hAnsi="Calibri" w:cs="Calibri"/>
                    <w:color w:val="000000"/>
                    <w:sz w:val="16"/>
                  </w:rPr>
                  <w:t>9.86%</w:t>
                </w:r>
              </w:p>
            </w:tc>
            <w:tc>
              <w:tcPr>
                <w:tcW w:w="951" w:type="dxa"/>
                <w:tcBorders>
                  <w:top w:val="nil"/>
                  <w:left w:val="nil"/>
                  <w:bottom w:val="single" w:sz="4" w:space="0" w:color="auto"/>
                  <w:right w:val="single" w:sz="4" w:space="0" w:color="auto"/>
                </w:tcBorders>
                <w:shd w:val="clear" w:color="auto" w:fill="auto"/>
                <w:noWrap/>
                <w:vAlign w:val="bottom"/>
                <w:hideMark/>
              </w:tcPr>
              <w:p w14:paraId="033B5126" w14:textId="77777777" w:rsidR="00470987" w:rsidRPr="00470987" w:rsidRDefault="00470987" w:rsidP="00470987">
                <w:pPr>
                  <w:spacing w:after="0" w:line="240" w:lineRule="auto"/>
                  <w:jc w:val="right"/>
                  <w:rPr>
                    <w:rFonts w:ascii="Calibri" w:eastAsia="Times New Roman" w:hAnsi="Calibri" w:cs="Calibri"/>
                    <w:color w:val="000000"/>
                    <w:sz w:val="16"/>
                  </w:rPr>
                </w:pPr>
                <w:r w:rsidRPr="00470987">
                  <w:rPr>
                    <w:rFonts w:ascii="Calibri" w:eastAsia="Times New Roman" w:hAnsi="Calibri" w:cs="Calibri"/>
                    <w:color w:val="000000"/>
                    <w:sz w:val="16"/>
                  </w:rPr>
                  <w:t>13.37%</w:t>
                </w:r>
              </w:p>
            </w:tc>
          </w:tr>
          <w:tr w:rsidR="00470987" w:rsidRPr="00470987" w14:paraId="111C1168" w14:textId="77777777" w:rsidTr="00470987">
            <w:trPr>
              <w:trHeight w:val="210"/>
              <w:jc w:val="center"/>
            </w:trPr>
            <w:tc>
              <w:tcPr>
                <w:tcW w:w="1692" w:type="dxa"/>
                <w:tcBorders>
                  <w:top w:val="nil"/>
                  <w:left w:val="single" w:sz="4" w:space="0" w:color="auto"/>
                  <w:bottom w:val="single" w:sz="4" w:space="0" w:color="auto"/>
                  <w:right w:val="single" w:sz="4" w:space="0" w:color="auto"/>
                </w:tcBorders>
                <w:shd w:val="clear" w:color="auto" w:fill="auto"/>
                <w:vAlign w:val="center"/>
                <w:hideMark/>
              </w:tcPr>
              <w:p w14:paraId="715D0C39"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 xml:space="preserve">2020 </w:t>
                </w:r>
                <w:proofErr w:type="spellStart"/>
                <w:r w:rsidRPr="00470987">
                  <w:rPr>
                    <w:rFonts w:ascii="Arial" w:eastAsia="Times New Roman" w:hAnsi="Arial" w:cs="Arial"/>
                    <w:color w:val="000000"/>
                    <w:sz w:val="16"/>
                    <w:szCs w:val="18"/>
                  </w:rPr>
                  <w:t>оны</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гүйцэтгэл</w:t>
                </w:r>
                <w:proofErr w:type="spellEnd"/>
              </w:p>
            </w:tc>
            <w:tc>
              <w:tcPr>
                <w:tcW w:w="718" w:type="dxa"/>
                <w:tcBorders>
                  <w:top w:val="nil"/>
                  <w:left w:val="nil"/>
                  <w:bottom w:val="single" w:sz="4" w:space="0" w:color="auto"/>
                  <w:right w:val="single" w:sz="4" w:space="0" w:color="auto"/>
                </w:tcBorders>
                <w:shd w:val="clear" w:color="auto" w:fill="auto"/>
                <w:vAlign w:val="center"/>
                <w:hideMark/>
              </w:tcPr>
              <w:p w14:paraId="19AACCC3"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w:t>
                </w:r>
              </w:p>
            </w:tc>
            <w:tc>
              <w:tcPr>
                <w:tcW w:w="1121" w:type="dxa"/>
                <w:tcBorders>
                  <w:top w:val="nil"/>
                  <w:left w:val="nil"/>
                  <w:bottom w:val="single" w:sz="4" w:space="0" w:color="auto"/>
                  <w:right w:val="single" w:sz="4" w:space="0" w:color="auto"/>
                </w:tcBorders>
                <w:shd w:val="clear" w:color="auto" w:fill="auto"/>
                <w:vAlign w:val="center"/>
                <w:hideMark/>
              </w:tcPr>
              <w:p w14:paraId="487E179A"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8.19%</w:t>
                </w:r>
              </w:p>
            </w:tc>
            <w:tc>
              <w:tcPr>
                <w:tcW w:w="1199" w:type="dxa"/>
                <w:tcBorders>
                  <w:top w:val="nil"/>
                  <w:left w:val="nil"/>
                  <w:bottom w:val="single" w:sz="4" w:space="0" w:color="auto"/>
                  <w:right w:val="single" w:sz="4" w:space="0" w:color="auto"/>
                </w:tcBorders>
                <w:shd w:val="clear" w:color="auto" w:fill="auto"/>
                <w:vAlign w:val="center"/>
                <w:hideMark/>
              </w:tcPr>
              <w:p w14:paraId="285C42B8"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4.61%</w:t>
                </w:r>
              </w:p>
            </w:tc>
            <w:tc>
              <w:tcPr>
                <w:tcW w:w="1121" w:type="dxa"/>
                <w:tcBorders>
                  <w:top w:val="nil"/>
                  <w:left w:val="nil"/>
                  <w:bottom w:val="single" w:sz="4" w:space="0" w:color="auto"/>
                  <w:right w:val="single" w:sz="4" w:space="0" w:color="auto"/>
                </w:tcBorders>
                <w:shd w:val="clear" w:color="auto" w:fill="auto"/>
                <w:vAlign w:val="center"/>
                <w:hideMark/>
              </w:tcPr>
              <w:p w14:paraId="7678432A"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6.41%</w:t>
                </w:r>
              </w:p>
            </w:tc>
            <w:tc>
              <w:tcPr>
                <w:tcW w:w="806" w:type="dxa"/>
                <w:tcBorders>
                  <w:top w:val="nil"/>
                  <w:left w:val="nil"/>
                  <w:bottom w:val="single" w:sz="4" w:space="0" w:color="auto"/>
                  <w:right w:val="single" w:sz="4" w:space="0" w:color="auto"/>
                </w:tcBorders>
                <w:shd w:val="clear" w:color="auto" w:fill="auto"/>
                <w:vAlign w:val="center"/>
                <w:hideMark/>
              </w:tcPr>
              <w:p w14:paraId="7EB5968B"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24.34%</w:t>
                </w:r>
              </w:p>
            </w:tc>
            <w:tc>
              <w:tcPr>
                <w:tcW w:w="885" w:type="dxa"/>
                <w:tcBorders>
                  <w:top w:val="nil"/>
                  <w:left w:val="nil"/>
                  <w:bottom w:val="single" w:sz="4" w:space="0" w:color="auto"/>
                  <w:right w:val="single" w:sz="4" w:space="0" w:color="auto"/>
                </w:tcBorders>
                <w:shd w:val="clear" w:color="auto" w:fill="auto"/>
                <w:vAlign w:val="center"/>
                <w:hideMark/>
              </w:tcPr>
              <w:p w14:paraId="175D4F1B"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10.47%</w:t>
                </w:r>
              </w:p>
            </w:tc>
            <w:tc>
              <w:tcPr>
                <w:tcW w:w="887" w:type="dxa"/>
                <w:tcBorders>
                  <w:top w:val="nil"/>
                  <w:left w:val="nil"/>
                  <w:bottom w:val="single" w:sz="4" w:space="0" w:color="auto"/>
                  <w:right w:val="single" w:sz="4" w:space="0" w:color="auto"/>
                </w:tcBorders>
                <w:shd w:val="clear" w:color="auto" w:fill="auto"/>
                <w:noWrap/>
                <w:vAlign w:val="bottom"/>
                <w:hideMark/>
              </w:tcPr>
              <w:p w14:paraId="71B074FB" w14:textId="77777777" w:rsidR="00470987" w:rsidRPr="00470987" w:rsidRDefault="00470987" w:rsidP="00470987">
                <w:pPr>
                  <w:spacing w:after="0" w:line="240" w:lineRule="auto"/>
                  <w:jc w:val="right"/>
                  <w:rPr>
                    <w:rFonts w:ascii="Calibri" w:eastAsia="Times New Roman" w:hAnsi="Calibri" w:cs="Calibri"/>
                    <w:color w:val="000000"/>
                    <w:sz w:val="16"/>
                  </w:rPr>
                </w:pPr>
                <w:r w:rsidRPr="00470987">
                  <w:rPr>
                    <w:rFonts w:ascii="Calibri" w:eastAsia="Times New Roman" w:hAnsi="Calibri" w:cs="Calibri"/>
                    <w:color w:val="000000"/>
                    <w:sz w:val="16"/>
                  </w:rPr>
                  <w:t>12.69%</w:t>
                </w:r>
              </w:p>
            </w:tc>
            <w:tc>
              <w:tcPr>
                <w:tcW w:w="951" w:type="dxa"/>
                <w:tcBorders>
                  <w:top w:val="nil"/>
                  <w:left w:val="nil"/>
                  <w:bottom w:val="single" w:sz="4" w:space="0" w:color="auto"/>
                  <w:right w:val="single" w:sz="4" w:space="0" w:color="auto"/>
                </w:tcBorders>
                <w:shd w:val="clear" w:color="auto" w:fill="auto"/>
                <w:noWrap/>
                <w:vAlign w:val="bottom"/>
                <w:hideMark/>
              </w:tcPr>
              <w:p w14:paraId="1984A78A" w14:textId="77777777" w:rsidR="00470987" w:rsidRPr="00470987" w:rsidRDefault="00470987" w:rsidP="00470987">
                <w:pPr>
                  <w:spacing w:after="0" w:line="240" w:lineRule="auto"/>
                  <w:jc w:val="right"/>
                  <w:rPr>
                    <w:rFonts w:ascii="Calibri" w:eastAsia="Times New Roman" w:hAnsi="Calibri" w:cs="Calibri"/>
                    <w:color w:val="000000"/>
                    <w:sz w:val="16"/>
                  </w:rPr>
                </w:pPr>
                <w:r w:rsidRPr="00470987">
                  <w:rPr>
                    <w:rFonts w:ascii="Calibri" w:eastAsia="Times New Roman" w:hAnsi="Calibri" w:cs="Calibri"/>
                    <w:color w:val="000000"/>
                    <w:sz w:val="16"/>
                  </w:rPr>
                  <w:t>11.47%</w:t>
                </w:r>
              </w:p>
            </w:tc>
          </w:tr>
          <w:tr w:rsidR="00470987" w:rsidRPr="00470987" w14:paraId="6654A63F" w14:textId="77777777" w:rsidTr="00470987">
            <w:trPr>
              <w:trHeight w:val="368"/>
              <w:jc w:val="center"/>
            </w:trPr>
            <w:tc>
              <w:tcPr>
                <w:tcW w:w="1692" w:type="dxa"/>
                <w:tcBorders>
                  <w:top w:val="nil"/>
                  <w:left w:val="single" w:sz="4" w:space="0" w:color="auto"/>
                  <w:bottom w:val="single" w:sz="4" w:space="0" w:color="auto"/>
                  <w:right w:val="single" w:sz="4" w:space="0" w:color="auto"/>
                </w:tcBorders>
                <w:shd w:val="clear" w:color="auto" w:fill="auto"/>
                <w:vAlign w:val="center"/>
                <w:hideMark/>
              </w:tcPr>
              <w:p w14:paraId="7CD48610"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өмнөх</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оны</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гүйцэтгэлээс</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бууралт</w:t>
                </w:r>
                <w:proofErr w:type="spellEnd"/>
              </w:p>
            </w:tc>
            <w:tc>
              <w:tcPr>
                <w:tcW w:w="718" w:type="dxa"/>
                <w:tcBorders>
                  <w:top w:val="nil"/>
                  <w:left w:val="nil"/>
                  <w:bottom w:val="single" w:sz="4" w:space="0" w:color="auto"/>
                  <w:right w:val="single" w:sz="4" w:space="0" w:color="auto"/>
                </w:tcBorders>
                <w:shd w:val="clear" w:color="auto" w:fill="auto"/>
                <w:vAlign w:val="center"/>
                <w:hideMark/>
              </w:tcPr>
              <w:p w14:paraId="0028185D"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w:t>
                </w:r>
              </w:p>
            </w:tc>
            <w:tc>
              <w:tcPr>
                <w:tcW w:w="1121" w:type="dxa"/>
                <w:tcBorders>
                  <w:top w:val="nil"/>
                  <w:left w:val="nil"/>
                  <w:bottom w:val="single" w:sz="4" w:space="0" w:color="auto"/>
                  <w:right w:val="single" w:sz="4" w:space="0" w:color="auto"/>
                </w:tcBorders>
                <w:shd w:val="clear" w:color="auto" w:fill="auto"/>
                <w:vAlign w:val="center"/>
                <w:hideMark/>
              </w:tcPr>
              <w:p w14:paraId="1D3B67B4"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-5.9%</w:t>
                </w:r>
              </w:p>
            </w:tc>
            <w:tc>
              <w:tcPr>
                <w:tcW w:w="1199" w:type="dxa"/>
                <w:tcBorders>
                  <w:top w:val="nil"/>
                  <w:left w:val="nil"/>
                  <w:bottom w:val="single" w:sz="4" w:space="0" w:color="auto"/>
                  <w:right w:val="single" w:sz="4" w:space="0" w:color="auto"/>
                </w:tcBorders>
                <w:shd w:val="clear" w:color="auto" w:fill="auto"/>
                <w:vAlign w:val="center"/>
                <w:hideMark/>
              </w:tcPr>
              <w:p w14:paraId="0B06158C"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3.3%</w:t>
                </w:r>
              </w:p>
            </w:tc>
            <w:tc>
              <w:tcPr>
                <w:tcW w:w="1121" w:type="dxa"/>
                <w:tcBorders>
                  <w:top w:val="nil"/>
                  <w:left w:val="nil"/>
                  <w:bottom w:val="single" w:sz="4" w:space="0" w:color="auto"/>
                  <w:right w:val="single" w:sz="4" w:space="0" w:color="auto"/>
                </w:tcBorders>
                <w:shd w:val="clear" w:color="auto" w:fill="auto"/>
                <w:vAlign w:val="center"/>
                <w:hideMark/>
              </w:tcPr>
              <w:p w14:paraId="037563B8"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-20.0%</w:t>
                </w:r>
              </w:p>
            </w:tc>
            <w:tc>
              <w:tcPr>
                <w:tcW w:w="806" w:type="dxa"/>
                <w:tcBorders>
                  <w:top w:val="nil"/>
                  <w:left w:val="nil"/>
                  <w:bottom w:val="single" w:sz="4" w:space="0" w:color="auto"/>
                  <w:right w:val="single" w:sz="4" w:space="0" w:color="auto"/>
                </w:tcBorders>
                <w:shd w:val="clear" w:color="auto" w:fill="auto"/>
                <w:vAlign w:val="center"/>
                <w:hideMark/>
              </w:tcPr>
              <w:p w14:paraId="497F44BD"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16.8%</w:t>
                </w:r>
              </w:p>
            </w:tc>
            <w:tc>
              <w:tcPr>
                <w:tcW w:w="885" w:type="dxa"/>
                <w:tcBorders>
                  <w:top w:val="nil"/>
                  <w:left w:val="nil"/>
                  <w:bottom w:val="single" w:sz="4" w:space="0" w:color="auto"/>
                  <w:right w:val="single" w:sz="4" w:space="0" w:color="auto"/>
                </w:tcBorders>
                <w:shd w:val="clear" w:color="auto" w:fill="auto"/>
                <w:vAlign w:val="center"/>
                <w:hideMark/>
              </w:tcPr>
              <w:p w14:paraId="327CD7A9"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-2.3%</w:t>
                </w:r>
              </w:p>
            </w:tc>
            <w:tc>
              <w:tcPr>
                <w:tcW w:w="887" w:type="dxa"/>
                <w:tcBorders>
                  <w:top w:val="nil"/>
                  <w:left w:val="nil"/>
                  <w:bottom w:val="single" w:sz="4" w:space="0" w:color="auto"/>
                  <w:right w:val="single" w:sz="4" w:space="0" w:color="auto"/>
                </w:tcBorders>
                <w:shd w:val="clear" w:color="auto" w:fill="auto"/>
                <w:vAlign w:val="center"/>
                <w:hideMark/>
              </w:tcPr>
              <w:p w14:paraId="7A6A2F6E"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14.1%</w:t>
                </w:r>
              </w:p>
            </w:tc>
            <w:tc>
              <w:tcPr>
                <w:tcW w:w="951" w:type="dxa"/>
                <w:tcBorders>
                  <w:top w:val="nil"/>
                  <w:left w:val="nil"/>
                  <w:bottom w:val="single" w:sz="4" w:space="0" w:color="auto"/>
                  <w:right w:val="single" w:sz="4" w:space="0" w:color="auto"/>
                </w:tcBorders>
                <w:shd w:val="clear" w:color="auto" w:fill="auto"/>
                <w:vAlign w:val="center"/>
                <w:hideMark/>
              </w:tcPr>
              <w:p w14:paraId="56AA8246"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1.4%</w:t>
                </w:r>
              </w:p>
            </w:tc>
          </w:tr>
          <w:tr w:rsidR="00470987" w:rsidRPr="00470987" w14:paraId="460565A7" w14:textId="77777777" w:rsidTr="00470987">
            <w:trPr>
              <w:trHeight w:val="368"/>
              <w:jc w:val="center"/>
            </w:trPr>
            <w:tc>
              <w:tcPr>
                <w:tcW w:w="1692" w:type="dxa"/>
                <w:tcBorders>
                  <w:top w:val="nil"/>
                  <w:left w:val="single" w:sz="4" w:space="0" w:color="auto"/>
                  <w:bottom w:val="single" w:sz="4" w:space="0" w:color="auto"/>
                  <w:right w:val="single" w:sz="4" w:space="0" w:color="auto"/>
                </w:tcBorders>
                <w:shd w:val="clear" w:color="auto" w:fill="auto"/>
                <w:vAlign w:val="center"/>
                <w:hideMark/>
              </w:tcPr>
              <w:p w14:paraId="587AB187" w14:textId="77777777" w:rsidR="00470987" w:rsidRPr="00470987" w:rsidRDefault="00470987" w:rsidP="00470987">
                <w:pPr>
                  <w:spacing w:after="0" w:line="240" w:lineRule="auto"/>
                  <w:jc w:val="center"/>
                  <w:rPr>
                    <w:rFonts w:ascii="Arial" w:eastAsia="Times New Roman" w:hAnsi="Arial" w:cs="Arial"/>
                    <w:color w:val="000000"/>
                    <w:sz w:val="16"/>
                    <w:szCs w:val="18"/>
                  </w:rPr>
                </w:pPr>
                <w:proofErr w:type="spellStart"/>
                <w:r w:rsidRPr="00470987">
                  <w:rPr>
                    <w:rFonts w:ascii="Arial" w:eastAsia="Times New Roman" w:hAnsi="Arial" w:cs="Arial"/>
                    <w:color w:val="000000"/>
                    <w:sz w:val="16"/>
                    <w:szCs w:val="18"/>
                  </w:rPr>
                  <w:t>тухайн</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оны</w:t>
                </w:r>
                <w:proofErr w:type="spellEnd"/>
                <w:r w:rsidRPr="00470987">
                  <w:rPr>
                    <w:rFonts w:ascii="Arial" w:eastAsia="Times New Roman" w:hAnsi="Arial" w:cs="Arial"/>
                    <w:color w:val="000000"/>
                    <w:sz w:val="16"/>
                    <w:szCs w:val="18"/>
                  </w:rPr>
                  <w:t xml:space="preserve"> </w:t>
                </w:r>
                <w:proofErr w:type="spellStart"/>
                <w:r w:rsidRPr="00470987">
                  <w:rPr>
                    <w:rFonts w:ascii="Arial" w:eastAsia="Times New Roman" w:hAnsi="Arial" w:cs="Arial"/>
                    <w:color w:val="000000"/>
                    <w:sz w:val="16"/>
                    <w:szCs w:val="18"/>
                  </w:rPr>
                  <w:t>төлөвлөгөөнөөс</w:t>
                </w:r>
                <w:proofErr w:type="spellEnd"/>
              </w:p>
            </w:tc>
            <w:tc>
              <w:tcPr>
                <w:tcW w:w="718" w:type="dxa"/>
                <w:tcBorders>
                  <w:top w:val="nil"/>
                  <w:left w:val="nil"/>
                  <w:bottom w:val="single" w:sz="4" w:space="0" w:color="auto"/>
                  <w:right w:val="single" w:sz="4" w:space="0" w:color="auto"/>
                </w:tcBorders>
                <w:shd w:val="clear" w:color="auto" w:fill="auto"/>
                <w:vAlign w:val="center"/>
                <w:hideMark/>
              </w:tcPr>
              <w:p w14:paraId="75F95E6F"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w:t>
                </w:r>
              </w:p>
            </w:tc>
            <w:tc>
              <w:tcPr>
                <w:tcW w:w="1121" w:type="dxa"/>
                <w:tcBorders>
                  <w:top w:val="nil"/>
                  <w:left w:val="nil"/>
                  <w:bottom w:val="single" w:sz="4" w:space="0" w:color="auto"/>
                  <w:right w:val="single" w:sz="4" w:space="0" w:color="auto"/>
                </w:tcBorders>
                <w:shd w:val="clear" w:color="auto" w:fill="auto"/>
                <w:vAlign w:val="center"/>
                <w:hideMark/>
              </w:tcPr>
              <w:p w14:paraId="7AA8B2B8"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-1.1%</w:t>
                </w:r>
              </w:p>
            </w:tc>
            <w:tc>
              <w:tcPr>
                <w:tcW w:w="1199" w:type="dxa"/>
                <w:tcBorders>
                  <w:top w:val="nil"/>
                  <w:left w:val="nil"/>
                  <w:bottom w:val="single" w:sz="4" w:space="0" w:color="auto"/>
                  <w:right w:val="single" w:sz="4" w:space="0" w:color="auto"/>
                </w:tcBorders>
                <w:shd w:val="clear" w:color="auto" w:fill="auto"/>
                <w:vAlign w:val="center"/>
                <w:hideMark/>
              </w:tcPr>
              <w:p w14:paraId="34DD3A5A"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-2.2%</w:t>
                </w:r>
              </w:p>
            </w:tc>
            <w:tc>
              <w:tcPr>
                <w:tcW w:w="1121" w:type="dxa"/>
                <w:tcBorders>
                  <w:top w:val="nil"/>
                  <w:left w:val="nil"/>
                  <w:bottom w:val="single" w:sz="4" w:space="0" w:color="auto"/>
                  <w:right w:val="single" w:sz="4" w:space="0" w:color="auto"/>
                </w:tcBorders>
                <w:shd w:val="clear" w:color="auto" w:fill="auto"/>
                <w:vAlign w:val="center"/>
                <w:hideMark/>
              </w:tcPr>
              <w:p w14:paraId="26144BC4"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-20.4%</w:t>
                </w:r>
              </w:p>
            </w:tc>
            <w:tc>
              <w:tcPr>
                <w:tcW w:w="806" w:type="dxa"/>
                <w:tcBorders>
                  <w:top w:val="nil"/>
                  <w:left w:val="nil"/>
                  <w:bottom w:val="single" w:sz="4" w:space="0" w:color="auto"/>
                  <w:right w:val="single" w:sz="4" w:space="0" w:color="auto"/>
                </w:tcBorders>
                <w:shd w:val="clear" w:color="auto" w:fill="auto"/>
                <w:vAlign w:val="center"/>
                <w:hideMark/>
              </w:tcPr>
              <w:p w14:paraId="73AB531A"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9.2%</w:t>
                </w:r>
              </w:p>
            </w:tc>
            <w:tc>
              <w:tcPr>
                <w:tcW w:w="885" w:type="dxa"/>
                <w:tcBorders>
                  <w:top w:val="nil"/>
                  <w:left w:val="nil"/>
                  <w:bottom w:val="single" w:sz="4" w:space="0" w:color="auto"/>
                  <w:right w:val="single" w:sz="4" w:space="0" w:color="auto"/>
                </w:tcBorders>
                <w:shd w:val="clear" w:color="auto" w:fill="auto"/>
                <w:vAlign w:val="center"/>
                <w:hideMark/>
              </w:tcPr>
              <w:p w14:paraId="0E9FEF6E"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-1.6%</w:t>
                </w:r>
              </w:p>
            </w:tc>
            <w:tc>
              <w:tcPr>
                <w:tcW w:w="887" w:type="dxa"/>
                <w:tcBorders>
                  <w:top w:val="nil"/>
                  <w:left w:val="nil"/>
                  <w:bottom w:val="single" w:sz="4" w:space="0" w:color="auto"/>
                  <w:right w:val="single" w:sz="4" w:space="0" w:color="auto"/>
                </w:tcBorders>
                <w:shd w:val="clear" w:color="auto" w:fill="auto"/>
                <w:vAlign w:val="center"/>
                <w:hideMark/>
              </w:tcPr>
              <w:p w14:paraId="28B1007E"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2.8%</w:t>
                </w:r>
              </w:p>
            </w:tc>
            <w:tc>
              <w:tcPr>
                <w:tcW w:w="951" w:type="dxa"/>
                <w:tcBorders>
                  <w:top w:val="nil"/>
                  <w:left w:val="nil"/>
                  <w:bottom w:val="single" w:sz="4" w:space="0" w:color="auto"/>
                  <w:right w:val="single" w:sz="4" w:space="0" w:color="auto"/>
                </w:tcBorders>
                <w:shd w:val="clear" w:color="auto" w:fill="auto"/>
                <w:vAlign w:val="center"/>
                <w:hideMark/>
              </w:tcPr>
              <w:p w14:paraId="296C97B9" w14:textId="77777777" w:rsidR="00470987" w:rsidRPr="00470987" w:rsidRDefault="00470987" w:rsidP="00470987">
                <w:pPr>
                  <w:spacing w:after="0" w:line="240" w:lineRule="auto"/>
                  <w:jc w:val="center"/>
                  <w:rPr>
                    <w:rFonts w:ascii="Arial" w:eastAsia="Times New Roman" w:hAnsi="Arial" w:cs="Arial"/>
                    <w:color w:val="000000"/>
                    <w:sz w:val="16"/>
                    <w:szCs w:val="18"/>
                  </w:rPr>
                </w:pPr>
                <w:r w:rsidRPr="00470987">
                  <w:rPr>
                    <w:rFonts w:ascii="Arial" w:eastAsia="Times New Roman" w:hAnsi="Arial" w:cs="Arial"/>
                    <w:color w:val="000000"/>
                    <w:sz w:val="16"/>
                    <w:szCs w:val="18"/>
                  </w:rPr>
                  <w:t>-1.9%</w:t>
                </w:r>
              </w:p>
            </w:tc>
          </w:tr>
        </w:tbl>
        <w:p w14:paraId="5819A284" w14:textId="77777777" w:rsidR="00470987" w:rsidRPr="00470987" w:rsidRDefault="00470987" w:rsidP="00470987">
          <w:pPr>
            <w:spacing w:line="259" w:lineRule="auto"/>
            <w:jc w:val="both"/>
            <w:rPr>
              <w:rFonts w:ascii="Arial" w:hAnsi="Arial"/>
              <w:color w:val="000000" w:themeColor="text1"/>
              <w:lang w:val="mn-MN"/>
            </w:rPr>
          </w:pPr>
        </w:p>
        <w:p w14:paraId="6A7C7C8A" w14:textId="77777777" w:rsidR="00470987" w:rsidRPr="00470987" w:rsidRDefault="00470987" w:rsidP="00470987">
          <w:pPr>
            <w:spacing w:line="259" w:lineRule="auto"/>
            <w:jc w:val="both"/>
            <w:rPr>
              <w:rFonts w:ascii="Arial" w:hAnsi="Arial"/>
              <w:color w:val="000000" w:themeColor="text1"/>
              <w:sz w:val="24"/>
              <w:lang w:val="mn-MN"/>
            </w:rPr>
          </w:pPr>
          <w:r w:rsidRPr="00470987">
            <w:rPr>
              <w:rFonts w:ascii="Arial" w:hAnsi="Arial"/>
              <w:color w:val="000000" w:themeColor="text1"/>
              <w:sz w:val="24"/>
              <w:lang w:val="mn-MN"/>
            </w:rPr>
            <w:tab/>
            <w:t>Алдагдал өмнөх оны гүйцэтгэлээс 8,4 сая кВт цагаар буурсан байна.</w:t>
          </w:r>
        </w:p>
        <w:p w14:paraId="44C2AB20" w14:textId="77777777" w:rsidR="00470987" w:rsidRPr="00470987" w:rsidRDefault="00470987" w:rsidP="00470987">
          <w:pPr>
            <w:spacing w:line="259" w:lineRule="auto"/>
            <w:jc w:val="both"/>
            <w:rPr>
              <w:rFonts w:ascii="Arial" w:hAnsi="Arial"/>
              <w:color w:val="000000" w:themeColor="text1"/>
              <w:lang w:val="mn-MN"/>
            </w:rPr>
          </w:pPr>
          <w:r w:rsidRPr="00470987">
            <w:rPr>
              <w:rFonts w:ascii="Arial" w:hAnsi="Arial" w:cs="Arial"/>
              <w:noProof/>
              <w:color w:val="000000" w:themeColor="text1"/>
            </w:rPr>
            <w:drawing>
              <wp:inline distT="0" distB="0" distL="0" distR="0" wp14:anchorId="64B38ABA" wp14:editId="56DDF4F5">
                <wp:extent cx="5939790" cy="1563069"/>
                <wp:effectExtent l="0" t="0" r="3810" b="18415"/>
                <wp:docPr id="14382" name="Chart 14382"/>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7B2BC12A" w14:textId="77777777" w:rsidR="00470987" w:rsidRPr="00470987" w:rsidRDefault="00470987" w:rsidP="00470987">
          <w:pPr>
            <w:numPr>
              <w:ilvl w:val="0"/>
              <w:numId w:val="25"/>
            </w:numPr>
            <w:spacing w:line="259" w:lineRule="auto"/>
            <w:contextualSpacing/>
            <w:jc w:val="both"/>
            <w:rPr>
              <w:rFonts w:ascii="Arial" w:hAnsi="Arial"/>
              <w:b/>
              <w:color w:val="000000" w:themeColor="text1"/>
              <w:sz w:val="24"/>
              <w:lang w:val="mn-MN"/>
            </w:rPr>
          </w:pPr>
          <w:r w:rsidRPr="00470987">
            <w:rPr>
              <w:rFonts w:ascii="Arial" w:hAnsi="Arial"/>
              <w:b/>
              <w:color w:val="000000" w:themeColor="text1"/>
              <w:sz w:val="24"/>
              <w:lang w:val="mn-MN"/>
            </w:rPr>
            <w:lastRenderedPageBreak/>
            <w:t>Цахилгаан эрчим хүчний орлого</w:t>
          </w:r>
        </w:p>
        <w:p w14:paraId="589E6097" w14:textId="77777777" w:rsidR="00470987" w:rsidRPr="00470987" w:rsidRDefault="00470987" w:rsidP="00470987">
          <w:pPr>
            <w:spacing w:line="276" w:lineRule="auto"/>
            <w:ind w:firstLine="360"/>
            <w:jc w:val="both"/>
            <w:rPr>
              <w:rFonts w:ascii="Arial" w:hAnsi="Arial"/>
              <w:color w:val="000000" w:themeColor="text1"/>
              <w:sz w:val="24"/>
              <w:lang w:val="mn-MN"/>
            </w:rPr>
          </w:pPr>
          <w:r w:rsidRPr="00470987">
            <w:rPr>
              <w:rFonts w:ascii="Arial" w:hAnsi="Arial"/>
              <w:color w:val="000000" w:themeColor="text1"/>
              <w:sz w:val="24"/>
              <w:lang w:val="mn-MN"/>
            </w:rPr>
            <w:t xml:space="preserve">Гүйцэтгэлд ноогдох орлогын төлөвлөгөөний дагуу 32,7 тэрбум төгрөгийн орлого төвлөрүүлэхээс </w:t>
          </w:r>
          <w:r w:rsidRPr="00470987">
            <w:rPr>
              <w:rFonts w:ascii="Arial" w:hAnsi="Arial"/>
              <w:color w:val="000000" w:themeColor="text1"/>
              <w:sz w:val="24"/>
            </w:rPr>
            <w:t>34,8</w:t>
          </w:r>
          <w:r w:rsidRPr="00470987">
            <w:rPr>
              <w:rFonts w:ascii="Arial" w:hAnsi="Arial"/>
              <w:color w:val="000000" w:themeColor="text1"/>
              <w:sz w:val="24"/>
              <w:lang w:val="mn-MN"/>
            </w:rPr>
            <w:t xml:space="preserve"> тэрбум төгрөгийн орлого цуглуулж гүйцэтгэлд ноогдох орлогын төлөвлөгөө </w:t>
          </w:r>
          <w:r w:rsidRPr="00470987">
            <w:rPr>
              <w:rFonts w:ascii="Arial" w:hAnsi="Arial"/>
              <w:color w:val="000000" w:themeColor="text1"/>
              <w:sz w:val="24"/>
            </w:rPr>
            <w:t>106,4</w:t>
          </w:r>
          <w:r w:rsidRPr="00470987">
            <w:rPr>
              <w:rFonts w:ascii="Arial" w:hAnsi="Arial"/>
              <w:color w:val="000000" w:themeColor="text1"/>
              <w:sz w:val="24"/>
              <w:lang w:val="mn-MN"/>
            </w:rPr>
            <w:t xml:space="preserve">% гүйцэтгэлтэй байна. </w:t>
          </w:r>
        </w:p>
        <w:p w14:paraId="4EEC7644" w14:textId="77777777" w:rsidR="00470987" w:rsidRPr="00470987" w:rsidRDefault="00470987" w:rsidP="00470987">
          <w:pPr>
            <w:spacing w:line="259" w:lineRule="auto"/>
            <w:jc w:val="both"/>
            <w:rPr>
              <w:rFonts w:ascii="Arial" w:hAnsi="Arial"/>
              <w:color w:val="000000" w:themeColor="text1"/>
              <w:lang w:val="mn-MN"/>
            </w:rPr>
          </w:pPr>
          <w:r w:rsidRPr="00470987">
            <w:rPr>
              <w:rFonts w:ascii="Arial" w:hAnsi="Arial"/>
              <w:noProof/>
              <w:color w:val="000000" w:themeColor="text1"/>
            </w:rPr>
            <w:drawing>
              <wp:inline distT="0" distB="0" distL="0" distR="0" wp14:anchorId="1C0B50B8" wp14:editId="79246407">
                <wp:extent cx="5929630" cy="1781092"/>
                <wp:effectExtent l="0" t="0" r="13970" b="10160"/>
                <wp:docPr id="14383" name="Chart 14383"/>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608200BE" w14:textId="77777777" w:rsidR="00470987" w:rsidRPr="00470987" w:rsidRDefault="00470987" w:rsidP="00470987">
          <w:pPr>
            <w:numPr>
              <w:ilvl w:val="0"/>
              <w:numId w:val="25"/>
            </w:numPr>
            <w:spacing w:line="259" w:lineRule="auto"/>
            <w:contextualSpacing/>
            <w:jc w:val="both"/>
            <w:rPr>
              <w:rFonts w:ascii="Arial" w:hAnsi="Arial"/>
              <w:sz w:val="24"/>
              <w:lang w:val="mn-MN"/>
            </w:rPr>
          </w:pPr>
          <w:r w:rsidRPr="00470987">
            <w:rPr>
              <w:rFonts w:ascii="Arial" w:hAnsi="Arial"/>
              <w:b/>
              <w:sz w:val="24"/>
              <w:lang w:val="mn-MN"/>
            </w:rPr>
            <w:t>Цахилгаан эрчим хүчний авлага</w:t>
          </w:r>
        </w:p>
        <w:p w14:paraId="76636465" w14:textId="77777777" w:rsidR="00470987" w:rsidRPr="00470987" w:rsidRDefault="00470987" w:rsidP="00470987">
          <w:pPr>
            <w:spacing w:line="276" w:lineRule="auto"/>
            <w:ind w:firstLine="360"/>
            <w:jc w:val="both"/>
            <w:rPr>
              <w:rFonts w:ascii="Arial" w:hAnsi="Arial"/>
              <w:color w:val="000000" w:themeColor="text1"/>
              <w:sz w:val="24"/>
              <w:lang w:val="mn-MN"/>
            </w:rPr>
          </w:pPr>
          <w:r w:rsidRPr="00470987">
            <w:rPr>
              <w:rFonts w:ascii="Arial" w:hAnsi="Arial"/>
              <w:color w:val="000000" w:themeColor="text1"/>
              <w:sz w:val="24"/>
              <w:lang w:val="mn-MN"/>
            </w:rPr>
            <w:t>Хэрэглэгчээс авах цахилгаан эрчим хүчний авлага 1021,1 сая төгрөг болж оны эхний үлдэгдлээс 1331,0 сая төгрөгөөр буурсан байна.</w:t>
          </w:r>
        </w:p>
        <w:p w14:paraId="5E0F5BB1" w14:textId="77777777" w:rsidR="00470987" w:rsidRPr="00470987" w:rsidRDefault="00470987" w:rsidP="00470987">
          <w:pPr>
            <w:spacing w:line="276" w:lineRule="auto"/>
            <w:ind w:firstLine="360"/>
            <w:jc w:val="both"/>
            <w:rPr>
              <w:rFonts w:ascii="Arial" w:hAnsi="Arial"/>
              <w:color w:val="000000" w:themeColor="text1"/>
              <w:sz w:val="24"/>
              <w:lang w:val="mn-MN"/>
            </w:rPr>
          </w:pPr>
          <w:r w:rsidRPr="00470987">
            <w:rPr>
              <w:rFonts w:ascii="Arial" w:hAnsi="Arial"/>
              <w:color w:val="000000" w:themeColor="text1"/>
              <w:sz w:val="24"/>
              <w:lang w:val="mn-MN"/>
            </w:rPr>
            <w:t xml:space="preserve">Цахилгаан эрчим хүчний авлагыг бүтцээр ангилан авч үзвэл нийт авлагын </w:t>
          </w:r>
          <w:r w:rsidRPr="00470987">
            <w:rPr>
              <w:rFonts w:ascii="Arial" w:hAnsi="Arial"/>
              <w:color w:val="000000" w:themeColor="text1"/>
              <w:sz w:val="24"/>
            </w:rPr>
            <w:t>9</w:t>
          </w:r>
          <w:r w:rsidRPr="00470987">
            <w:rPr>
              <w:rFonts w:ascii="Arial" w:hAnsi="Arial"/>
              <w:color w:val="000000" w:themeColor="text1"/>
              <w:sz w:val="24"/>
              <w:lang w:val="mn-MN"/>
            </w:rPr>
            <w:t xml:space="preserve">% буюу 88,4 сая төгрөгийг төсвийн авлага, 60% буюу </w:t>
          </w:r>
          <w:r w:rsidRPr="00470987">
            <w:rPr>
              <w:rFonts w:ascii="Arial" w:hAnsi="Arial"/>
              <w:color w:val="000000" w:themeColor="text1"/>
              <w:sz w:val="24"/>
            </w:rPr>
            <w:t xml:space="preserve">617,7 </w:t>
          </w:r>
          <w:r w:rsidRPr="00470987">
            <w:rPr>
              <w:rFonts w:ascii="Arial" w:hAnsi="Arial"/>
              <w:color w:val="000000" w:themeColor="text1"/>
              <w:sz w:val="24"/>
              <w:lang w:val="mn-MN"/>
            </w:rPr>
            <w:t xml:space="preserve">сая төгрөгийг ААНБ-н авлага, </w:t>
          </w:r>
          <w:r w:rsidRPr="00470987">
            <w:rPr>
              <w:rFonts w:ascii="Arial" w:hAnsi="Arial"/>
              <w:color w:val="000000" w:themeColor="text1"/>
              <w:sz w:val="24"/>
            </w:rPr>
            <w:t>31</w:t>
          </w:r>
          <w:r w:rsidRPr="00470987">
            <w:rPr>
              <w:rFonts w:ascii="Arial" w:hAnsi="Arial"/>
              <w:color w:val="000000" w:themeColor="text1"/>
              <w:sz w:val="24"/>
              <w:lang w:val="mn-MN"/>
            </w:rPr>
            <w:t xml:space="preserve">% буюу 314,9 сая төгрөгийг ахуйн авлага эзлэж байна. </w:t>
          </w:r>
        </w:p>
        <w:p w14:paraId="0E3D8FD0" w14:textId="77777777" w:rsidR="00470987" w:rsidRPr="00470987" w:rsidRDefault="00470987" w:rsidP="00470987">
          <w:pPr>
            <w:spacing w:line="276" w:lineRule="auto"/>
            <w:ind w:firstLine="720"/>
            <w:jc w:val="both"/>
            <w:rPr>
              <w:rFonts w:ascii="Arial" w:hAnsi="Arial"/>
              <w:color w:val="000000" w:themeColor="text1"/>
              <w:sz w:val="24"/>
            </w:rPr>
          </w:pPr>
          <w:r w:rsidRPr="00470987">
            <w:rPr>
              <w:rFonts w:ascii="Arial" w:hAnsi="Arial"/>
              <w:color w:val="000000" w:themeColor="text1"/>
              <w:sz w:val="24"/>
              <w:lang w:val="mn-MN"/>
            </w:rPr>
            <w:t xml:space="preserve">Төсөвт байгууллагын ЦЭХ-ний авлага оны эхнээс 29,3 сая төгрөгөөр, ААНБ-н авлага 1512,0 сая төгрөгөөр буурсан бол ахуй хэрэглэгчийн авлага 210,2 сая төгрөөгөөр тус тус өссөн  байна. </w:t>
          </w:r>
        </w:p>
        <w:p w14:paraId="6AC2D15D" w14:textId="77777777" w:rsidR="00470987" w:rsidRPr="00470987" w:rsidRDefault="00470987" w:rsidP="00470987">
          <w:pPr>
            <w:spacing w:line="259" w:lineRule="auto"/>
            <w:jc w:val="both"/>
            <w:rPr>
              <w:rFonts w:ascii="Arial" w:hAnsi="Arial"/>
              <w:color w:val="000000" w:themeColor="text1"/>
              <w:lang w:val="mn-MN"/>
            </w:rPr>
          </w:pPr>
          <w:r w:rsidRPr="00470987">
            <w:rPr>
              <w:rFonts w:ascii="Arial" w:hAnsi="Arial"/>
              <w:noProof/>
              <w:color w:val="000000" w:themeColor="text1"/>
            </w:rPr>
            <w:drawing>
              <wp:inline distT="0" distB="0" distL="0" distR="0" wp14:anchorId="041E61CC" wp14:editId="5E1F161C">
                <wp:extent cx="2698750" cy="1555750"/>
                <wp:effectExtent l="0" t="0" r="6350" b="6350"/>
                <wp:docPr id="14384" name="Chart 14384"/>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r w:rsidRPr="00470987">
            <w:rPr>
              <w:rFonts w:ascii="Arial" w:hAnsi="Arial"/>
              <w:noProof/>
              <w:color w:val="000000" w:themeColor="text1"/>
            </w:rPr>
            <w:drawing>
              <wp:inline distT="0" distB="0" distL="0" distR="0" wp14:anchorId="7079302D" wp14:editId="743A240F">
                <wp:extent cx="3038475" cy="1777042"/>
                <wp:effectExtent l="0" t="0" r="9525" b="13970"/>
                <wp:docPr id="14385" name="Chart 14385"/>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4EE6BC78" w14:textId="77777777" w:rsidR="00470987" w:rsidRPr="00470987" w:rsidRDefault="00470987" w:rsidP="00470987">
          <w:pPr>
            <w:spacing w:line="276" w:lineRule="auto"/>
            <w:ind w:firstLine="720"/>
            <w:jc w:val="both"/>
            <w:rPr>
              <w:rFonts w:ascii="Arial" w:hAnsi="Arial" w:cs="Arial"/>
              <w:sz w:val="24"/>
              <w:lang w:val="mn-MN"/>
            </w:rPr>
          </w:pPr>
          <w:r w:rsidRPr="00470987">
            <w:rPr>
              <w:rFonts w:ascii="Arial" w:hAnsi="Arial" w:cs="Arial"/>
              <w:sz w:val="24"/>
              <w:lang w:val="mn-MN"/>
            </w:rPr>
            <w:t>2020 онд компанийн хэмжээнд оны эхнээс айл өрхийн авлага 210,2 сая төгрөг буюу 2 дахин өссөн бол Үйлдвэр аж ахуйн нэгжийн авлага 763,0 сая төгрөг буюу 67 хувиар буурсан байна.</w:t>
          </w:r>
        </w:p>
        <w:tbl>
          <w:tblPr>
            <w:tblW w:w="9574" w:type="dxa"/>
            <w:tblLook w:val="04A0" w:firstRow="1" w:lastRow="0" w:firstColumn="1" w:lastColumn="0" w:noHBand="0" w:noVBand="1"/>
          </w:tblPr>
          <w:tblGrid>
            <w:gridCol w:w="1494"/>
            <w:gridCol w:w="1341"/>
            <w:gridCol w:w="1342"/>
            <w:gridCol w:w="1342"/>
            <w:gridCol w:w="1213"/>
            <w:gridCol w:w="1400"/>
            <w:gridCol w:w="1442"/>
          </w:tblGrid>
          <w:tr w:rsidR="00470987" w:rsidRPr="00470987" w14:paraId="362F69EB" w14:textId="77777777" w:rsidTr="00470987">
            <w:trPr>
              <w:trHeight w:val="253"/>
            </w:trPr>
            <w:tc>
              <w:tcPr>
                <w:tcW w:w="1494"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4D91FB7" w14:textId="77777777" w:rsidR="00470987" w:rsidRPr="00470987" w:rsidRDefault="00470987" w:rsidP="00470987">
                <w:pPr>
                  <w:spacing w:after="0" w:line="240" w:lineRule="auto"/>
                  <w:jc w:val="center"/>
                  <w:rPr>
                    <w:rFonts w:ascii="Arial" w:eastAsia="Times New Roman" w:hAnsi="Arial" w:cs="Arial"/>
                    <w:sz w:val="16"/>
                    <w:szCs w:val="16"/>
                  </w:rPr>
                </w:pPr>
                <w:proofErr w:type="spellStart"/>
                <w:r w:rsidRPr="00470987">
                  <w:rPr>
                    <w:rFonts w:ascii="Arial" w:eastAsia="Times New Roman" w:hAnsi="Arial" w:cs="Arial"/>
                    <w:sz w:val="16"/>
                    <w:szCs w:val="16"/>
                  </w:rPr>
                  <w:t>Ангилал</w:t>
                </w:r>
                <w:proofErr w:type="spellEnd"/>
              </w:p>
            </w:tc>
            <w:tc>
              <w:tcPr>
                <w:tcW w:w="134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8A253F9" w14:textId="77777777" w:rsidR="00470987" w:rsidRPr="00470987" w:rsidRDefault="00470987" w:rsidP="00470987">
                <w:pPr>
                  <w:spacing w:after="0" w:line="240" w:lineRule="auto"/>
                  <w:jc w:val="center"/>
                  <w:rPr>
                    <w:rFonts w:ascii="Arial" w:eastAsia="Times New Roman" w:hAnsi="Arial" w:cs="Arial"/>
                    <w:sz w:val="16"/>
                    <w:szCs w:val="16"/>
                  </w:rPr>
                </w:pPr>
                <w:proofErr w:type="spellStart"/>
                <w:r w:rsidRPr="00470987">
                  <w:rPr>
                    <w:rFonts w:ascii="Arial" w:eastAsia="Times New Roman" w:hAnsi="Arial" w:cs="Arial"/>
                    <w:sz w:val="16"/>
                    <w:szCs w:val="16"/>
                  </w:rPr>
                  <w:t>Оны</w:t>
                </w:r>
                <w:proofErr w:type="spellEnd"/>
                <w:r w:rsidRPr="00470987">
                  <w:rPr>
                    <w:rFonts w:ascii="Arial" w:eastAsia="Times New Roman" w:hAnsi="Arial" w:cs="Arial"/>
                    <w:sz w:val="16"/>
                    <w:szCs w:val="16"/>
                  </w:rPr>
                  <w:t xml:space="preserve"> </w:t>
                </w:r>
                <w:proofErr w:type="spellStart"/>
                <w:r w:rsidRPr="00470987">
                  <w:rPr>
                    <w:rFonts w:ascii="Arial" w:eastAsia="Times New Roman" w:hAnsi="Arial" w:cs="Arial"/>
                    <w:sz w:val="16"/>
                    <w:szCs w:val="16"/>
                  </w:rPr>
                  <w:t>эхний</w:t>
                </w:r>
                <w:proofErr w:type="spellEnd"/>
                <w:r w:rsidRPr="00470987">
                  <w:rPr>
                    <w:rFonts w:ascii="Arial" w:eastAsia="Times New Roman" w:hAnsi="Arial" w:cs="Arial"/>
                    <w:sz w:val="16"/>
                    <w:szCs w:val="16"/>
                  </w:rPr>
                  <w:t xml:space="preserve"> </w:t>
                </w:r>
                <w:proofErr w:type="spellStart"/>
                <w:r w:rsidRPr="00470987">
                  <w:rPr>
                    <w:rFonts w:ascii="Arial" w:eastAsia="Times New Roman" w:hAnsi="Arial" w:cs="Arial"/>
                    <w:sz w:val="16"/>
                    <w:szCs w:val="16"/>
                  </w:rPr>
                  <w:t>үлдэгдэл</w:t>
                </w:r>
                <w:proofErr w:type="spellEnd"/>
              </w:p>
            </w:tc>
            <w:tc>
              <w:tcPr>
                <w:tcW w:w="1342" w:type="dxa"/>
                <w:tcBorders>
                  <w:top w:val="single" w:sz="4" w:space="0" w:color="auto"/>
                  <w:left w:val="nil"/>
                  <w:bottom w:val="single" w:sz="4" w:space="0" w:color="auto"/>
                  <w:right w:val="single" w:sz="4" w:space="0" w:color="auto"/>
                </w:tcBorders>
                <w:shd w:val="clear" w:color="auto" w:fill="auto"/>
                <w:noWrap/>
                <w:vAlign w:val="center"/>
                <w:hideMark/>
              </w:tcPr>
              <w:p w14:paraId="267C3C8B" w14:textId="77777777" w:rsidR="00470987" w:rsidRPr="00470987" w:rsidRDefault="00470987" w:rsidP="00470987">
                <w:pPr>
                  <w:spacing w:after="0" w:line="240" w:lineRule="auto"/>
                  <w:jc w:val="center"/>
                  <w:rPr>
                    <w:rFonts w:ascii="Arial" w:eastAsia="Times New Roman" w:hAnsi="Arial" w:cs="Arial"/>
                    <w:color w:val="000000"/>
                    <w:sz w:val="16"/>
                    <w:szCs w:val="16"/>
                  </w:rPr>
                </w:pPr>
                <w:r w:rsidRPr="00470987">
                  <w:rPr>
                    <w:rFonts w:ascii="Arial" w:eastAsia="Times New Roman" w:hAnsi="Arial" w:cs="Arial"/>
                    <w:color w:val="000000"/>
                    <w:sz w:val="16"/>
                    <w:szCs w:val="16"/>
                  </w:rPr>
                  <w:t xml:space="preserve">06-р </w:t>
                </w:r>
                <w:proofErr w:type="spellStart"/>
                <w:r w:rsidRPr="00470987">
                  <w:rPr>
                    <w:rFonts w:ascii="Arial" w:eastAsia="Times New Roman" w:hAnsi="Arial" w:cs="Arial"/>
                    <w:color w:val="000000"/>
                    <w:sz w:val="16"/>
                    <w:szCs w:val="16"/>
                  </w:rPr>
                  <w:t>сар</w:t>
                </w:r>
                <w:proofErr w:type="spellEnd"/>
              </w:p>
            </w:tc>
            <w:tc>
              <w:tcPr>
                <w:tcW w:w="2555" w:type="dxa"/>
                <w:gridSpan w:val="2"/>
                <w:tcBorders>
                  <w:top w:val="single" w:sz="4" w:space="0" w:color="auto"/>
                  <w:left w:val="nil"/>
                  <w:bottom w:val="single" w:sz="4" w:space="0" w:color="auto"/>
                  <w:right w:val="single" w:sz="4" w:space="0" w:color="auto"/>
                </w:tcBorders>
                <w:shd w:val="clear" w:color="auto" w:fill="auto"/>
                <w:noWrap/>
                <w:vAlign w:val="center"/>
                <w:hideMark/>
              </w:tcPr>
              <w:p w14:paraId="072B661C" w14:textId="77777777" w:rsidR="00470987" w:rsidRPr="00470987" w:rsidRDefault="00470987" w:rsidP="00470987">
                <w:pPr>
                  <w:spacing w:after="0" w:line="240" w:lineRule="auto"/>
                  <w:jc w:val="center"/>
                  <w:rPr>
                    <w:rFonts w:ascii="Arial" w:eastAsia="Times New Roman" w:hAnsi="Arial" w:cs="Arial"/>
                    <w:color w:val="000000"/>
                    <w:sz w:val="16"/>
                    <w:szCs w:val="16"/>
                  </w:rPr>
                </w:pPr>
                <w:proofErr w:type="spellStart"/>
                <w:r w:rsidRPr="00470987">
                  <w:rPr>
                    <w:rFonts w:ascii="Arial" w:eastAsia="Times New Roman" w:hAnsi="Arial" w:cs="Arial"/>
                    <w:color w:val="000000"/>
                    <w:sz w:val="16"/>
                    <w:szCs w:val="16"/>
                  </w:rPr>
                  <w:t>Өссөн</w:t>
                </w:r>
                <w:proofErr w:type="spellEnd"/>
                <w:r w:rsidRPr="00470987">
                  <w:rPr>
                    <w:rFonts w:ascii="Arial" w:eastAsia="Times New Roman" w:hAnsi="Arial" w:cs="Arial"/>
                    <w:color w:val="000000"/>
                    <w:sz w:val="16"/>
                    <w:szCs w:val="16"/>
                  </w:rPr>
                  <w:t xml:space="preserve"> </w:t>
                </w:r>
                <w:proofErr w:type="spellStart"/>
                <w:r w:rsidRPr="00470987">
                  <w:rPr>
                    <w:rFonts w:ascii="Arial" w:eastAsia="Times New Roman" w:hAnsi="Arial" w:cs="Arial"/>
                    <w:color w:val="000000"/>
                    <w:sz w:val="16"/>
                    <w:szCs w:val="16"/>
                  </w:rPr>
                  <w:t>дүн</w:t>
                </w:r>
                <w:proofErr w:type="spellEnd"/>
              </w:p>
            </w:tc>
            <w:tc>
              <w:tcPr>
                <w:tcW w:w="2842" w:type="dxa"/>
                <w:gridSpan w:val="2"/>
                <w:tcBorders>
                  <w:top w:val="single" w:sz="4" w:space="0" w:color="auto"/>
                  <w:left w:val="nil"/>
                  <w:bottom w:val="single" w:sz="4" w:space="0" w:color="auto"/>
                  <w:right w:val="single" w:sz="4" w:space="0" w:color="auto"/>
                </w:tcBorders>
                <w:shd w:val="clear" w:color="auto" w:fill="auto"/>
                <w:noWrap/>
                <w:vAlign w:val="center"/>
                <w:hideMark/>
              </w:tcPr>
              <w:p w14:paraId="26F8E9D5" w14:textId="77777777" w:rsidR="00470987" w:rsidRPr="00470987" w:rsidRDefault="00470987" w:rsidP="00470987">
                <w:pPr>
                  <w:spacing w:after="0" w:line="240" w:lineRule="auto"/>
                  <w:jc w:val="center"/>
                  <w:rPr>
                    <w:rFonts w:ascii="Arial" w:eastAsia="Times New Roman" w:hAnsi="Arial" w:cs="Arial"/>
                    <w:color w:val="000000"/>
                    <w:sz w:val="16"/>
                    <w:szCs w:val="16"/>
                  </w:rPr>
                </w:pPr>
                <w:proofErr w:type="spellStart"/>
                <w:r w:rsidRPr="00470987">
                  <w:rPr>
                    <w:rFonts w:ascii="Arial" w:eastAsia="Times New Roman" w:hAnsi="Arial" w:cs="Arial"/>
                    <w:color w:val="000000"/>
                    <w:sz w:val="16"/>
                    <w:szCs w:val="16"/>
                  </w:rPr>
                  <w:t>Өссөн</w:t>
                </w:r>
                <w:proofErr w:type="spellEnd"/>
                <w:r w:rsidRPr="00470987">
                  <w:rPr>
                    <w:rFonts w:ascii="Arial" w:eastAsia="Times New Roman" w:hAnsi="Arial" w:cs="Arial"/>
                    <w:color w:val="000000"/>
                    <w:sz w:val="16"/>
                    <w:szCs w:val="16"/>
                  </w:rPr>
                  <w:t xml:space="preserve"> </w:t>
                </w:r>
                <w:proofErr w:type="spellStart"/>
                <w:r w:rsidRPr="00470987">
                  <w:rPr>
                    <w:rFonts w:ascii="Arial" w:eastAsia="Times New Roman" w:hAnsi="Arial" w:cs="Arial"/>
                    <w:color w:val="000000"/>
                    <w:sz w:val="16"/>
                    <w:szCs w:val="16"/>
                  </w:rPr>
                  <w:t>дүн</w:t>
                </w:r>
                <w:proofErr w:type="spellEnd"/>
              </w:p>
            </w:tc>
          </w:tr>
          <w:tr w:rsidR="00470987" w:rsidRPr="00470987" w14:paraId="74966675" w14:textId="77777777" w:rsidTr="00470987">
            <w:trPr>
              <w:trHeight w:val="253"/>
            </w:trPr>
            <w:tc>
              <w:tcPr>
                <w:tcW w:w="1494" w:type="dxa"/>
                <w:vMerge/>
                <w:tcBorders>
                  <w:top w:val="single" w:sz="4" w:space="0" w:color="auto"/>
                  <w:left w:val="single" w:sz="4" w:space="0" w:color="auto"/>
                  <w:bottom w:val="single" w:sz="4" w:space="0" w:color="auto"/>
                  <w:right w:val="single" w:sz="4" w:space="0" w:color="auto"/>
                </w:tcBorders>
                <w:vAlign w:val="center"/>
                <w:hideMark/>
              </w:tcPr>
              <w:p w14:paraId="53FF3888" w14:textId="77777777" w:rsidR="00470987" w:rsidRPr="00470987" w:rsidRDefault="00470987" w:rsidP="00470987">
                <w:pPr>
                  <w:spacing w:after="0" w:line="240" w:lineRule="auto"/>
                  <w:rPr>
                    <w:rFonts w:ascii="Arial" w:eastAsia="Times New Roman" w:hAnsi="Arial" w:cs="Arial"/>
                    <w:sz w:val="16"/>
                    <w:szCs w:val="16"/>
                  </w:rPr>
                </w:pPr>
              </w:p>
            </w:tc>
            <w:tc>
              <w:tcPr>
                <w:tcW w:w="1341" w:type="dxa"/>
                <w:vMerge/>
                <w:tcBorders>
                  <w:top w:val="single" w:sz="4" w:space="0" w:color="auto"/>
                  <w:left w:val="single" w:sz="4" w:space="0" w:color="auto"/>
                  <w:bottom w:val="single" w:sz="4" w:space="0" w:color="auto"/>
                  <w:right w:val="single" w:sz="4" w:space="0" w:color="auto"/>
                </w:tcBorders>
                <w:vAlign w:val="center"/>
                <w:hideMark/>
              </w:tcPr>
              <w:p w14:paraId="0128A349" w14:textId="77777777" w:rsidR="00470987" w:rsidRPr="00470987" w:rsidRDefault="00470987" w:rsidP="00470987">
                <w:pPr>
                  <w:spacing w:after="0" w:line="240" w:lineRule="auto"/>
                  <w:rPr>
                    <w:rFonts w:ascii="Arial" w:eastAsia="Times New Roman" w:hAnsi="Arial" w:cs="Arial"/>
                    <w:sz w:val="16"/>
                    <w:szCs w:val="16"/>
                  </w:rPr>
                </w:pPr>
              </w:p>
            </w:tc>
            <w:tc>
              <w:tcPr>
                <w:tcW w:w="1342" w:type="dxa"/>
                <w:vMerge w:val="restart"/>
                <w:tcBorders>
                  <w:top w:val="nil"/>
                  <w:left w:val="single" w:sz="4" w:space="0" w:color="auto"/>
                  <w:bottom w:val="single" w:sz="4" w:space="0" w:color="auto"/>
                  <w:right w:val="single" w:sz="4" w:space="0" w:color="auto"/>
                </w:tcBorders>
                <w:shd w:val="clear" w:color="auto" w:fill="auto"/>
                <w:vAlign w:val="center"/>
                <w:hideMark/>
              </w:tcPr>
              <w:p w14:paraId="0F0CCDE3" w14:textId="77777777" w:rsidR="00470987" w:rsidRPr="00470987" w:rsidRDefault="00470987" w:rsidP="00470987">
                <w:pPr>
                  <w:spacing w:after="0" w:line="240" w:lineRule="auto"/>
                  <w:jc w:val="center"/>
                  <w:rPr>
                    <w:rFonts w:ascii="Arial" w:eastAsia="Times New Roman" w:hAnsi="Arial" w:cs="Arial"/>
                    <w:color w:val="000000"/>
                    <w:sz w:val="16"/>
                    <w:szCs w:val="16"/>
                  </w:rPr>
                </w:pPr>
                <w:proofErr w:type="spellStart"/>
                <w:r w:rsidRPr="00470987">
                  <w:rPr>
                    <w:rFonts w:ascii="Arial" w:eastAsia="Times New Roman" w:hAnsi="Arial" w:cs="Arial"/>
                    <w:color w:val="000000"/>
                    <w:sz w:val="16"/>
                    <w:szCs w:val="16"/>
                  </w:rPr>
                  <w:t>Тухайн</w:t>
                </w:r>
                <w:proofErr w:type="spellEnd"/>
                <w:r w:rsidRPr="00470987">
                  <w:rPr>
                    <w:rFonts w:ascii="Arial" w:eastAsia="Times New Roman" w:hAnsi="Arial" w:cs="Arial"/>
                    <w:color w:val="000000"/>
                    <w:sz w:val="16"/>
                    <w:szCs w:val="16"/>
                  </w:rPr>
                  <w:t xml:space="preserve"> </w:t>
                </w:r>
                <w:proofErr w:type="spellStart"/>
                <w:r w:rsidRPr="00470987">
                  <w:rPr>
                    <w:rFonts w:ascii="Arial" w:eastAsia="Times New Roman" w:hAnsi="Arial" w:cs="Arial"/>
                    <w:color w:val="000000"/>
                    <w:sz w:val="16"/>
                    <w:szCs w:val="16"/>
                  </w:rPr>
                  <w:t>сарын</w:t>
                </w:r>
                <w:proofErr w:type="spellEnd"/>
                <w:r w:rsidRPr="00470987">
                  <w:rPr>
                    <w:rFonts w:ascii="Arial" w:eastAsia="Times New Roman" w:hAnsi="Arial" w:cs="Arial"/>
                    <w:color w:val="000000"/>
                    <w:sz w:val="16"/>
                    <w:szCs w:val="16"/>
                  </w:rPr>
                  <w:t xml:space="preserve"> </w:t>
                </w:r>
                <w:proofErr w:type="spellStart"/>
                <w:r w:rsidRPr="00470987">
                  <w:rPr>
                    <w:rFonts w:ascii="Arial" w:eastAsia="Times New Roman" w:hAnsi="Arial" w:cs="Arial"/>
                    <w:color w:val="000000"/>
                    <w:sz w:val="16"/>
                    <w:szCs w:val="16"/>
                  </w:rPr>
                  <w:t>үлдэгдэл</w:t>
                </w:r>
                <w:proofErr w:type="spellEnd"/>
              </w:p>
            </w:tc>
            <w:tc>
              <w:tcPr>
                <w:tcW w:w="2555" w:type="dxa"/>
                <w:gridSpan w:val="2"/>
                <w:tcBorders>
                  <w:top w:val="single" w:sz="4" w:space="0" w:color="auto"/>
                  <w:left w:val="nil"/>
                  <w:bottom w:val="single" w:sz="4" w:space="0" w:color="auto"/>
                  <w:right w:val="single" w:sz="4" w:space="0" w:color="auto"/>
                </w:tcBorders>
                <w:shd w:val="clear" w:color="auto" w:fill="auto"/>
                <w:noWrap/>
                <w:vAlign w:val="center"/>
                <w:hideMark/>
              </w:tcPr>
              <w:p w14:paraId="794330F0" w14:textId="77777777" w:rsidR="00470987" w:rsidRPr="00470987" w:rsidRDefault="00470987" w:rsidP="00470987">
                <w:pPr>
                  <w:spacing w:after="0" w:line="240" w:lineRule="auto"/>
                  <w:jc w:val="center"/>
                  <w:rPr>
                    <w:rFonts w:ascii="Arial" w:eastAsia="Times New Roman" w:hAnsi="Arial" w:cs="Arial"/>
                    <w:color w:val="000000"/>
                    <w:sz w:val="16"/>
                    <w:szCs w:val="16"/>
                  </w:rPr>
                </w:pPr>
                <w:proofErr w:type="spellStart"/>
                <w:r w:rsidRPr="00470987">
                  <w:rPr>
                    <w:rFonts w:ascii="Arial" w:eastAsia="Times New Roman" w:hAnsi="Arial" w:cs="Arial"/>
                    <w:color w:val="000000"/>
                    <w:sz w:val="16"/>
                    <w:szCs w:val="16"/>
                  </w:rPr>
                  <w:t>өсөлт</w:t>
                </w:r>
                <w:proofErr w:type="spellEnd"/>
                <w:r w:rsidRPr="00470987">
                  <w:rPr>
                    <w:rFonts w:ascii="Arial" w:eastAsia="Times New Roman" w:hAnsi="Arial" w:cs="Arial"/>
                    <w:color w:val="000000"/>
                    <w:sz w:val="16"/>
                    <w:szCs w:val="16"/>
                  </w:rPr>
                  <w:t xml:space="preserve"> (+), </w:t>
                </w:r>
                <w:proofErr w:type="spellStart"/>
                <w:r w:rsidRPr="00470987">
                  <w:rPr>
                    <w:rFonts w:ascii="Arial" w:eastAsia="Times New Roman" w:hAnsi="Arial" w:cs="Arial"/>
                    <w:color w:val="000000"/>
                    <w:sz w:val="16"/>
                    <w:szCs w:val="16"/>
                  </w:rPr>
                  <w:t>бууралт</w:t>
                </w:r>
                <w:proofErr w:type="spellEnd"/>
                <w:r w:rsidRPr="00470987">
                  <w:rPr>
                    <w:rFonts w:ascii="Arial" w:eastAsia="Times New Roman" w:hAnsi="Arial" w:cs="Arial"/>
                    <w:color w:val="000000"/>
                    <w:sz w:val="16"/>
                    <w:szCs w:val="16"/>
                  </w:rPr>
                  <w:t xml:space="preserve"> (-)</w:t>
                </w:r>
              </w:p>
            </w:tc>
            <w:tc>
              <w:tcPr>
                <w:tcW w:w="1400" w:type="dxa"/>
                <w:vMerge w:val="restart"/>
                <w:tcBorders>
                  <w:top w:val="nil"/>
                  <w:left w:val="single" w:sz="4" w:space="0" w:color="auto"/>
                  <w:bottom w:val="single" w:sz="4" w:space="0" w:color="auto"/>
                  <w:right w:val="single" w:sz="4" w:space="0" w:color="auto"/>
                </w:tcBorders>
                <w:shd w:val="clear" w:color="auto" w:fill="auto"/>
                <w:vAlign w:val="center"/>
                <w:hideMark/>
              </w:tcPr>
              <w:p w14:paraId="21B96ABA" w14:textId="77777777" w:rsidR="00470987" w:rsidRPr="00470987" w:rsidRDefault="00470987" w:rsidP="00470987">
                <w:pPr>
                  <w:spacing w:after="0" w:line="240" w:lineRule="auto"/>
                  <w:jc w:val="center"/>
                  <w:rPr>
                    <w:rFonts w:ascii="Arial" w:eastAsia="Times New Roman" w:hAnsi="Arial" w:cs="Arial"/>
                    <w:sz w:val="16"/>
                    <w:szCs w:val="16"/>
                  </w:rPr>
                </w:pPr>
                <w:proofErr w:type="spellStart"/>
                <w:r w:rsidRPr="00470987">
                  <w:rPr>
                    <w:rFonts w:ascii="Arial" w:eastAsia="Times New Roman" w:hAnsi="Arial" w:cs="Arial"/>
                    <w:sz w:val="16"/>
                    <w:szCs w:val="16"/>
                  </w:rPr>
                  <w:t>Авлага</w:t>
                </w:r>
                <w:proofErr w:type="spellEnd"/>
                <w:r w:rsidRPr="00470987">
                  <w:rPr>
                    <w:rFonts w:ascii="Arial" w:eastAsia="Times New Roman" w:hAnsi="Arial" w:cs="Arial"/>
                    <w:sz w:val="16"/>
                    <w:szCs w:val="16"/>
                  </w:rPr>
                  <w:t xml:space="preserve"> </w:t>
                </w:r>
                <w:proofErr w:type="spellStart"/>
                <w:r w:rsidRPr="00470987">
                  <w:rPr>
                    <w:rFonts w:ascii="Arial" w:eastAsia="Times New Roman" w:hAnsi="Arial" w:cs="Arial"/>
                    <w:sz w:val="16"/>
                    <w:szCs w:val="16"/>
                  </w:rPr>
                  <w:t>бууруулах</w:t>
                </w:r>
                <w:proofErr w:type="spellEnd"/>
                <w:r w:rsidRPr="00470987">
                  <w:rPr>
                    <w:rFonts w:ascii="Arial" w:eastAsia="Times New Roman" w:hAnsi="Arial" w:cs="Arial"/>
                    <w:sz w:val="16"/>
                    <w:szCs w:val="16"/>
                  </w:rPr>
                  <w:t xml:space="preserve"> </w:t>
                </w:r>
                <w:proofErr w:type="spellStart"/>
                <w:r w:rsidRPr="00470987">
                  <w:rPr>
                    <w:rFonts w:ascii="Arial" w:eastAsia="Times New Roman" w:hAnsi="Arial" w:cs="Arial"/>
                    <w:sz w:val="16"/>
                    <w:szCs w:val="16"/>
                  </w:rPr>
                  <w:t>төлөвлөгөө</w:t>
                </w:r>
                <w:proofErr w:type="spellEnd"/>
              </w:p>
            </w:tc>
            <w:tc>
              <w:tcPr>
                <w:tcW w:w="1442" w:type="dxa"/>
                <w:vMerge w:val="restart"/>
                <w:tcBorders>
                  <w:top w:val="nil"/>
                  <w:left w:val="single" w:sz="4" w:space="0" w:color="auto"/>
                  <w:bottom w:val="single" w:sz="4" w:space="0" w:color="auto"/>
                  <w:right w:val="single" w:sz="4" w:space="0" w:color="auto"/>
                </w:tcBorders>
                <w:shd w:val="clear" w:color="auto" w:fill="auto"/>
                <w:vAlign w:val="center"/>
                <w:hideMark/>
              </w:tcPr>
              <w:p w14:paraId="61402348" w14:textId="77777777" w:rsidR="00470987" w:rsidRPr="00470987" w:rsidRDefault="00470987" w:rsidP="00470987">
                <w:pPr>
                  <w:spacing w:after="0" w:line="240" w:lineRule="auto"/>
                  <w:jc w:val="center"/>
                  <w:rPr>
                    <w:rFonts w:ascii="Arial" w:eastAsia="Times New Roman" w:hAnsi="Arial" w:cs="Arial"/>
                    <w:sz w:val="16"/>
                    <w:szCs w:val="16"/>
                  </w:rPr>
                </w:pPr>
                <w:proofErr w:type="spellStart"/>
                <w:r w:rsidRPr="00470987">
                  <w:rPr>
                    <w:rFonts w:ascii="Arial" w:eastAsia="Times New Roman" w:hAnsi="Arial" w:cs="Arial"/>
                    <w:sz w:val="16"/>
                    <w:szCs w:val="16"/>
                  </w:rPr>
                  <w:t>Авлагын</w:t>
                </w:r>
                <w:proofErr w:type="spellEnd"/>
                <w:r w:rsidRPr="00470987">
                  <w:rPr>
                    <w:rFonts w:ascii="Arial" w:eastAsia="Times New Roman" w:hAnsi="Arial" w:cs="Arial"/>
                    <w:sz w:val="16"/>
                    <w:szCs w:val="16"/>
                  </w:rPr>
                  <w:t xml:space="preserve"> </w:t>
                </w:r>
                <w:proofErr w:type="spellStart"/>
                <w:r w:rsidRPr="00470987">
                  <w:rPr>
                    <w:rFonts w:ascii="Arial" w:eastAsia="Times New Roman" w:hAnsi="Arial" w:cs="Arial"/>
                    <w:sz w:val="16"/>
                    <w:szCs w:val="16"/>
                  </w:rPr>
                  <w:t>төлөвлөгөөний</w:t>
                </w:r>
                <w:proofErr w:type="spellEnd"/>
                <w:r w:rsidRPr="00470987">
                  <w:rPr>
                    <w:rFonts w:ascii="Arial" w:eastAsia="Times New Roman" w:hAnsi="Arial" w:cs="Arial"/>
                    <w:sz w:val="16"/>
                    <w:szCs w:val="16"/>
                  </w:rPr>
                  <w:t xml:space="preserve"> </w:t>
                </w:r>
                <w:proofErr w:type="spellStart"/>
                <w:r w:rsidRPr="00470987">
                  <w:rPr>
                    <w:rFonts w:ascii="Arial" w:eastAsia="Times New Roman" w:hAnsi="Arial" w:cs="Arial"/>
                    <w:sz w:val="16"/>
                    <w:szCs w:val="16"/>
                  </w:rPr>
                  <w:t>биелнлт</w:t>
                </w:r>
                <w:proofErr w:type="spellEnd"/>
              </w:p>
            </w:tc>
          </w:tr>
          <w:tr w:rsidR="00470987" w:rsidRPr="00470987" w14:paraId="01FDF12F" w14:textId="77777777" w:rsidTr="00470987">
            <w:trPr>
              <w:trHeight w:val="253"/>
            </w:trPr>
            <w:tc>
              <w:tcPr>
                <w:tcW w:w="1494" w:type="dxa"/>
                <w:vMerge/>
                <w:tcBorders>
                  <w:top w:val="single" w:sz="4" w:space="0" w:color="auto"/>
                  <w:left w:val="single" w:sz="4" w:space="0" w:color="auto"/>
                  <w:bottom w:val="single" w:sz="4" w:space="0" w:color="auto"/>
                  <w:right w:val="single" w:sz="4" w:space="0" w:color="auto"/>
                </w:tcBorders>
                <w:vAlign w:val="center"/>
                <w:hideMark/>
              </w:tcPr>
              <w:p w14:paraId="48E58686" w14:textId="77777777" w:rsidR="00470987" w:rsidRPr="00470987" w:rsidRDefault="00470987" w:rsidP="00470987">
                <w:pPr>
                  <w:spacing w:after="0" w:line="240" w:lineRule="auto"/>
                  <w:rPr>
                    <w:rFonts w:ascii="Arial" w:eastAsia="Times New Roman" w:hAnsi="Arial" w:cs="Arial"/>
                    <w:sz w:val="16"/>
                    <w:szCs w:val="16"/>
                  </w:rPr>
                </w:pPr>
              </w:p>
            </w:tc>
            <w:tc>
              <w:tcPr>
                <w:tcW w:w="1341" w:type="dxa"/>
                <w:vMerge/>
                <w:tcBorders>
                  <w:top w:val="single" w:sz="4" w:space="0" w:color="auto"/>
                  <w:left w:val="single" w:sz="4" w:space="0" w:color="auto"/>
                  <w:bottom w:val="single" w:sz="4" w:space="0" w:color="auto"/>
                  <w:right w:val="single" w:sz="4" w:space="0" w:color="auto"/>
                </w:tcBorders>
                <w:vAlign w:val="center"/>
                <w:hideMark/>
              </w:tcPr>
              <w:p w14:paraId="28668B70" w14:textId="77777777" w:rsidR="00470987" w:rsidRPr="00470987" w:rsidRDefault="00470987" w:rsidP="00470987">
                <w:pPr>
                  <w:spacing w:after="0" w:line="240" w:lineRule="auto"/>
                  <w:rPr>
                    <w:rFonts w:ascii="Arial" w:eastAsia="Times New Roman" w:hAnsi="Arial" w:cs="Arial"/>
                    <w:sz w:val="16"/>
                    <w:szCs w:val="16"/>
                  </w:rPr>
                </w:pPr>
              </w:p>
            </w:tc>
            <w:tc>
              <w:tcPr>
                <w:tcW w:w="1342" w:type="dxa"/>
                <w:vMerge/>
                <w:tcBorders>
                  <w:top w:val="nil"/>
                  <w:left w:val="single" w:sz="4" w:space="0" w:color="auto"/>
                  <w:bottom w:val="single" w:sz="4" w:space="0" w:color="auto"/>
                  <w:right w:val="single" w:sz="4" w:space="0" w:color="auto"/>
                </w:tcBorders>
                <w:vAlign w:val="center"/>
                <w:hideMark/>
              </w:tcPr>
              <w:p w14:paraId="0100097B" w14:textId="77777777" w:rsidR="00470987" w:rsidRPr="00470987" w:rsidRDefault="00470987" w:rsidP="00470987">
                <w:pPr>
                  <w:spacing w:after="0" w:line="240" w:lineRule="auto"/>
                  <w:rPr>
                    <w:rFonts w:ascii="Arial" w:eastAsia="Times New Roman" w:hAnsi="Arial" w:cs="Arial"/>
                    <w:color w:val="000000"/>
                    <w:sz w:val="16"/>
                    <w:szCs w:val="16"/>
                  </w:rPr>
                </w:pPr>
              </w:p>
            </w:tc>
            <w:tc>
              <w:tcPr>
                <w:tcW w:w="1342" w:type="dxa"/>
                <w:tcBorders>
                  <w:top w:val="nil"/>
                  <w:left w:val="nil"/>
                  <w:bottom w:val="single" w:sz="4" w:space="0" w:color="auto"/>
                  <w:right w:val="single" w:sz="4" w:space="0" w:color="auto"/>
                </w:tcBorders>
                <w:shd w:val="clear" w:color="auto" w:fill="auto"/>
                <w:vAlign w:val="center"/>
                <w:hideMark/>
              </w:tcPr>
              <w:p w14:paraId="7978533A" w14:textId="77777777" w:rsidR="00470987" w:rsidRPr="00470987" w:rsidRDefault="00470987" w:rsidP="00470987">
                <w:pPr>
                  <w:spacing w:after="0" w:line="240" w:lineRule="auto"/>
                  <w:jc w:val="center"/>
                  <w:rPr>
                    <w:rFonts w:ascii="Arial" w:eastAsia="Times New Roman" w:hAnsi="Arial" w:cs="Arial"/>
                    <w:color w:val="000000"/>
                    <w:sz w:val="16"/>
                    <w:szCs w:val="16"/>
                  </w:rPr>
                </w:pPr>
                <w:proofErr w:type="spellStart"/>
                <w:r w:rsidRPr="00470987">
                  <w:rPr>
                    <w:rFonts w:ascii="Arial" w:eastAsia="Times New Roman" w:hAnsi="Arial" w:cs="Arial"/>
                    <w:color w:val="000000"/>
                    <w:sz w:val="16"/>
                    <w:szCs w:val="16"/>
                  </w:rPr>
                  <w:t>биет</w:t>
                </w:r>
                <w:proofErr w:type="spellEnd"/>
              </w:p>
            </w:tc>
            <w:tc>
              <w:tcPr>
                <w:tcW w:w="1212" w:type="dxa"/>
                <w:tcBorders>
                  <w:top w:val="nil"/>
                  <w:left w:val="nil"/>
                  <w:bottom w:val="single" w:sz="4" w:space="0" w:color="auto"/>
                  <w:right w:val="single" w:sz="4" w:space="0" w:color="auto"/>
                </w:tcBorders>
                <w:shd w:val="clear" w:color="auto" w:fill="auto"/>
                <w:vAlign w:val="center"/>
                <w:hideMark/>
              </w:tcPr>
              <w:p w14:paraId="181DC3F9" w14:textId="77777777" w:rsidR="00470987" w:rsidRPr="00470987" w:rsidRDefault="00470987" w:rsidP="00470987">
                <w:pPr>
                  <w:spacing w:after="0" w:line="240" w:lineRule="auto"/>
                  <w:jc w:val="center"/>
                  <w:rPr>
                    <w:rFonts w:ascii="Arial" w:eastAsia="Times New Roman" w:hAnsi="Arial" w:cs="Arial"/>
                    <w:color w:val="000000"/>
                    <w:sz w:val="16"/>
                    <w:szCs w:val="16"/>
                  </w:rPr>
                </w:pPr>
                <w:proofErr w:type="spellStart"/>
                <w:r w:rsidRPr="00470987">
                  <w:rPr>
                    <w:rFonts w:ascii="Arial" w:eastAsia="Times New Roman" w:hAnsi="Arial" w:cs="Arial"/>
                    <w:color w:val="000000"/>
                    <w:sz w:val="16"/>
                    <w:szCs w:val="16"/>
                  </w:rPr>
                  <w:t>хувь</w:t>
                </w:r>
                <w:proofErr w:type="spellEnd"/>
              </w:p>
            </w:tc>
            <w:tc>
              <w:tcPr>
                <w:tcW w:w="1400" w:type="dxa"/>
                <w:vMerge/>
                <w:tcBorders>
                  <w:top w:val="nil"/>
                  <w:left w:val="single" w:sz="4" w:space="0" w:color="auto"/>
                  <w:bottom w:val="single" w:sz="4" w:space="0" w:color="auto"/>
                  <w:right w:val="single" w:sz="4" w:space="0" w:color="auto"/>
                </w:tcBorders>
                <w:vAlign w:val="center"/>
                <w:hideMark/>
              </w:tcPr>
              <w:p w14:paraId="48F3D5B0" w14:textId="77777777" w:rsidR="00470987" w:rsidRPr="00470987" w:rsidRDefault="00470987" w:rsidP="00470987">
                <w:pPr>
                  <w:spacing w:after="0" w:line="240" w:lineRule="auto"/>
                  <w:rPr>
                    <w:rFonts w:ascii="Arial" w:eastAsia="Times New Roman" w:hAnsi="Arial" w:cs="Arial"/>
                    <w:sz w:val="16"/>
                    <w:szCs w:val="16"/>
                  </w:rPr>
                </w:pPr>
              </w:p>
            </w:tc>
            <w:tc>
              <w:tcPr>
                <w:tcW w:w="1442" w:type="dxa"/>
                <w:vMerge/>
                <w:tcBorders>
                  <w:top w:val="nil"/>
                  <w:left w:val="single" w:sz="4" w:space="0" w:color="auto"/>
                  <w:bottom w:val="single" w:sz="4" w:space="0" w:color="auto"/>
                  <w:right w:val="single" w:sz="4" w:space="0" w:color="auto"/>
                </w:tcBorders>
                <w:vAlign w:val="center"/>
                <w:hideMark/>
              </w:tcPr>
              <w:p w14:paraId="4D599D8C" w14:textId="77777777" w:rsidR="00470987" w:rsidRPr="00470987" w:rsidRDefault="00470987" w:rsidP="00470987">
                <w:pPr>
                  <w:spacing w:after="0" w:line="240" w:lineRule="auto"/>
                  <w:rPr>
                    <w:rFonts w:ascii="Arial" w:eastAsia="Times New Roman" w:hAnsi="Arial" w:cs="Arial"/>
                    <w:sz w:val="16"/>
                    <w:szCs w:val="16"/>
                  </w:rPr>
                </w:pPr>
              </w:p>
            </w:tc>
          </w:tr>
          <w:tr w:rsidR="00470987" w:rsidRPr="00470987" w14:paraId="55B90A6B" w14:textId="77777777" w:rsidTr="00470987">
            <w:trPr>
              <w:trHeight w:val="253"/>
            </w:trPr>
            <w:tc>
              <w:tcPr>
                <w:tcW w:w="1494" w:type="dxa"/>
                <w:tcBorders>
                  <w:top w:val="nil"/>
                  <w:left w:val="single" w:sz="4" w:space="0" w:color="auto"/>
                  <w:bottom w:val="single" w:sz="4" w:space="0" w:color="auto"/>
                  <w:right w:val="single" w:sz="4" w:space="0" w:color="auto"/>
                </w:tcBorders>
                <w:shd w:val="clear" w:color="auto" w:fill="auto"/>
                <w:noWrap/>
                <w:vAlign w:val="center"/>
                <w:hideMark/>
              </w:tcPr>
              <w:p w14:paraId="061A4C14" w14:textId="77777777" w:rsidR="00470987" w:rsidRPr="00470987" w:rsidRDefault="00470987" w:rsidP="00470987">
                <w:pPr>
                  <w:spacing w:after="0" w:line="240" w:lineRule="auto"/>
                  <w:jc w:val="center"/>
                  <w:rPr>
                    <w:rFonts w:ascii="Arial" w:eastAsia="Times New Roman" w:hAnsi="Arial" w:cs="Arial"/>
                    <w:sz w:val="16"/>
                    <w:szCs w:val="16"/>
                  </w:rPr>
                </w:pPr>
                <w:r w:rsidRPr="00470987">
                  <w:rPr>
                    <w:rFonts w:ascii="Arial" w:eastAsia="Times New Roman" w:hAnsi="Arial" w:cs="Arial"/>
                    <w:sz w:val="16"/>
                    <w:szCs w:val="16"/>
                  </w:rPr>
                  <w:t>ТӨСӨВ</w:t>
                </w:r>
              </w:p>
            </w:tc>
            <w:tc>
              <w:tcPr>
                <w:tcW w:w="1341" w:type="dxa"/>
                <w:tcBorders>
                  <w:top w:val="nil"/>
                  <w:left w:val="nil"/>
                  <w:bottom w:val="single" w:sz="4" w:space="0" w:color="auto"/>
                  <w:right w:val="single" w:sz="4" w:space="0" w:color="auto"/>
                </w:tcBorders>
                <w:shd w:val="clear" w:color="auto" w:fill="auto"/>
                <w:vAlign w:val="center"/>
                <w:hideMark/>
              </w:tcPr>
              <w:p w14:paraId="39E550FE"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117,771,910</w:t>
                </w:r>
              </w:p>
            </w:tc>
            <w:tc>
              <w:tcPr>
                <w:tcW w:w="1342" w:type="dxa"/>
                <w:tcBorders>
                  <w:top w:val="nil"/>
                  <w:left w:val="nil"/>
                  <w:bottom w:val="single" w:sz="4" w:space="0" w:color="auto"/>
                  <w:right w:val="single" w:sz="4" w:space="0" w:color="auto"/>
                </w:tcBorders>
                <w:shd w:val="clear" w:color="auto" w:fill="auto"/>
                <w:noWrap/>
                <w:vAlign w:val="center"/>
                <w:hideMark/>
              </w:tcPr>
              <w:p w14:paraId="2D60F3D0" w14:textId="77777777" w:rsidR="00470987" w:rsidRPr="00470987" w:rsidRDefault="00470987" w:rsidP="00470987">
                <w:pPr>
                  <w:spacing w:after="0" w:line="240" w:lineRule="auto"/>
                  <w:jc w:val="center"/>
                  <w:rPr>
                    <w:rFonts w:ascii="Arial Mon" w:eastAsia="Times New Roman" w:hAnsi="Arial Mon" w:cs="Calibri"/>
                    <w:b/>
                    <w:bCs/>
                    <w:sz w:val="16"/>
                    <w:szCs w:val="16"/>
                  </w:rPr>
                </w:pPr>
                <w:r w:rsidRPr="00470987">
                  <w:rPr>
                    <w:rFonts w:ascii="Arial Mon" w:eastAsia="Times New Roman" w:hAnsi="Arial Mon" w:cs="Calibri"/>
                    <w:b/>
                    <w:bCs/>
                    <w:sz w:val="16"/>
                    <w:szCs w:val="16"/>
                  </w:rPr>
                  <w:t>88,436,614</w:t>
                </w:r>
              </w:p>
            </w:tc>
            <w:tc>
              <w:tcPr>
                <w:tcW w:w="1342" w:type="dxa"/>
                <w:tcBorders>
                  <w:top w:val="nil"/>
                  <w:left w:val="nil"/>
                  <w:bottom w:val="single" w:sz="4" w:space="0" w:color="auto"/>
                  <w:right w:val="single" w:sz="4" w:space="0" w:color="auto"/>
                </w:tcBorders>
                <w:shd w:val="clear" w:color="auto" w:fill="auto"/>
                <w:noWrap/>
                <w:vAlign w:val="center"/>
                <w:hideMark/>
              </w:tcPr>
              <w:p w14:paraId="7B762B0E"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-29,335,296</w:t>
                </w:r>
              </w:p>
            </w:tc>
            <w:tc>
              <w:tcPr>
                <w:tcW w:w="1212" w:type="dxa"/>
                <w:tcBorders>
                  <w:top w:val="nil"/>
                  <w:left w:val="nil"/>
                  <w:bottom w:val="single" w:sz="4" w:space="0" w:color="auto"/>
                  <w:right w:val="single" w:sz="4" w:space="0" w:color="auto"/>
                </w:tcBorders>
                <w:shd w:val="clear" w:color="auto" w:fill="auto"/>
                <w:noWrap/>
                <w:vAlign w:val="center"/>
                <w:hideMark/>
              </w:tcPr>
              <w:p w14:paraId="7F5EB6A3"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-24.91%</w:t>
                </w:r>
              </w:p>
            </w:tc>
            <w:tc>
              <w:tcPr>
                <w:tcW w:w="1400" w:type="dxa"/>
                <w:vMerge w:val="restart"/>
                <w:tcBorders>
                  <w:top w:val="nil"/>
                  <w:left w:val="single" w:sz="4" w:space="0" w:color="auto"/>
                  <w:bottom w:val="single" w:sz="4" w:space="0" w:color="auto"/>
                  <w:right w:val="single" w:sz="4" w:space="0" w:color="auto"/>
                </w:tcBorders>
                <w:shd w:val="clear" w:color="auto" w:fill="auto"/>
                <w:noWrap/>
                <w:vAlign w:val="center"/>
                <w:hideMark/>
              </w:tcPr>
              <w:p w14:paraId="6F918379" w14:textId="77777777" w:rsidR="00470987" w:rsidRPr="00470987" w:rsidRDefault="00470987" w:rsidP="00470987">
                <w:pPr>
                  <w:spacing w:after="0" w:line="240" w:lineRule="auto"/>
                  <w:jc w:val="center"/>
                  <w:rPr>
                    <w:rFonts w:ascii="Arial Mon" w:eastAsia="Times New Roman" w:hAnsi="Arial Mon" w:cs="Calibri"/>
                    <w:b/>
                    <w:bCs/>
                    <w:sz w:val="16"/>
                    <w:szCs w:val="16"/>
                  </w:rPr>
                </w:pPr>
                <w:r w:rsidRPr="00470987">
                  <w:rPr>
                    <w:rFonts w:ascii="Arial Mon" w:eastAsia="Times New Roman" w:hAnsi="Arial Mon" w:cs="Calibri"/>
                    <w:b/>
                    <w:bCs/>
                    <w:sz w:val="16"/>
                    <w:szCs w:val="16"/>
                  </w:rPr>
                  <w:t>763,084,250</w:t>
                </w:r>
              </w:p>
            </w:tc>
            <w:tc>
              <w:tcPr>
                <w:tcW w:w="1442" w:type="dxa"/>
                <w:vMerge w:val="restart"/>
                <w:tcBorders>
                  <w:top w:val="nil"/>
                  <w:left w:val="single" w:sz="4" w:space="0" w:color="auto"/>
                  <w:bottom w:val="single" w:sz="4" w:space="0" w:color="auto"/>
                  <w:right w:val="single" w:sz="4" w:space="0" w:color="auto"/>
                </w:tcBorders>
                <w:shd w:val="clear" w:color="auto" w:fill="auto"/>
                <w:noWrap/>
                <w:vAlign w:val="center"/>
                <w:hideMark/>
              </w:tcPr>
              <w:p w14:paraId="3C6DA754" w14:textId="77777777" w:rsidR="00470987" w:rsidRPr="00470987" w:rsidRDefault="00470987" w:rsidP="00470987">
                <w:pPr>
                  <w:spacing w:after="0" w:line="240" w:lineRule="auto"/>
                  <w:jc w:val="center"/>
                  <w:rPr>
                    <w:rFonts w:ascii="Arial Mon" w:eastAsia="Times New Roman" w:hAnsi="Arial Mon" w:cs="Calibri"/>
                    <w:b/>
                    <w:bCs/>
                    <w:sz w:val="16"/>
                    <w:szCs w:val="16"/>
                  </w:rPr>
                </w:pPr>
                <w:r w:rsidRPr="00470987">
                  <w:rPr>
                    <w:rFonts w:ascii="Arial Mon" w:eastAsia="Times New Roman" w:hAnsi="Arial Mon" w:cs="Calibri"/>
                    <w:b/>
                    <w:bCs/>
                    <w:sz w:val="16"/>
                    <w:szCs w:val="16"/>
                  </w:rPr>
                  <w:t>-201.99%</w:t>
                </w:r>
              </w:p>
            </w:tc>
          </w:tr>
          <w:tr w:rsidR="00470987" w:rsidRPr="00470987" w14:paraId="0C2CC239" w14:textId="77777777" w:rsidTr="00470987">
            <w:trPr>
              <w:trHeight w:val="253"/>
            </w:trPr>
            <w:tc>
              <w:tcPr>
                <w:tcW w:w="1494" w:type="dxa"/>
                <w:tcBorders>
                  <w:top w:val="nil"/>
                  <w:left w:val="single" w:sz="4" w:space="0" w:color="auto"/>
                  <w:bottom w:val="single" w:sz="4" w:space="0" w:color="auto"/>
                  <w:right w:val="single" w:sz="4" w:space="0" w:color="auto"/>
                </w:tcBorders>
                <w:shd w:val="clear" w:color="auto" w:fill="auto"/>
                <w:noWrap/>
                <w:vAlign w:val="center"/>
                <w:hideMark/>
              </w:tcPr>
              <w:p w14:paraId="36D1A0F5" w14:textId="77777777" w:rsidR="00470987" w:rsidRPr="00470987" w:rsidRDefault="00470987" w:rsidP="00470987">
                <w:pPr>
                  <w:spacing w:after="0" w:line="240" w:lineRule="auto"/>
                  <w:jc w:val="center"/>
                  <w:rPr>
                    <w:rFonts w:ascii="Arial" w:eastAsia="Times New Roman" w:hAnsi="Arial" w:cs="Arial"/>
                    <w:sz w:val="16"/>
                    <w:szCs w:val="16"/>
                  </w:rPr>
                </w:pPr>
                <w:r w:rsidRPr="00470987">
                  <w:rPr>
                    <w:rFonts w:ascii="Arial" w:eastAsia="Times New Roman" w:hAnsi="Arial" w:cs="Arial"/>
                    <w:sz w:val="16"/>
                    <w:szCs w:val="16"/>
                  </w:rPr>
                  <w:t>ААН</w:t>
                </w:r>
              </w:p>
            </w:tc>
            <w:tc>
              <w:tcPr>
                <w:tcW w:w="1341" w:type="dxa"/>
                <w:tcBorders>
                  <w:top w:val="nil"/>
                  <w:left w:val="nil"/>
                  <w:bottom w:val="single" w:sz="4" w:space="0" w:color="auto"/>
                  <w:right w:val="single" w:sz="4" w:space="0" w:color="auto"/>
                </w:tcBorders>
                <w:shd w:val="clear" w:color="auto" w:fill="auto"/>
                <w:vAlign w:val="center"/>
                <w:hideMark/>
              </w:tcPr>
              <w:p w14:paraId="2318BB09"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2,129,751,559</w:t>
                </w:r>
              </w:p>
            </w:tc>
            <w:tc>
              <w:tcPr>
                <w:tcW w:w="1342" w:type="dxa"/>
                <w:tcBorders>
                  <w:top w:val="nil"/>
                  <w:left w:val="nil"/>
                  <w:bottom w:val="single" w:sz="4" w:space="0" w:color="auto"/>
                  <w:right w:val="single" w:sz="4" w:space="0" w:color="auto"/>
                </w:tcBorders>
                <w:shd w:val="clear" w:color="auto" w:fill="auto"/>
                <w:noWrap/>
                <w:vAlign w:val="center"/>
                <w:hideMark/>
              </w:tcPr>
              <w:p w14:paraId="06CC0E8E" w14:textId="77777777" w:rsidR="00470987" w:rsidRPr="00470987" w:rsidRDefault="00470987" w:rsidP="00470987">
                <w:pPr>
                  <w:spacing w:after="0" w:line="240" w:lineRule="auto"/>
                  <w:jc w:val="center"/>
                  <w:rPr>
                    <w:rFonts w:ascii="Arial Mon" w:eastAsia="Times New Roman" w:hAnsi="Arial Mon" w:cs="Calibri"/>
                    <w:b/>
                    <w:bCs/>
                    <w:sz w:val="16"/>
                    <w:szCs w:val="16"/>
                  </w:rPr>
                </w:pPr>
                <w:r w:rsidRPr="00470987">
                  <w:rPr>
                    <w:rFonts w:ascii="Arial Mon" w:eastAsia="Times New Roman" w:hAnsi="Arial Mon" w:cs="Calibri"/>
                    <w:b/>
                    <w:bCs/>
                    <w:sz w:val="16"/>
                    <w:szCs w:val="16"/>
                  </w:rPr>
                  <w:t>617,741,017</w:t>
                </w:r>
              </w:p>
            </w:tc>
            <w:tc>
              <w:tcPr>
                <w:tcW w:w="1342" w:type="dxa"/>
                <w:tcBorders>
                  <w:top w:val="nil"/>
                  <w:left w:val="nil"/>
                  <w:bottom w:val="single" w:sz="4" w:space="0" w:color="auto"/>
                  <w:right w:val="single" w:sz="4" w:space="0" w:color="auto"/>
                </w:tcBorders>
                <w:shd w:val="clear" w:color="auto" w:fill="auto"/>
                <w:noWrap/>
                <w:vAlign w:val="center"/>
                <w:hideMark/>
              </w:tcPr>
              <w:p w14:paraId="5D571F99"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-1,512,010,542</w:t>
                </w:r>
              </w:p>
            </w:tc>
            <w:tc>
              <w:tcPr>
                <w:tcW w:w="1212" w:type="dxa"/>
                <w:tcBorders>
                  <w:top w:val="nil"/>
                  <w:left w:val="nil"/>
                  <w:bottom w:val="single" w:sz="4" w:space="0" w:color="auto"/>
                  <w:right w:val="single" w:sz="4" w:space="0" w:color="auto"/>
                </w:tcBorders>
                <w:shd w:val="clear" w:color="auto" w:fill="auto"/>
                <w:noWrap/>
                <w:vAlign w:val="center"/>
                <w:hideMark/>
              </w:tcPr>
              <w:p w14:paraId="72640B64"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-70.99%</w:t>
                </w:r>
              </w:p>
            </w:tc>
            <w:tc>
              <w:tcPr>
                <w:tcW w:w="1400" w:type="dxa"/>
                <w:vMerge/>
                <w:tcBorders>
                  <w:top w:val="nil"/>
                  <w:left w:val="single" w:sz="4" w:space="0" w:color="auto"/>
                  <w:bottom w:val="single" w:sz="4" w:space="0" w:color="auto"/>
                  <w:right w:val="single" w:sz="4" w:space="0" w:color="auto"/>
                </w:tcBorders>
                <w:vAlign w:val="center"/>
                <w:hideMark/>
              </w:tcPr>
              <w:p w14:paraId="0316013B" w14:textId="77777777" w:rsidR="00470987" w:rsidRPr="00470987" w:rsidRDefault="00470987" w:rsidP="00470987">
                <w:pPr>
                  <w:spacing w:after="0" w:line="240" w:lineRule="auto"/>
                  <w:rPr>
                    <w:rFonts w:ascii="Arial Mon" w:eastAsia="Times New Roman" w:hAnsi="Arial Mon" w:cs="Calibri"/>
                    <w:b/>
                    <w:bCs/>
                    <w:sz w:val="16"/>
                    <w:szCs w:val="16"/>
                  </w:rPr>
                </w:pPr>
              </w:p>
            </w:tc>
            <w:tc>
              <w:tcPr>
                <w:tcW w:w="1442" w:type="dxa"/>
                <w:vMerge/>
                <w:tcBorders>
                  <w:top w:val="nil"/>
                  <w:left w:val="single" w:sz="4" w:space="0" w:color="auto"/>
                  <w:bottom w:val="single" w:sz="4" w:space="0" w:color="auto"/>
                  <w:right w:val="single" w:sz="4" w:space="0" w:color="auto"/>
                </w:tcBorders>
                <w:vAlign w:val="center"/>
                <w:hideMark/>
              </w:tcPr>
              <w:p w14:paraId="7E39D852" w14:textId="77777777" w:rsidR="00470987" w:rsidRPr="00470987" w:rsidRDefault="00470987" w:rsidP="00470987">
                <w:pPr>
                  <w:spacing w:after="0" w:line="240" w:lineRule="auto"/>
                  <w:rPr>
                    <w:rFonts w:ascii="Arial Mon" w:eastAsia="Times New Roman" w:hAnsi="Arial Mon" w:cs="Calibri"/>
                    <w:b/>
                    <w:bCs/>
                    <w:sz w:val="16"/>
                    <w:szCs w:val="16"/>
                  </w:rPr>
                </w:pPr>
              </w:p>
            </w:tc>
          </w:tr>
          <w:tr w:rsidR="00470987" w:rsidRPr="00470987" w14:paraId="2BC0AA3F" w14:textId="77777777" w:rsidTr="00470987">
            <w:trPr>
              <w:trHeight w:val="253"/>
            </w:trPr>
            <w:tc>
              <w:tcPr>
                <w:tcW w:w="1494" w:type="dxa"/>
                <w:tcBorders>
                  <w:top w:val="nil"/>
                  <w:left w:val="single" w:sz="4" w:space="0" w:color="auto"/>
                  <w:bottom w:val="single" w:sz="4" w:space="0" w:color="auto"/>
                  <w:right w:val="single" w:sz="4" w:space="0" w:color="auto"/>
                </w:tcBorders>
                <w:shd w:val="clear" w:color="auto" w:fill="auto"/>
                <w:noWrap/>
                <w:vAlign w:val="center"/>
                <w:hideMark/>
              </w:tcPr>
              <w:p w14:paraId="2C23B5A3" w14:textId="77777777" w:rsidR="00470987" w:rsidRPr="00470987" w:rsidRDefault="00470987" w:rsidP="00470987">
                <w:pPr>
                  <w:spacing w:after="0" w:line="240" w:lineRule="auto"/>
                  <w:jc w:val="center"/>
                  <w:rPr>
                    <w:rFonts w:ascii="Arial" w:eastAsia="Times New Roman" w:hAnsi="Arial" w:cs="Arial"/>
                    <w:sz w:val="16"/>
                    <w:szCs w:val="16"/>
                  </w:rPr>
                </w:pPr>
                <w:r w:rsidRPr="00470987">
                  <w:rPr>
                    <w:rFonts w:ascii="Arial" w:eastAsia="Times New Roman" w:hAnsi="Arial" w:cs="Arial"/>
                    <w:sz w:val="16"/>
                    <w:szCs w:val="16"/>
                  </w:rPr>
                  <w:t>АХУЙ</w:t>
                </w:r>
              </w:p>
            </w:tc>
            <w:tc>
              <w:tcPr>
                <w:tcW w:w="1341" w:type="dxa"/>
                <w:tcBorders>
                  <w:top w:val="nil"/>
                  <w:left w:val="nil"/>
                  <w:bottom w:val="single" w:sz="4" w:space="0" w:color="auto"/>
                  <w:right w:val="single" w:sz="4" w:space="0" w:color="auto"/>
                </w:tcBorders>
                <w:shd w:val="clear" w:color="auto" w:fill="auto"/>
                <w:vAlign w:val="center"/>
                <w:hideMark/>
              </w:tcPr>
              <w:p w14:paraId="70FBF924"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104,687,576</w:t>
                </w:r>
              </w:p>
            </w:tc>
            <w:tc>
              <w:tcPr>
                <w:tcW w:w="1342" w:type="dxa"/>
                <w:tcBorders>
                  <w:top w:val="nil"/>
                  <w:left w:val="nil"/>
                  <w:bottom w:val="single" w:sz="4" w:space="0" w:color="auto"/>
                  <w:right w:val="single" w:sz="4" w:space="0" w:color="auto"/>
                </w:tcBorders>
                <w:shd w:val="clear" w:color="auto" w:fill="auto"/>
                <w:noWrap/>
                <w:vAlign w:val="center"/>
                <w:hideMark/>
              </w:tcPr>
              <w:p w14:paraId="0D91CC7F" w14:textId="77777777" w:rsidR="00470987" w:rsidRPr="00470987" w:rsidRDefault="00470987" w:rsidP="00470987">
                <w:pPr>
                  <w:spacing w:after="0" w:line="240" w:lineRule="auto"/>
                  <w:jc w:val="center"/>
                  <w:rPr>
                    <w:rFonts w:ascii="Arial Mon" w:eastAsia="Times New Roman" w:hAnsi="Arial Mon" w:cs="Calibri"/>
                    <w:b/>
                    <w:bCs/>
                    <w:sz w:val="16"/>
                    <w:szCs w:val="16"/>
                  </w:rPr>
                </w:pPr>
                <w:r w:rsidRPr="00470987">
                  <w:rPr>
                    <w:rFonts w:ascii="Arial Mon" w:eastAsia="Times New Roman" w:hAnsi="Arial Mon" w:cs="Calibri"/>
                    <w:b/>
                    <w:bCs/>
                    <w:sz w:val="16"/>
                    <w:szCs w:val="16"/>
                  </w:rPr>
                  <w:t>314,981,263</w:t>
                </w:r>
              </w:p>
            </w:tc>
            <w:tc>
              <w:tcPr>
                <w:tcW w:w="1342" w:type="dxa"/>
                <w:tcBorders>
                  <w:top w:val="nil"/>
                  <w:left w:val="nil"/>
                  <w:bottom w:val="single" w:sz="4" w:space="0" w:color="auto"/>
                  <w:right w:val="single" w:sz="4" w:space="0" w:color="auto"/>
                </w:tcBorders>
                <w:shd w:val="clear" w:color="auto" w:fill="auto"/>
                <w:noWrap/>
                <w:vAlign w:val="center"/>
                <w:hideMark/>
              </w:tcPr>
              <w:p w14:paraId="2D5EE5B3"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210,293,687</w:t>
                </w:r>
              </w:p>
            </w:tc>
            <w:tc>
              <w:tcPr>
                <w:tcW w:w="1212" w:type="dxa"/>
                <w:tcBorders>
                  <w:top w:val="nil"/>
                  <w:left w:val="nil"/>
                  <w:bottom w:val="single" w:sz="4" w:space="0" w:color="auto"/>
                  <w:right w:val="single" w:sz="4" w:space="0" w:color="auto"/>
                </w:tcBorders>
                <w:shd w:val="clear" w:color="auto" w:fill="auto"/>
                <w:noWrap/>
                <w:vAlign w:val="center"/>
                <w:hideMark/>
              </w:tcPr>
              <w:p w14:paraId="2C9EDB65"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200.88%</w:t>
                </w:r>
              </w:p>
            </w:tc>
            <w:tc>
              <w:tcPr>
                <w:tcW w:w="1400" w:type="dxa"/>
                <w:tcBorders>
                  <w:top w:val="nil"/>
                  <w:left w:val="nil"/>
                  <w:bottom w:val="single" w:sz="4" w:space="0" w:color="auto"/>
                  <w:right w:val="single" w:sz="4" w:space="0" w:color="auto"/>
                </w:tcBorders>
                <w:shd w:val="clear" w:color="auto" w:fill="auto"/>
                <w:noWrap/>
                <w:vAlign w:val="center"/>
                <w:hideMark/>
              </w:tcPr>
              <w:p w14:paraId="65538396" w14:textId="77777777" w:rsidR="00470987" w:rsidRPr="00470987" w:rsidRDefault="00470987" w:rsidP="00470987">
                <w:pPr>
                  <w:spacing w:after="0" w:line="240" w:lineRule="auto"/>
                  <w:jc w:val="center"/>
                  <w:rPr>
                    <w:rFonts w:ascii="Arial Mon" w:eastAsia="Times New Roman" w:hAnsi="Arial Mon" w:cs="Calibri"/>
                    <w:b/>
                    <w:bCs/>
                    <w:sz w:val="16"/>
                    <w:szCs w:val="16"/>
                  </w:rPr>
                </w:pPr>
                <w:r w:rsidRPr="00470987">
                  <w:rPr>
                    <w:rFonts w:ascii="Arial Mon" w:eastAsia="Times New Roman" w:hAnsi="Arial Mon" w:cs="Calibri"/>
                    <w:b/>
                    <w:bCs/>
                    <w:sz w:val="16"/>
                    <w:szCs w:val="16"/>
                  </w:rPr>
                  <w:t>21,706,314</w:t>
                </w:r>
              </w:p>
            </w:tc>
            <w:tc>
              <w:tcPr>
                <w:tcW w:w="1442" w:type="dxa"/>
                <w:tcBorders>
                  <w:top w:val="nil"/>
                  <w:left w:val="nil"/>
                  <w:bottom w:val="single" w:sz="4" w:space="0" w:color="auto"/>
                  <w:right w:val="single" w:sz="4" w:space="0" w:color="auto"/>
                </w:tcBorders>
                <w:shd w:val="clear" w:color="auto" w:fill="auto"/>
                <w:noWrap/>
                <w:vAlign w:val="center"/>
                <w:hideMark/>
              </w:tcPr>
              <w:p w14:paraId="4FEBFFC9" w14:textId="77777777" w:rsidR="00470987" w:rsidRPr="00470987" w:rsidRDefault="00470987" w:rsidP="00470987">
                <w:pPr>
                  <w:spacing w:after="0" w:line="240" w:lineRule="auto"/>
                  <w:jc w:val="center"/>
                  <w:rPr>
                    <w:rFonts w:ascii="Arial Mon" w:eastAsia="Times New Roman" w:hAnsi="Arial Mon" w:cs="Calibri"/>
                    <w:b/>
                    <w:bCs/>
                    <w:sz w:val="16"/>
                    <w:szCs w:val="16"/>
                  </w:rPr>
                </w:pPr>
                <w:r w:rsidRPr="00470987">
                  <w:rPr>
                    <w:rFonts w:ascii="Arial Mon" w:eastAsia="Times New Roman" w:hAnsi="Arial Mon" w:cs="Calibri"/>
                    <w:b/>
                    <w:bCs/>
                    <w:sz w:val="16"/>
                    <w:szCs w:val="16"/>
                  </w:rPr>
                  <w:t>968.81%</w:t>
                </w:r>
              </w:p>
            </w:tc>
          </w:tr>
          <w:tr w:rsidR="00470987" w:rsidRPr="00470987" w14:paraId="0ED6C2F8" w14:textId="77777777" w:rsidTr="00470987">
            <w:trPr>
              <w:trHeight w:val="253"/>
            </w:trPr>
            <w:tc>
              <w:tcPr>
                <w:tcW w:w="1494" w:type="dxa"/>
                <w:tcBorders>
                  <w:top w:val="nil"/>
                  <w:left w:val="single" w:sz="4" w:space="0" w:color="auto"/>
                  <w:bottom w:val="single" w:sz="4" w:space="0" w:color="auto"/>
                  <w:right w:val="single" w:sz="4" w:space="0" w:color="auto"/>
                </w:tcBorders>
                <w:shd w:val="clear" w:color="auto" w:fill="auto"/>
                <w:noWrap/>
                <w:vAlign w:val="center"/>
                <w:hideMark/>
              </w:tcPr>
              <w:p w14:paraId="194FFFC4" w14:textId="77777777" w:rsidR="00470987" w:rsidRPr="00470987" w:rsidRDefault="00470987" w:rsidP="00470987">
                <w:pPr>
                  <w:spacing w:after="0" w:line="240" w:lineRule="auto"/>
                  <w:jc w:val="center"/>
                  <w:rPr>
                    <w:rFonts w:ascii="Arial" w:eastAsia="Times New Roman" w:hAnsi="Arial" w:cs="Arial"/>
                    <w:sz w:val="16"/>
                    <w:szCs w:val="16"/>
                  </w:rPr>
                </w:pPr>
                <w:r w:rsidRPr="00470987">
                  <w:rPr>
                    <w:rFonts w:ascii="Arial" w:eastAsia="Times New Roman" w:hAnsi="Arial" w:cs="Arial"/>
                    <w:sz w:val="16"/>
                    <w:szCs w:val="16"/>
                  </w:rPr>
                  <w:t>ДҮН</w:t>
                </w:r>
              </w:p>
            </w:tc>
            <w:tc>
              <w:tcPr>
                <w:tcW w:w="1341" w:type="dxa"/>
                <w:tcBorders>
                  <w:top w:val="nil"/>
                  <w:left w:val="nil"/>
                  <w:bottom w:val="single" w:sz="4" w:space="0" w:color="auto"/>
                  <w:right w:val="single" w:sz="4" w:space="0" w:color="auto"/>
                </w:tcBorders>
                <w:shd w:val="clear" w:color="auto" w:fill="auto"/>
                <w:vAlign w:val="center"/>
                <w:hideMark/>
              </w:tcPr>
              <w:p w14:paraId="2D13C39E"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2,352,211,045</w:t>
                </w:r>
              </w:p>
            </w:tc>
            <w:tc>
              <w:tcPr>
                <w:tcW w:w="1342" w:type="dxa"/>
                <w:tcBorders>
                  <w:top w:val="nil"/>
                  <w:left w:val="nil"/>
                  <w:bottom w:val="single" w:sz="4" w:space="0" w:color="auto"/>
                  <w:right w:val="single" w:sz="4" w:space="0" w:color="auto"/>
                </w:tcBorders>
                <w:shd w:val="clear" w:color="auto" w:fill="auto"/>
                <w:vAlign w:val="center"/>
                <w:hideMark/>
              </w:tcPr>
              <w:p w14:paraId="6A444DD3"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1,021,158,894</w:t>
                </w:r>
              </w:p>
            </w:tc>
            <w:tc>
              <w:tcPr>
                <w:tcW w:w="1342" w:type="dxa"/>
                <w:tcBorders>
                  <w:top w:val="nil"/>
                  <w:left w:val="nil"/>
                  <w:bottom w:val="single" w:sz="4" w:space="0" w:color="auto"/>
                  <w:right w:val="single" w:sz="4" w:space="0" w:color="auto"/>
                </w:tcBorders>
                <w:shd w:val="clear" w:color="auto" w:fill="auto"/>
                <w:noWrap/>
                <w:vAlign w:val="center"/>
                <w:hideMark/>
              </w:tcPr>
              <w:p w14:paraId="596A9827"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-1,331,052,151</w:t>
                </w:r>
              </w:p>
            </w:tc>
            <w:tc>
              <w:tcPr>
                <w:tcW w:w="1212" w:type="dxa"/>
                <w:tcBorders>
                  <w:top w:val="nil"/>
                  <w:left w:val="nil"/>
                  <w:bottom w:val="single" w:sz="4" w:space="0" w:color="auto"/>
                  <w:right w:val="single" w:sz="4" w:space="0" w:color="auto"/>
                </w:tcBorders>
                <w:shd w:val="clear" w:color="auto" w:fill="auto"/>
                <w:noWrap/>
                <w:vAlign w:val="center"/>
                <w:hideMark/>
              </w:tcPr>
              <w:p w14:paraId="695BFDB6" w14:textId="77777777" w:rsidR="00470987" w:rsidRPr="00470987" w:rsidRDefault="00470987" w:rsidP="00470987">
                <w:pPr>
                  <w:spacing w:after="0" w:line="240" w:lineRule="auto"/>
                  <w:jc w:val="center"/>
                  <w:rPr>
                    <w:rFonts w:ascii="Arial Mon" w:eastAsia="Times New Roman" w:hAnsi="Arial Mon" w:cs="Calibri"/>
                    <w:b/>
                    <w:bCs/>
                    <w:color w:val="000000"/>
                    <w:sz w:val="16"/>
                    <w:szCs w:val="16"/>
                  </w:rPr>
                </w:pPr>
                <w:r w:rsidRPr="00470987">
                  <w:rPr>
                    <w:rFonts w:ascii="Arial Mon" w:eastAsia="Times New Roman" w:hAnsi="Arial Mon" w:cs="Calibri"/>
                    <w:b/>
                    <w:bCs/>
                    <w:color w:val="000000"/>
                    <w:sz w:val="16"/>
                    <w:szCs w:val="16"/>
                  </w:rPr>
                  <w:t>-56.59%</w:t>
                </w:r>
              </w:p>
            </w:tc>
            <w:tc>
              <w:tcPr>
                <w:tcW w:w="1400" w:type="dxa"/>
                <w:tcBorders>
                  <w:top w:val="nil"/>
                  <w:left w:val="nil"/>
                  <w:bottom w:val="single" w:sz="4" w:space="0" w:color="auto"/>
                  <w:right w:val="single" w:sz="4" w:space="0" w:color="auto"/>
                </w:tcBorders>
                <w:shd w:val="clear" w:color="auto" w:fill="auto"/>
                <w:noWrap/>
                <w:vAlign w:val="center"/>
                <w:hideMark/>
              </w:tcPr>
              <w:p w14:paraId="09211E64" w14:textId="77777777" w:rsidR="00470987" w:rsidRPr="00470987" w:rsidRDefault="00470987" w:rsidP="00470987">
                <w:pPr>
                  <w:spacing w:after="0" w:line="240" w:lineRule="auto"/>
                  <w:jc w:val="center"/>
                  <w:rPr>
                    <w:rFonts w:ascii="Arial Mon" w:eastAsia="Times New Roman" w:hAnsi="Arial Mon" w:cs="Calibri"/>
                    <w:b/>
                    <w:bCs/>
                    <w:sz w:val="16"/>
                    <w:szCs w:val="16"/>
                  </w:rPr>
                </w:pPr>
                <w:r w:rsidRPr="00470987">
                  <w:rPr>
                    <w:rFonts w:ascii="Arial Mon" w:eastAsia="Times New Roman" w:hAnsi="Arial Mon" w:cs="Calibri"/>
                    <w:b/>
                    <w:bCs/>
                    <w:sz w:val="16"/>
                    <w:szCs w:val="16"/>
                  </w:rPr>
                  <w:t>784,790,564</w:t>
                </w:r>
              </w:p>
            </w:tc>
            <w:tc>
              <w:tcPr>
                <w:tcW w:w="1442" w:type="dxa"/>
                <w:tcBorders>
                  <w:top w:val="nil"/>
                  <w:left w:val="nil"/>
                  <w:bottom w:val="single" w:sz="4" w:space="0" w:color="auto"/>
                  <w:right w:val="single" w:sz="4" w:space="0" w:color="auto"/>
                </w:tcBorders>
                <w:shd w:val="clear" w:color="auto" w:fill="auto"/>
                <w:noWrap/>
                <w:vAlign w:val="center"/>
                <w:hideMark/>
              </w:tcPr>
              <w:p w14:paraId="56978BB0" w14:textId="77777777" w:rsidR="00470987" w:rsidRPr="00470987" w:rsidRDefault="00470987" w:rsidP="00470987">
                <w:pPr>
                  <w:spacing w:after="0" w:line="240" w:lineRule="auto"/>
                  <w:jc w:val="center"/>
                  <w:rPr>
                    <w:rFonts w:ascii="Arial Mon" w:eastAsia="Times New Roman" w:hAnsi="Arial Mon" w:cs="Calibri"/>
                    <w:b/>
                    <w:bCs/>
                    <w:sz w:val="16"/>
                    <w:szCs w:val="16"/>
                  </w:rPr>
                </w:pPr>
                <w:r w:rsidRPr="00470987">
                  <w:rPr>
                    <w:rFonts w:ascii="Arial Mon" w:eastAsia="Times New Roman" w:hAnsi="Arial Mon" w:cs="Calibri"/>
                    <w:b/>
                    <w:bCs/>
                    <w:sz w:val="16"/>
                    <w:szCs w:val="16"/>
                  </w:rPr>
                  <w:t>-169.61%</w:t>
                </w:r>
              </w:p>
            </w:tc>
          </w:tr>
        </w:tbl>
        <w:p w14:paraId="255AE6AC" w14:textId="778BF1F1" w:rsidR="00470987" w:rsidRPr="00470987" w:rsidRDefault="00470987" w:rsidP="00470987">
          <w:pPr>
            <w:spacing w:line="276" w:lineRule="auto"/>
            <w:jc w:val="center"/>
            <w:rPr>
              <w:rFonts w:ascii="Arial" w:hAnsi="Arial" w:cs="Arial"/>
              <w:color w:val="000000" w:themeColor="text1"/>
              <w:sz w:val="24"/>
              <w:szCs w:val="24"/>
              <w:lang w:val="mn-MN"/>
            </w:rPr>
          </w:pPr>
        </w:p>
        <w:p w14:paraId="545A233D" w14:textId="7AFC974E" w:rsidR="00214E82" w:rsidRPr="00214E82" w:rsidRDefault="00CC040C" w:rsidP="00CC040C">
          <w:pPr>
            <w:jc w:val="center"/>
            <w:rPr>
              <w:sz w:val="20"/>
            </w:rPr>
          </w:pPr>
          <w:r>
            <w:rPr>
              <w:rFonts w:ascii="Arial" w:hAnsi="Arial" w:cs="Arial"/>
              <w:b/>
              <w:color w:val="000000" w:themeColor="text1"/>
              <w:sz w:val="24"/>
              <w:szCs w:val="24"/>
              <w:lang w:val="mn-MN"/>
            </w:rPr>
            <w:lastRenderedPageBreak/>
            <w:t xml:space="preserve">Гурав. </w:t>
          </w:r>
          <w:r w:rsidR="009B7EE4" w:rsidRPr="00E36FA7">
            <w:rPr>
              <w:rFonts w:ascii="Arial" w:hAnsi="Arial" w:cs="Arial"/>
              <w:b/>
              <w:color w:val="000000" w:themeColor="text1"/>
              <w:sz w:val="24"/>
              <w:szCs w:val="24"/>
              <w:lang w:val="mn-MN"/>
            </w:rPr>
            <w:t>Их зас</w:t>
          </w:r>
          <w:r w:rsidR="00C2731B" w:rsidRPr="00E36FA7">
            <w:rPr>
              <w:rFonts w:ascii="Arial" w:hAnsi="Arial" w:cs="Arial"/>
              <w:b/>
              <w:color w:val="000000" w:themeColor="text1"/>
              <w:sz w:val="24"/>
              <w:szCs w:val="24"/>
              <w:lang w:val="mn-MN"/>
            </w:rPr>
            <w:t xml:space="preserve">вар, ТЗБАХ, Хөрөнгө оруулалтын </w:t>
          </w:r>
          <w:r w:rsidR="007F2179">
            <w:rPr>
              <w:rFonts w:ascii="Arial" w:hAnsi="Arial" w:cs="Arial"/>
              <w:b/>
              <w:color w:val="000000" w:themeColor="text1"/>
              <w:sz w:val="24"/>
              <w:szCs w:val="24"/>
              <w:lang w:val="mn-MN"/>
            </w:rPr>
            <w:t>ажил</w:t>
          </w:r>
        </w:p>
        <w:p w14:paraId="46AB37B8" w14:textId="2106CCAE" w:rsidR="00214E82" w:rsidRPr="00214E82" w:rsidRDefault="00214E82" w:rsidP="00214E82">
          <w:pPr>
            <w:ind w:firstLine="720"/>
            <w:rPr>
              <w:rFonts w:ascii="Arial" w:hAnsi="Arial" w:cs="Arial"/>
              <w:sz w:val="24"/>
            </w:rPr>
          </w:pPr>
          <w:r w:rsidRPr="00214E82">
            <w:rPr>
              <w:rFonts w:ascii="Arial" w:hAnsi="Arial" w:cs="Arial"/>
              <w:bCs/>
              <w:sz w:val="24"/>
              <w:lang w:val="mn-MN"/>
            </w:rPr>
            <w:t>Тус компани нь 2</w:t>
          </w:r>
          <w:r w:rsidRPr="00214E82">
            <w:rPr>
              <w:rFonts w:ascii="Arial" w:hAnsi="Arial" w:cs="Arial"/>
              <w:bCs/>
              <w:sz w:val="24"/>
            </w:rPr>
            <w:t>020</w:t>
          </w:r>
          <w:r w:rsidRPr="00214E82">
            <w:rPr>
              <w:rFonts w:ascii="Arial" w:hAnsi="Arial" w:cs="Arial"/>
              <w:bCs/>
              <w:sz w:val="24"/>
              <w:lang w:val="mn-MN"/>
            </w:rPr>
            <w:t xml:space="preserve"> онд Их засвар, ТЗБАХ, Хөрөнгө оруулалтын 42 ажлыг 6.2 тэрбум төгрөгөөр хийхээр төлөвлөн ажиллаж байна. Үүнд:</w:t>
          </w:r>
        </w:p>
        <w:p w14:paraId="6A2173E9" w14:textId="77777777" w:rsidR="00214E82" w:rsidRPr="00214E82" w:rsidRDefault="00214E82" w:rsidP="00DE7176">
          <w:pPr>
            <w:numPr>
              <w:ilvl w:val="0"/>
              <w:numId w:val="2"/>
            </w:numPr>
            <w:tabs>
              <w:tab w:val="clear" w:pos="720"/>
              <w:tab w:val="num" w:pos="567"/>
            </w:tabs>
            <w:spacing w:after="0" w:line="276" w:lineRule="auto"/>
            <w:ind w:left="1267" w:hanging="1267"/>
            <w:contextualSpacing/>
            <w:jc w:val="both"/>
            <w:rPr>
              <w:rFonts w:ascii="Times New Roman" w:eastAsia="Times New Roman" w:hAnsi="Times New Roman" w:cs="Times New Roman"/>
              <w:sz w:val="24"/>
              <w:szCs w:val="24"/>
            </w:rPr>
          </w:pPr>
          <w:r w:rsidRPr="00214E82">
            <w:rPr>
              <w:rFonts w:ascii="Arial" w:eastAsia="Calibri" w:hAnsi="Arial" w:cs="Arial"/>
              <w:color w:val="000000" w:themeColor="text1"/>
              <w:kern w:val="24"/>
              <w:sz w:val="24"/>
              <w:szCs w:val="28"/>
              <w:lang w:val="mn-MN"/>
            </w:rPr>
            <w:t xml:space="preserve">35/6кВ-ын 1 дэд станц, 6кВ-ын 1 хуваарилах байгууламж иж бүрэн шинэчлэх </w:t>
          </w:r>
        </w:p>
        <w:p w14:paraId="2068A0FD" w14:textId="77777777" w:rsidR="00214E82" w:rsidRPr="00214E82" w:rsidRDefault="00214E82" w:rsidP="00DE7176">
          <w:pPr>
            <w:numPr>
              <w:ilvl w:val="0"/>
              <w:numId w:val="2"/>
            </w:numPr>
            <w:tabs>
              <w:tab w:val="clear" w:pos="720"/>
              <w:tab w:val="num" w:pos="567"/>
            </w:tabs>
            <w:spacing w:after="0" w:line="276" w:lineRule="auto"/>
            <w:ind w:left="567" w:hanging="567"/>
            <w:contextualSpacing/>
            <w:jc w:val="both"/>
            <w:rPr>
              <w:rFonts w:ascii="Times New Roman" w:eastAsia="Times New Roman" w:hAnsi="Times New Roman" w:cs="Times New Roman"/>
              <w:sz w:val="24"/>
              <w:szCs w:val="24"/>
            </w:rPr>
          </w:pPr>
          <w:r w:rsidRPr="00214E82">
            <w:rPr>
              <w:rFonts w:ascii="Arial" w:eastAsia="Calibri" w:hAnsi="Arial" w:cs="Arial"/>
              <w:color w:val="000000" w:themeColor="text1"/>
              <w:kern w:val="24"/>
              <w:sz w:val="24"/>
              <w:szCs w:val="28"/>
              <w:lang w:val="mn-MN"/>
            </w:rPr>
            <w:t>35кВ-ын 32км, 6,10кВ-ын 6км, 0.4кВ-ын 25.8км нийт 61.8км агаарын шугам шинээр барих, шинэчлэх</w:t>
          </w:r>
        </w:p>
        <w:p w14:paraId="68F4E09A" w14:textId="77777777" w:rsidR="00214E82" w:rsidRPr="00214E82" w:rsidRDefault="00214E82" w:rsidP="00DE7176">
          <w:pPr>
            <w:numPr>
              <w:ilvl w:val="0"/>
              <w:numId w:val="2"/>
            </w:numPr>
            <w:tabs>
              <w:tab w:val="clear" w:pos="720"/>
              <w:tab w:val="num" w:pos="567"/>
            </w:tabs>
            <w:spacing w:after="0" w:line="276" w:lineRule="auto"/>
            <w:ind w:left="1267" w:hanging="1267"/>
            <w:contextualSpacing/>
            <w:jc w:val="both"/>
            <w:rPr>
              <w:rFonts w:ascii="Times New Roman" w:eastAsia="Times New Roman" w:hAnsi="Times New Roman" w:cs="Times New Roman"/>
              <w:sz w:val="24"/>
              <w:szCs w:val="24"/>
            </w:rPr>
          </w:pPr>
          <w:r w:rsidRPr="00214E82">
            <w:rPr>
              <w:rFonts w:ascii="Arial" w:eastAsia="Calibri" w:hAnsi="Arial" w:cs="Arial"/>
              <w:color w:val="000000" w:themeColor="text1"/>
              <w:kern w:val="24"/>
              <w:sz w:val="24"/>
              <w:szCs w:val="28"/>
              <w:lang w:val="mn-MN"/>
            </w:rPr>
            <w:t xml:space="preserve">6,10/0,4кВ-ын 3 дэд станц шинээр барих </w:t>
          </w:r>
        </w:p>
        <w:p w14:paraId="155953DB" w14:textId="77777777" w:rsidR="00214E82" w:rsidRPr="00214E82" w:rsidRDefault="00214E82" w:rsidP="00DE7176">
          <w:pPr>
            <w:numPr>
              <w:ilvl w:val="0"/>
              <w:numId w:val="2"/>
            </w:numPr>
            <w:tabs>
              <w:tab w:val="clear" w:pos="720"/>
              <w:tab w:val="num" w:pos="567"/>
            </w:tabs>
            <w:spacing w:after="0" w:line="276" w:lineRule="auto"/>
            <w:ind w:left="567" w:hanging="567"/>
            <w:contextualSpacing/>
            <w:jc w:val="both"/>
            <w:rPr>
              <w:rFonts w:ascii="Times New Roman" w:eastAsia="Times New Roman" w:hAnsi="Times New Roman" w:cs="Times New Roman"/>
              <w:sz w:val="24"/>
              <w:szCs w:val="24"/>
            </w:rPr>
          </w:pPr>
          <w:r w:rsidRPr="00214E82">
            <w:rPr>
              <w:rFonts w:ascii="Arial" w:eastAsia="Calibri" w:hAnsi="Arial" w:cs="Arial"/>
              <w:color w:val="000000" w:themeColor="text1"/>
              <w:kern w:val="24"/>
              <w:sz w:val="24"/>
              <w:szCs w:val="28"/>
            </w:rPr>
            <w:t>35.6.10</w:t>
          </w:r>
          <w:r w:rsidRPr="00214E82">
            <w:rPr>
              <w:rFonts w:ascii="Arial" w:eastAsia="Calibri" w:hAnsi="Arial" w:cs="Arial"/>
              <w:color w:val="000000" w:themeColor="text1"/>
              <w:kern w:val="24"/>
              <w:sz w:val="24"/>
              <w:szCs w:val="28"/>
              <w:lang w:val="mn-MN"/>
            </w:rPr>
            <w:t>кВ-ын агаарын шугамуудад нийт 21ш таслуурын байгууламж</w:t>
          </w:r>
          <w:r w:rsidRPr="00214E82">
            <w:rPr>
              <w:rFonts w:ascii="Arial" w:eastAsia="Calibri" w:hAnsi="Arial" w:cs="Arial"/>
              <w:color w:val="000000" w:themeColor="text1"/>
              <w:kern w:val="24"/>
              <w:sz w:val="24"/>
              <w:szCs w:val="28"/>
            </w:rPr>
            <w:t xml:space="preserve"> </w:t>
          </w:r>
          <w:r w:rsidRPr="00214E82">
            <w:rPr>
              <w:rFonts w:ascii="Arial" w:eastAsia="Calibri" w:hAnsi="Arial" w:cs="Arial"/>
              <w:color w:val="000000" w:themeColor="text1"/>
              <w:kern w:val="24"/>
              <w:sz w:val="24"/>
              <w:szCs w:val="28"/>
              <w:lang w:val="mn-MN"/>
            </w:rPr>
            <w:t xml:space="preserve">суурилуулах </w:t>
          </w:r>
        </w:p>
        <w:p w14:paraId="1EF2BF38" w14:textId="77777777" w:rsidR="00214E82" w:rsidRPr="00214E82" w:rsidRDefault="00214E82" w:rsidP="00DE7176">
          <w:pPr>
            <w:numPr>
              <w:ilvl w:val="0"/>
              <w:numId w:val="2"/>
            </w:numPr>
            <w:tabs>
              <w:tab w:val="clear" w:pos="720"/>
              <w:tab w:val="num" w:pos="567"/>
            </w:tabs>
            <w:spacing w:after="0" w:line="276" w:lineRule="auto"/>
            <w:ind w:left="1267" w:hanging="1267"/>
            <w:contextualSpacing/>
            <w:jc w:val="both"/>
            <w:rPr>
              <w:rFonts w:ascii="Times New Roman" w:eastAsia="Times New Roman" w:hAnsi="Times New Roman" w:cs="Times New Roman"/>
              <w:sz w:val="24"/>
              <w:szCs w:val="24"/>
            </w:rPr>
          </w:pPr>
          <w:r w:rsidRPr="00214E82">
            <w:rPr>
              <w:rFonts w:ascii="Arial" w:eastAsia="Calibri" w:hAnsi="Arial" w:cs="Arial"/>
              <w:color w:val="000000" w:themeColor="text1"/>
              <w:kern w:val="24"/>
              <w:sz w:val="24"/>
              <w:szCs w:val="28"/>
              <w:lang w:val="mn-MN"/>
            </w:rPr>
            <w:t>Скада системийг шинэчлэх</w:t>
          </w:r>
        </w:p>
        <w:p w14:paraId="619E85D5" w14:textId="77777777" w:rsidR="00214E82" w:rsidRPr="00214E82" w:rsidRDefault="00214E82" w:rsidP="00DE7176">
          <w:pPr>
            <w:numPr>
              <w:ilvl w:val="0"/>
              <w:numId w:val="2"/>
            </w:numPr>
            <w:tabs>
              <w:tab w:val="clear" w:pos="720"/>
              <w:tab w:val="num" w:pos="567"/>
            </w:tabs>
            <w:spacing w:after="0" w:line="276" w:lineRule="auto"/>
            <w:ind w:left="1267" w:hanging="1267"/>
            <w:contextualSpacing/>
            <w:jc w:val="both"/>
            <w:rPr>
              <w:rFonts w:ascii="Times New Roman" w:eastAsia="Times New Roman" w:hAnsi="Times New Roman" w:cs="Times New Roman"/>
              <w:sz w:val="24"/>
              <w:szCs w:val="24"/>
            </w:rPr>
          </w:pPr>
          <w:r w:rsidRPr="00214E82">
            <w:rPr>
              <w:rFonts w:ascii="Arial" w:eastAsia="Calibri" w:hAnsi="Arial" w:cs="Arial"/>
              <w:color w:val="000000" w:themeColor="text1"/>
              <w:kern w:val="24"/>
              <w:sz w:val="24"/>
              <w:szCs w:val="28"/>
              <w:lang w:val="mn-MN"/>
            </w:rPr>
            <w:t xml:space="preserve">Нөөц сервер зохион байгуулалт хийх </w:t>
          </w:r>
        </w:p>
        <w:p w14:paraId="198128F4" w14:textId="63605E06" w:rsidR="00214E82" w:rsidRPr="00214E82" w:rsidRDefault="00214E82" w:rsidP="00DE7176">
          <w:pPr>
            <w:numPr>
              <w:ilvl w:val="0"/>
              <w:numId w:val="2"/>
            </w:numPr>
            <w:tabs>
              <w:tab w:val="clear" w:pos="720"/>
              <w:tab w:val="num" w:pos="567"/>
            </w:tabs>
            <w:spacing w:after="0" w:line="276" w:lineRule="auto"/>
            <w:ind w:left="567" w:hanging="567"/>
            <w:contextualSpacing/>
            <w:jc w:val="both"/>
            <w:rPr>
              <w:rFonts w:ascii="Times New Roman" w:eastAsia="Times New Roman" w:hAnsi="Times New Roman" w:cs="Times New Roman"/>
              <w:sz w:val="24"/>
              <w:szCs w:val="24"/>
            </w:rPr>
          </w:pPr>
          <w:r w:rsidRPr="00214E82">
            <w:rPr>
              <w:rFonts w:ascii="Arial" w:eastAsia="Calibri" w:hAnsi="Arial" w:cs="Arial"/>
              <w:color w:val="000000" w:themeColor="text1"/>
              <w:kern w:val="24"/>
              <w:sz w:val="24"/>
              <w:szCs w:val="28"/>
              <w:lang w:val="mn-MN"/>
            </w:rPr>
            <w:t xml:space="preserve">1 фазын тоолуурын зөөврийн стенд худалдан авах </w:t>
          </w:r>
          <w:r>
            <w:rPr>
              <w:rFonts w:ascii="Arial" w:eastAsia="Calibri" w:hAnsi="Arial" w:cs="Arial"/>
              <w:color w:val="000000" w:themeColor="text1"/>
              <w:kern w:val="24"/>
              <w:sz w:val="24"/>
              <w:szCs w:val="28"/>
              <w:lang w:val="mn-MN"/>
            </w:rPr>
            <w:t>зэрэг ажлуудыг хийхээр төлөвлөсөн.</w:t>
          </w:r>
        </w:p>
        <w:p w14:paraId="4E4CDB80" w14:textId="10DFD9B9" w:rsidR="00214E82" w:rsidRDefault="00214E82" w:rsidP="00214E82">
          <w:pPr>
            <w:tabs>
              <w:tab w:val="left" w:pos="270"/>
            </w:tabs>
            <w:spacing w:line="360" w:lineRule="auto"/>
            <w:jc w:val="both"/>
            <w:rPr>
              <w:rFonts w:ascii="Arial" w:eastAsia="Calibri" w:hAnsi="Arial" w:cs="Arial"/>
              <w:color w:val="000000" w:themeColor="text1"/>
              <w:kern w:val="24"/>
              <w:sz w:val="24"/>
              <w:szCs w:val="28"/>
              <w:lang w:val="mn-MN"/>
            </w:rPr>
          </w:pPr>
          <w:r>
            <w:rPr>
              <w:sz w:val="20"/>
            </w:rPr>
            <w:tab/>
          </w:r>
          <w:r w:rsidR="00C2731B">
            <w:rPr>
              <w:rFonts w:ascii="Arial" w:eastAsia="Calibri" w:hAnsi="Arial" w:cs="Arial"/>
              <w:color w:val="000000" w:themeColor="text1"/>
              <w:kern w:val="24"/>
              <w:sz w:val="24"/>
              <w:szCs w:val="28"/>
              <w:lang w:val="mn-MN"/>
            </w:rPr>
            <w:tab/>
          </w:r>
          <w:r w:rsidR="00DA550C" w:rsidRPr="00DA550C">
            <w:rPr>
              <w:rFonts w:ascii="Arial" w:eastAsia="Calibri" w:hAnsi="Arial" w:cs="Arial"/>
              <w:color w:val="000000" w:themeColor="text1"/>
              <w:kern w:val="24"/>
              <w:sz w:val="24"/>
              <w:szCs w:val="28"/>
              <w:lang w:val="mn-MN"/>
            </w:rPr>
            <w:t>2</w:t>
          </w:r>
          <w:r w:rsidR="00DA550C" w:rsidRPr="00DA550C">
            <w:rPr>
              <w:rFonts w:ascii="Arial" w:eastAsia="Calibri" w:hAnsi="Arial" w:cs="Arial"/>
              <w:color w:val="000000" w:themeColor="text1"/>
              <w:kern w:val="24"/>
              <w:sz w:val="24"/>
              <w:szCs w:val="28"/>
            </w:rPr>
            <w:t>020</w:t>
          </w:r>
          <w:r w:rsidR="00DA550C" w:rsidRPr="00DA550C">
            <w:rPr>
              <w:rFonts w:ascii="Arial" w:eastAsia="Calibri" w:hAnsi="Arial" w:cs="Arial"/>
              <w:color w:val="000000" w:themeColor="text1"/>
              <w:kern w:val="24"/>
              <w:sz w:val="24"/>
              <w:szCs w:val="28"/>
              <w:lang w:val="mn-MN"/>
            </w:rPr>
            <w:t xml:space="preserve"> онд Их засвар, ТЗБАХ, Хөрөнгө оруулалтын ажлаар эхний хагас жилийн байдлаар Эрчим спорт заалны засварын ажил, хүлээлгийн өрөөний засвар, ХҮТ-ын конторын бари</w:t>
          </w:r>
          <w:r w:rsidR="00C2731B">
            <w:rPr>
              <w:rFonts w:ascii="Arial" w:eastAsia="Calibri" w:hAnsi="Arial" w:cs="Arial"/>
              <w:color w:val="000000" w:themeColor="text1"/>
              <w:kern w:val="24"/>
              <w:sz w:val="24"/>
              <w:szCs w:val="28"/>
              <w:lang w:val="mn-MN"/>
            </w:rPr>
            <w:t>лг</w:t>
          </w:r>
          <w:r w:rsidR="00DA550C" w:rsidRPr="00DA550C">
            <w:rPr>
              <w:rFonts w:ascii="Arial" w:eastAsia="Calibri" w:hAnsi="Arial" w:cs="Arial"/>
              <w:color w:val="000000" w:themeColor="text1"/>
              <w:kern w:val="24"/>
              <w:sz w:val="24"/>
              <w:szCs w:val="28"/>
              <w:lang w:val="mn-MN"/>
            </w:rPr>
            <w:t xml:space="preserve">ын засвар, шинэ хорооллын 4-н байрны ерөнхий щит солих, </w:t>
          </w:r>
          <w:r w:rsidRPr="00DA550C">
            <w:rPr>
              <w:rFonts w:ascii="Arial" w:eastAsia="Calibri" w:hAnsi="Arial" w:cs="Arial"/>
              <w:color w:val="000000" w:themeColor="text1"/>
              <w:kern w:val="24"/>
              <w:sz w:val="24"/>
              <w:szCs w:val="28"/>
              <w:lang w:val="mn-MN"/>
            </w:rPr>
            <w:t xml:space="preserve">шинэ суурьшлын бүсийн цахилгаан хангамжийн ажлаар 6,10кВ-ын 2.5км агаарын шугам, 3 дэд станц, 0.4кВ-ын 2км агаарын шугам шинээр барих, </w:t>
          </w:r>
          <w:r w:rsidR="00DA550C" w:rsidRPr="00DA550C">
            <w:rPr>
              <w:rFonts w:ascii="Arial" w:eastAsia="Calibri" w:hAnsi="Arial" w:cs="Arial"/>
              <w:color w:val="000000" w:themeColor="text1"/>
              <w:kern w:val="24"/>
              <w:sz w:val="24"/>
              <w:szCs w:val="28"/>
              <w:lang w:val="mn-MN"/>
            </w:rPr>
            <w:t xml:space="preserve">1 фазын тоолуур шалгах зөөврийн стенд, осциллограф, хурлын заалны лед дэлгэц, Баталгаажилтын аудит хийлгэх, </w:t>
          </w:r>
          <w:r w:rsidR="00DA550C" w:rsidRPr="00DA550C">
            <w:rPr>
              <w:rFonts w:ascii="Arial" w:eastAsia="Calibri" w:hAnsi="Arial" w:cs="Arial"/>
              <w:color w:val="000000" w:themeColor="text1"/>
              <w:kern w:val="24"/>
              <w:sz w:val="24"/>
              <w:szCs w:val="28"/>
            </w:rPr>
            <w:t xml:space="preserve">PLC </w:t>
          </w:r>
          <w:r w:rsidR="00DA550C" w:rsidRPr="00DA550C">
            <w:rPr>
              <w:rFonts w:ascii="Arial" w:eastAsia="Calibri" w:hAnsi="Arial" w:cs="Arial"/>
              <w:color w:val="000000" w:themeColor="text1"/>
              <w:kern w:val="24"/>
              <w:sz w:val="24"/>
              <w:szCs w:val="28"/>
              <w:lang w:val="mn-MN"/>
            </w:rPr>
            <w:t>хэмждэг багаж, кондейшн компьютер хэрэгсэл худалдан авах зэрэг ажлуудыг</w:t>
          </w:r>
          <w:r>
            <w:rPr>
              <w:rFonts w:ascii="Arial" w:eastAsia="Calibri" w:hAnsi="Arial" w:cs="Arial"/>
              <w:color w:val="000000" w:themeColor="text1"/>
              <w:kern w:val="24"/>
              <w:sz w:val="24"/>
              <w:szCs w:val="28"/>
              <w:lang w:val="mn-MN"/>
            </w:rPr>
            <w:t xml:space="preserve"> хийгээд</w:t>
          </w:r>
          <w:r w:rsidR="00DA550C" w:rsidRPr="00DA550C">
            <w:rPr>
              <w:rFonts w:ascii="Arial" w:eastAsia="Calibri" w:hAnsi="Arial" w:cs="Arial"/>
              <w:color w:val="000000" w:themeColor="text1"/>
              <w:kern w:val="24"/>
              <w:sz w:val="24"/>
              <w:szCs w:val="28"/>
              <w:lang w:val="mn-MN"/>
            </w:rPr>
            <w:t xml:space="preserve"> байна. </w:t>
          </w:r>
        </w:p>
        <w:p w14:paraId="4703EBCD" w14:textId="3F281F66" w:rsidR="00214E82" w:rsidRDefault="00214E82" w:rsidP="00214E82">
          <w:pPr>
            <w:tabs>
              <w:tab w:val="left" w:pos="270"/>
            </w:tabs>
            <w:spacing w:line="360" w:lineRule="auto"/>
            <w:jc w:val="both"/>
            <w:rPr>
              <w:rFonts w:ascii="Arial" w:eastAsia="Calibri" w:hAnsi="Arial" w:cs="Arial"/>
              <w:color w:val="000000" w:themeColor="text1"/>
              <w:kern w:val="24"/>
              <w:sz w:val="24"/>
              <w:szCs w:val="28"/>
              <w:lang w:val="mn-MN"/>
            </w:rPr>
          </w:pPr>
          <w:r>
            <w:rPr>
              <w:rFonts w:ascii="Arial" w:eastAsia="Calibri" w:hAnsi="Arial" w:cs="Arial"/>
              <w:color w:val="000000" w:themeColor="text1"/>
              <w:kern w:val="24"/>
              <w:sz w:val="24"/>
              <w:szCs w:val="28"/>
              <w:lang w:val="mn-MN"/>
            </w:rPr>
            <w:tab/>
          </w:r>
          <w:r>
            <w:rPr>
              <w:rFonts w:ascii="Arial" w:eastAsia="Calibri" w:hAnsi="Arial" w:cs="Arial"/>
              <w:color w:val="000000" w:themeColor="text1"/>
              <w:kern w:val="24"/>
              <w:sz w:val="24"/>
              <w:szCs w:val="28"/>
              <w:lang w:val="mn-MN"/>
            </w:rPr>
            <w:tab/>
          </w:r>
          <w:r w:rsidR="00DA550C" w:rsidRPr="00DA550C">
            <w:rPr>
              <w:rFonts w:ascii="Arial" w:eastAsia="Calibri" w:hAnsi="Arial" w:cs="Arial"/>
              <w:color w:val="000000" w:themeColor="text1"/>
              <w:kern w:val="24"/>
              <w:sz w:val="24"/>
              <w:szCs w:val="28"/>
              <w:lang w:val="mn-MN"/>
            </w:rPr>
            <w:t>35/6кВ-ын Алтанбулаг дэд станцын шинэчлэлийн ажил, 35кВ-ын Орхонтуул агаарын шугам шинээр барих, Сайхан сумын орон сууцны давхрын щитний засварын ажил хийгдэж байна.</w:t>
          </w:r>
          <w:r w:rsidR="00866AE7">
            <w:rPr>
              <w:rFonts w:ascii="Arial" w:eastAsia="Calibri" w:hAnsi="Arial" w:cs="Arial"/>
              <w:color w:val="000000" w:themeColor="text1"/>
              <w:kern w:val="24"/>
              <w:sz w:val="24"/>
              <w:szCs w:val="28"/>
              <w:lang w:val="mn-MN"/>
            </w:rPr>
            <w:t xml:space="preserve">   </w:t>
          </w:r>
        </w:p>
        <w:p w14:paraId="7C79F056" w14:textId="0EEF935B" w:rsidR="00214E82" w:rsidRPr="00DA550C" w:rsidRDefault="00866AE7" w:rsidP="00CC040C">
          <w:pPr>
            <w:tabs>
              <w:tab w:val="left" w:pos="270"/>
            </w:tabs>
            <w:spacing w:line="360" w:lineRule="auto"/>
            <w:jc w:val="center"/>
            <w:rPr>
              <w:rFonts w:ascii="Arial" w:eastAsia="Calibri" w:hAnsi="Arial" w:cs="Arial"/>
              <w:color w:val="000000" w:themeColor="text1"/>
              <w:kern w:val="24"/>
              <w:sz w:val="24"/>
              <w:szCs w:val="28"/>
              <w:lang w:val="mn-MN"/>
            </w:rPr>
          </w:pPr>
          <w:r w:rsidRPr="00DA550C">
            <w:rPr>
              <w:rFonts w:ascii="Arial" w:eastAsia="Calibri" w:hAnsi="Arial" w:cs="Arial"/>
              <w:b/>
              <w:noProof/>
              <w:color w:val="000000" w:themeColor="text1"/>
              <w:kern w:val="24"/>
              <w:sz w:val="24"/>
              <w:szCs w:val="28"/>
            </w:rPr>
            <w:drawing>
              <wp:inline distT="0" distB="0" distL="0" distR="0" wp14:anchorId="17F4B73E" wp14:editId="6C35127A">
                <wp:extent cx="5019675" cy="2000250"/>
                <wp:effectExtent l="0" t="0" r="9525" b="0"/>
                <wp:docPr id="24" name="Chart 24"/>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4B12CF73" w14:textId="77777777" w:rsidR="004750B0" w:rsidRDefault="004750B0" w:rsidP="00214E82">
          <w:pPr>
            <w:tabs>
              <w:tab w:val="left" w:pos="270"/>
            </w:tabs>
            <w:spacing w:line="360" w:lineRule="auto"/>
            <w:jc w:val="center"/>
            <w:rPr>
              <w:rFonts w:ascii="Arial" w:eastAsia="Calibri" w:hAnsi="Arial" w:cs="Arial"/>
              <w:b/>
              <w:color w:val="000000" w:themeColor="text1"/>
              <w:kern w:val="24"/>
              <w:sz w:val="24"/>
              <w:szCs w:val="28"/>
              <w:lang w:val="mn-MN"/>
            </w:rPr>
          </w:pPr>
        </w:p>
        <w:p w14:paraId="2BAD55CE" w14:textId="77777777" w:rsidR="004750B0" w:rsidRDefault="004750B0" w:rsidP="00214E82">
          <w:pPr>
            <w:tabs>
              <w:tab w:val="left" w:pos="270"/>
            </w:tabs>
            <w:spacing w:line="360" w:lineRule="auto"/>
            <w:jc w:val="center"/>
            <w:rPr>
              <w:rFonts w:ascii="Arial" w:eastAsia="Calibri" w:hAnsi="Arial" w:cs="Arial"/>
              <w:b/>
              <w:color w:val="000000" w:themeColor="text1"/>
              <w:kern w:val="24"/>
              <w:sz w:val="24"/>
              <w:szCs w:val="28"/>
              <w:lang w:val="mn-MN"/>
            </w:rPr>
          </w:pPr>
        </w:p>
        <w:p w14:paraId="33C1904F" w14:textId="77777777" w:rsidR="004750B0" w:rsidRDefault="004750B0" w:rsidP="00214E82">
          <w:pPr>
            <w:tabs>
              <w:tab w:val="left" w:pos="270"/>
            </w:tabs>
            <w:spacing w:line="360" w:lineRule="auto"/>
            <w:jc w:val="center"/>
            <w:rPr>
              <w:rFonts w:ascii="Arial" w:eastAsia="Calibri" w:hAnsi="Arial" w:cs="Arial"/>
              <w:b/>
              <w:color w:val="000000" w:themeColor="text1"/>
              <w:kern w:val="24"/>
              <w:sz w:val="24"/>
              <w:szCs w:val="28"/>
              <w:lang w:val="mn-MN"/>
            </w:rPr>
          </w:pPr>
        </w:p>
        <w:p w14:paraId="51BCC9A3" w14:textId="733337C6" w:rsidR="00DA550C" w:rsidRPr="00DA550C" w:rsidRDefault="00E36FA7" w:rsidP="00214E82">
          <w:pPr>
            <w:tabs>
              <w:tab w:val="left" w:pos="270"/>
            </w:tabs>
            <w:spacing w:line="360" w:lineRule="auto"/>
            <w:jc w:val="center"/>
            <w:rPr>
              <w:rFonts w:ascii="Arial" w:eastAsia="Calibri" w:hAnsi="Arial" w:cs="Arial"/>
              <w:b/>
              <w:color w:val="000000" w:themeColor="text1"/>
              <w:kern w:val="24"/>
              <w:sz w:val="24"/>
              <w:szCs w:val="28"/>
              <w:lang w:val="mn-MN"/>
            </w:rPr>
          </w:pPr>
          <w:r w:rsidRPr="00DA550C">
            <w:rPr>
              <w:noProof/>
              <w:sz w:val="24"/>
            </w:rPr>
            <w:lastRenderedPageBreak/>
            <mc:AlternateContent>
              <mc:Choice Requires="wps">
                <w:drawing>
                  <wp:anchor distT="0" distB="0" distL="114300" distR="114300" simplePos="0" relativeHeight="251661312" behindDoc="0" locked="0" layoutInCell="1" allowOverlap="1" wp14:anchorId="130A6EB9" wp14:editId="288DD54B">
                    <wp:simplePos x="0" y="0"/>
                    <wp:positionH relativeFrom="column">
                      <wp:posOffset>1069975</wp:posOffset>
                    </wp:positionH>
                    <wp:positionV relativeFrom="paragraph">
                      <wp:posOffset>1263650</wp:posOffset>
                    </wp:positionV>
                    <wp:extent cx="541020" cy="338554"/>
                    <wp:effectExtent l="0" t="0" r="0" b="0"/>
                    <wp:wrapNone/>
                    <wp:docPr id="11" name="Rectangle 24"/>
                    <wp:cNvGraphicFramePr/>
                    <a:graphic xmlns:a="http://schemas.openxmlformats.org/drawingml/2006/main">
                      <a:graphicData uri="http://schemas.microsoft.com/office/word/2010/wordprocessingShape">
                        <wps:wsp>
                          <wps:cNvSpPr/>
                          <wps:spPr>
                            <a:xfrm>
                              <a:off x="0" y="0"/>
                              <a:ext cx="541020" cy="338554"/>
                            </a:xfrm>
                            <a:prstGeom prst="rect">
                              <a:avLst/>
                            </a:prstGeom>
                          </wps:spPr>
                          <wps:txbx>
                            <w:txbxContent>
                              <w:p w14:paraId="69F28761" w14:textId="2DC0CAEC" w:rsidR="00470987" w:rsidRPr="00AD45F2" w:rsidRDefault="00470987" w:rsidP="00DA550C">
                                <w:pPr>
                                  <w:pStyle w:val="NormalWeb"/>
                                  <w:spacing w:before="0" w:beforeAutospacing="0" w:after="0" w:afterAutospacing="0"/>
                                  <w:rPr>
                                    <w:b/>
                                    <w:sz w:val="18"/>
                                  </w:rPr>
                                </w:pPr>
                                <w:r>
                                  <w:rPr>
                                    <w:rFonts w:ascii="Arial" w:eastAsia="Calibri" w:hAnsi="Arial" w:cs="Arial"/>
                                    <w:b/>
                                    <w:color w:val="000000" w:themeColor="text1"/>
                                    <w:kern w:val="24"/>
                                    <w:sz w:val="22"/>
                                    <w:szCs w:val="32"/>
                                    <w:lang w:val="mn-MN"/>
                                  </w:rPr>
                                  <w:t>6</w:t>
                                </w:r>
                                <w:r w:rsidRPr="00AD45F2">
                                  <w:rPr>
                                    <w:rFonts w:ascii="Arial" w:eastAsia="Calibri" w:hAnsi="Arial" w:cs="Arial"/>
                                    <w:b/>
                                    <w:color w:val="000000" w:themeColor="text1"/>
                                    <w:kern w:val="24"/>
                                    <w:sz w:val="22"/>
                                    <w:szCs w:val="32"/>
                                    <w:lang w:val="mn-MN"/>
                                  </w:rPr>
                                  <w:t>0</w:t>
                                </w:r>
                                <w:r w:rsidRPr="00AD45F2">
                                  <w:rPr>
                                    <w:rFonts w:ascii="Arial" w:eastAsia="Calibri" w:hAnsi="Arial" w:cs="Arial"/>
                                    <w:b/>
                                    <w:color w:val="000000" w:themeColor="text1"/>
                                    <w:kern w:val="24"/>
                                    <w:sz w:val="22"/>
                                    <w:szCs w:val="32"/>
                                  </w:rPr>
                                  <w:t>%</w:t>
                                </w:r>
                              </w:p>
                            </w:txbxContent>
                          </wps:txbx>
                          <wps:bodyPr wrap="square">
                            <a:spAutoFit/>
                          </wps:bodyPr>
                        </wps:wsp>
                      </a:graphicData>
                    </a:graphic>
                    <wp14:sizeRelH relativeFrom="margin">
                      <wp14:pctWidth>0</wp14:pctWidth>
                    </wp14:sizeRelH>
                  </wp:anchor>
                </w:drawing>
              </mc:Choice>
              <mc:Fallback>
                <w:pict>
                  <v:rect w14:anchorId="130A6EB9" id="Rectangle 24" o:spid="_x0000_s1026" style="position:absolute;left:0;text-align:left;margin-left:84.25pt;margin-top:99.5pt;width:42.6pt;height:26.65pt;z-index:25166131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HnhihQEAAPACAAAOAAAAZHJzL2Uyb0RvYy54bWysUk1v2zAMvQ/ofxB0b+ykzVAYcYoBRXsZ&#10;tqLdfgAjS7EA66OkEjv/vpTipcN2G3ahSJF65HvU5n5ygzhqJBt8K5eLWgrtVeis37fy54/H6zsp&#10;KIHvYAhet/KkSd5vrz5txtjoVejD0GkUDOKpGWMr+5RiU1Wkeu2AFiFqz0kT0EHiEPdVhzAyuhuq&#10;VV1/rsaAXcSgNBHfPpyTclvwjdEqfTeGdBJDK3m2VCwWu8u22m6g2SPE3qp5DPiHKRxYz00vUA+Q&#10;QBzQ/gXlrMJAwaSFCq4KxlilCwdms6z/YPPaQ9SFC4tD8SIT/T9Y9e34jMJ2vLulFB4c7+iFVQO/&#10;H7RY3WaBxkgN173GZ5wjYjeznQy6fDIPMRVRTxdR9ZSE4sv17bJesfSKUzc3d+t1waw+Hkek9KSD&#10;E9lpJXL3IiUcv1Lihlz6q4SDPMy5ffbStJvmmXahOzGVkXfZSno7AGbpgIu/HFJ4tAUqvzkXzlAs&#10;a+kwf4G8t9/jUvXxUbfvAAAA//8DAFBLAwQUAAYACAAAACEA8IJLB+AAAAALAQAADwAAAGRycy9k&#10;b3ducmV2LnhtbEyPwU7DMBBE70j8g7VIXBB1SGnahDgVKiCV3gj9ACdektB4HcVuG/6e7QluM9qn&#10;2Zl8PdlenHD0nSMFD7MIBFLtTEeNgv3n2/0KhA+ajO4doYIf9LAurq9ynRl3pg88laERHEI+0wra&#10;EIZMSl+3aLWfuQGJb19utDqwHRtpRn3mcNvLOIoSaXVH/KHVA25arA/l0Sp43z3u9put/D6k3cvd&#10;dllGskpelbq9mZ6fQAScwh8Ml/pcHQruVLkjGS969slqwSiLNOVRTMSL+RJEdRHxHGSRy/8bil8A&#10;AAD//wMAUEsBAi0AFAAGAAgAAAAhALaDOJL+AAAA4QEAABMAAAAAAAAAAAAAAAAAAAAAAFtDb250&#10;ZW50X1R5cGVzXS54bWxQSwECLQAUAAYACAAAACEAOP0h/9YAAACUAQAACwAAAAAAAAAAAAAAAAAv&#10;AQAAX3JlbHMvLnJlbHNQSwECLQAUAAYACAAAACEA1h54YoUBAADwAgAADgAAAAAAAAAAAAAAAAAu&#10;AgAAZHJzL2Uyb0RvYy54bWxQSwECLQAUAAYACAAAACEA8IJLB+AAAAALAQAADwAAAAAAAAAAAAAA&#10;AADfAwAAZHJzL2Rvd25yZXYueG1sUEsFBgAAAAAEAAQA8wAAAOwEAAAAAA==&#10;" filled="f" stroked="f">
                    <v:textbox style="mso-fit-shape-to-text:t">
                      <w:txbxContent>
                        <w:p w14:paraId="69F28761" w14:textId="2DC0CAEC" w:rsidR="00470987" w:rsidRPr="00AD45F2" w:rsidRDefault="00470987" w:rsidP="00DA550C">
                          <w:pPr>
                            <w:pStyle w:val="NormalWeb"/>
                            <w:spacing w:before="0" w:beforeAutospacing="0" w:after="0" w:afterAutospacing="0"/>
                            <w:rPr>
                              <w:b/>
                              <w:sz w:val="18"/>
                            </w:rPr>
                          </w:pPr>
                          <w:r>
                            <w:rPr>
                              <w:rFonts w:ascii="Arial" w:eastAsia="Calibri" w:hAnsi="Arial" w:cs="Arial"/>
                              <w:b/>
                              <w:color w:val="000000" w:themeColor="text1"/>
                              <w:kern w:val="24"/>
                              <w:sz w:val="22"/>
                              <w:szCs w:val="32"/>
                              <w:lang w:val="mn-MN"/>
                            </w:rPr>
                            <w:t>6</w:t>
                          </w:r>
                          <w:r w:rsidRPr="00AD45F2">
                            <w:rPr>
                              <w:rFonts w:ascii="Arial" w:eastAsia="Calibri" w:hAnsi="Arial" w:cs="Arial"/>
                              <w:b/>
                              <w:color w:val="000000" w:themeColor="text1"/>
                              <w:kern w:val="24"/>
                              <w:sz w:val="22"/>
                              <w:szCs w:val="32"/>
                              <w:lang w:val="mn-MN"/>
                            </w:rPr>
                            <w:t>0</w:t>
                          </w:r>
                          <w:r w:rsidRPr="00AD45F2">
                            <w:rPr>
                              <w:rFonts w:ascii="Arial" w:eastAsia="Calibri" w:hAnsi="Arial" w:cs="Arial"/>
                              <w:b/>
                              <w:color w:val="000000" w:themeColor="text1"/>
                              <w:kern w:val="24"/>
                              <w:sz w:val="22"/>
                              <w:szCs w:val="32"/>
                            </w:rPr>
                            <w:t>%</w:t>
                          </w:r>
                        </w:p>
                      </w:txbxContent>
                    </v:textbox>
                  </v:rect>
                </w:pict>
              </mc:Fallback>
            </mc:AlternateContent>
          </w:r>
          <w:r w:rsidRPr="00DA550C">
            <w:rPr>
              <w:noProof/>
              <w:sz w:val="24"/>
            </w:rPr>
            <mc:AlternateContent>
              <mc:Choice Requires="wps">
                <w:drawing>
                  <wp:anchor distT="0" distB="0" distL="114300" distR="114300" simplePos="0" relativeHeight="251663360" behindDoc="0" locked="0" layoutInCell="1" allowOverlap="1" wp14:anchorId="593DCB23" wp14:editId="330E03DC">
                    <wp:simplePos x="0" y="0"/>
                    <wp:positionH relativeFrom="column">
                      <wp:posOffset>3611880</wp:posOffset>
                    </wp:positionH>
                    <wp:positionV relativeFrom="paragraph">
                      <wp:posOffset>943610</wp:posOffset>
                    </wp:positionV>
                    <wp:extent cx="541020" cy="338554"/>
                    <wp:effectExtent l="0" t="0" r="0" b="0"/>
                    <wp:wrapNone/>
                    <wp:docPr id="13" name="Rectangle 24"/>
                    <wp:cNvGraphicFramePr/>
                    <a:graphic xmlns:a="http://schemas.openxmlformats.org/drawingml/2006/main">
                      <a:graphicData uri="http://schemas.microsoft.com/office/word/2010/wordprocessingShape">
                        <wps:wsp>
                          <wps:cNvSpPr/>
                          <wps:spPr>
                            <a:xfrm>
                              <a:off x="0" y="0"/>
                              <a:ext cx="541020" cy="338554"/>
                            </a:xfrm>
                            <a:prstGeom prst="rect">
                              <a:avLst/>
                            </a:prstGeom>
                          </wps:spPr>
                          <wps:txbx>
                            <w:txbxContent>
                              <w:p w14:paraId="7F7A7101" w14:textId="3B7F812D" w:rsidR="00470987" w:rsidRPr="00AD45F2" w:rsidRDefault="00470987" w:rsidP="00DA550C">
                                <w:pPr>
                                  <w:pStyle w:val="NormalWeb"/>
                                  <w:spacing w:before="0" w:beforeAutospacing="0" w:after="0" w:afterAutospacing="0"/>
                                  <w:rPr>
                                    <w:b/>
                                    <w:sz w:val="18"/>
                                  </w:rPr>
                                </w:pPr>
                                <w:r>
                                  <w:rPr>
                                    <w:rFonts w:ascii="Arial" w:eastAsia="Calibri" w:hAnsi="Arial" w:cs="Arial"/>
                                    <w:b/>
                                    <w:color w:val="000000" w:themeColor="text1"/>
                                    <w:kern w:val="24"/>
                                    <w:sz w:val="22"/>
                                    <w:szCs w:val="32"/>
                                    <w:lang w:val="mn-MN"/>
                                  </w:rPr>
                                  <w:t>65</w:t>
                                </w:r>
                                <w:r w:rsidRPr="00AD45F2">
                                  <w:rPr>
                                    <w:rFonts w:ascii="Arial" w:eastAsia="Calibri" w:hAnsi="Arial" w:cs="Arial"/>
                                    <w:b/>
                                    <w:color w:val="000000" w:themeColor="text1"/>
                                    <w:kern w:val="24"/>
                                    <w:sz w:val="22"/>
                                    <w:szCs w:val="32"/>
                                  </w:rPr>
                                  <w:t>%</w:t>
                                </w:r>
                              </w:p>
                            </w:txbxContent>
                          </wps:txbx>
                          <wps:bodyPr wrap="square">
                            <a:spAutoFit/>
                          </wps:bodyPr>
                        </wps:wsp>
                      </a:graphicData>
                    </a:graphic>
                    <wp14:sizeRelH relativeFrom="margin">
                      <wp14:pctWidth>0</wp14:pctWidth>
                    </wp14:sizeRelH>
                  </wp:anchor>
                </w:drawing>
              </mc:Choice>
              <mc:Fallback>
                <w:pict>
                  <v:rect w14:anchorId="593DCB23" id="_x0000_s1027" style="position:absolute;left:0;text-align:left;margin-left:284.4pt;margin-top:74.3pt;width:42.6pt;height:26.65pt;z-index:25166336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YLVIhwEAAPcCAAAOAAAAZHJzL2Uyb0RvYy54bWysUk1v2zAMvQ/YfxB0X+wkzVAYcYoCRXsZ&#10;tmJdfwAjS7EA66OkEjv/fpSSpkV7G3ahRJF85HvU+mZygzhoJBt8K+ezWgrtVeis37Xy+c/9t2sp&#10;KIHvYAhet/KoSd5svn5Zj7HRi9CHodMoGMRTM8ZW9inFpqpI9doBzULUnoMmoIPELu6qDmFkdDdU&#10;i7r+Xo0Bu4hBaSJ+vTsF5abgG6NV+mUM6SSGVvJsqVgsdptttVlDs0OIvVXnMeAfpnBgPTe9QN1B&#10;ArFH+wnKWYWBgkkzFVwVjLFKFw7MZl5/YPPUQ9SFC4tD8SIT/T9Y9fPwiMJ2vLulFB4c7+g3qwZ+&#10;N2ixuMoCjZEaznuKj3j2iK+Z7WTQ5ZN5iKmIeryIqqckFD+urub1gqVXHFour1erglm9FUek9KCD&#10;E/nSSuTuRUo4/KDEDTn1NYWdPMypfb6laTudpn8ddBu6IzMaeaWtpJc9YFYQuOZ2n8K9LYi59JR4&#10;RmR1S6PzT8jre++XrLf/uvkLAAD//wMAUEsDBBQABgAIAAAAIQAvaKpZ4QAAAAsBAAAPAAAAZHJz&#10;L2Rvd25yZXYueG1sTI/BTsMwEETvSPyDtUhcELVbpSYNcSpUqFR6I/QDnNgkofE6it02/D3bExxH&#10;M5p5k68n17OzHUPnUcF8JoBZrL3psFFw+Nw+psBC1Gh079Eq+LEB1sXtTa4z4y/4Yc9lbBiVYMi0&#10;gjbGIeM81K11Osz8YJG8Lz86HUmODTejvlC56/lCCMmd7pAWWj3YTWvrY3lyCt73yf6w2fHv46p7&#10;fdg9lYJX8k2p+7vp5RlYtFP8C8MVn9ChIKbKn9AE1itYypTQIxlJKoFRQi4TelcpWIj5CniR8/8f&#10;il8AAAD//wMAUEsBAi0AFAAGAAgAAAAhALaDOJL+AAAA4QEAABMAAAAAAAAAAAAAAAAAAAAAAFtD&#10;b250ZW50X1R5cGVzXS54bWxQSwECLQAUAAYACAAAACEAOP0h/9YAAACUAQAACwAAAAAAAAAAAAAA&#10;AAAvAQAAX3JlbHMvLnJlbHNQSwECLQAUAAYACAAAACEAemC1SIcBAAD3AgAADgAAAAAAAAAAAAAA&#10;AAAuAgAAZHJzL2Uyb0RvYy54bWxQSwECLQAUAAYACAAAACEAL2iqWeEAAAALAQAADwAAAAAAAAAA&#10;AAAAAADhAwAAZHJzL2Rvd25yZXYueG1sUEsFBgAAAAAEAAQA8wAAAO8EAAAAAA==&#10;" filled="f" stroked="f">
                    <v:textbox style="mso-fit-shape-to-text:t">
                      <w:txbxContent>
                        <w:p w14:paraId="7F7A7101" w14:textId="3B7F812D" w:rsidR="00470987" w:rsidRPr="00AD45F2" w:rsidRDefault="00470987" w:rsidP="00DA550C">
                          <w:pPr>
                            <w:pStyle w:val="NormalWeb"/>
                            <w:spacing w:before="0" w:beforeAutospacing="0" w:after="0" w:afterAutospacing="0"/>
                            <w:rPr>
                              <w:b/>
                              <w:sz w:val="18"/>
                            </w:rPr>
                          </w:pPr>
                          <w:r>
                            <w:rPr>
                              <w:rFonts w:ascii="Arial" w:eastAsia="Calibri" w:hAnsi="Arial" w:cs="Arial"/>
                              <w:b/>
                              <w:color w:val="000000" w:themeColor="text1"/>
                              <w:kern w:val="24"/>
                              <w:sz w:val="22"/>
                              <w:szCs w:val="32"/>
                              <w:lang w:val="mn-MN"/>
                            </w:rPr>
                            <w:t>65</w:t>
                          </w:r>
                          <w:r w:rsidRPr="00AD45F2">
                            <w:rPr>
                              <w:rFonts w:ascii="Arial" w:eastAsia="Calibri" w:hAnsi="Arial" w:cs="Arial"/>
                              <w:b/>
                              <w:color w:val="000000" w:themeColor="text1"/>
                              <w:kern w:val="24"/>
                              <w:sz w:val="22"/>
                              <w:szCs w:val="32"/>
                            </w:rPr>
                            <w:t>%</w:t>
                          </w:r>
                        </w:p>
                      </w:txbxContent>
                    </v:textbox>
                  </v:rect>
                </w:pict>
              </mc:Fallback>
            </mc:AlternateContent>
          </w:r>
          <w:r w:rsidR="00DA550C" w:rsidRPr="00DA550C">
            <w:rPr>
              <w:noProof/>
              <w:sz w:val="24"/>
            </w:rPr>
            <mc:AlternateContent>
              <mc:Choice Requires="wps">
                <w:drawing>
                  <wp:anchor distT="0" distB="0" distL="114300" distR="114300" simplePos="0" relativeHeight="251662336" behindDoc="0" locked="0" layoutInCell="1" allowOverlap="1" wp14:anchorId="30F148FF" wp14:editId="69DF4948">
                    <wp:simplePos x="0" y="0"/>
                    <wp:positionH relativeFrom="column">
                      <wp:posOffset>2270760</wp:posOffset>
                    </wp:positionH>
                    <wp:positionV relativeFrom="paragraph">
                      <wp:posOffset>1247140</wp:posOffset>
                    </wp:positionV>
                    <wp:extent cx="541020" cy="338554"/>
                    <wp:effectExtent l="0" t="0" r="0" b="0"/>
                    <wp:wrapNone/>
                    <wp:docPr id="12" name="Rectangle 24"/>
                    <wp:cNvGraphicFramePr/>
                    <a:graphic xmlns:a="http://schemas.openxmlformats.org/drawingml/2006/main">
                      <a:graphicData uri="http://schemas.microsoft.com/office/word/2010/wordprocessingShape">
                        <wps:wsp>
                          <wps:cNvSpPr/>
                          <wps:spPr>
                            <a:xfrm>
                              <a:off x="0" y="0"/>
                              <a:ext cx="541020" cy="338554"/>
                            </a:xfrm>
                            <a:prstGeom prst="rect">
                              <a:avLst/>
                            </a:prstGeom>
                          </wps:spPr>
                          <wps:txbx>
                            <w:txbxContent>
                              <w:p w14:paraId="18408D53" w14:textId="77777777" w:rsidR="00470987" w:rsidRPr="00AD45F2" w:rsidRDefault="00470987" w:rsidP="00DA550C">
                                <w:pPr>
                                  <w:pStyle w:val="NormalWeb"/>
                                  <w:spacing w:before="0" w:beforeAutospacing="0" w:after="0" w:afterAutospacing="0"/>
                                  <w:rPr>
                                    <w:b/>
                                    <w:sz w:val="18"/>
                                  </w:rPr>
                                </w:pPr>
                                <w:r>
                                  <w:rPr>
                                    <w:rFonts w:ascii="Arial" w:eastAsia="Calibri" w:hAnsi="Arial" w:cs="Arial"/>
                                    <w:b/>
                                    <w:color w:val="000000" w:themeColor="text1"/>
                                    <w:kern w:val="24"/>
                                    <w:sz w:val="22"/>
                                    <w:szCs w:val="32"/>
                                    <w:lang w:val="mn-MN"/>
                                  </w:rPr>
                                  <w:t>2</w:t>
                                </w:r>
                                <w:r w:rsidRPr="00AD45F2">
                                  <w:rPr>
                                    <w:rFonts w:ascii="Arial" w:eastAsia="Calibri" w:hAnsi="Arial" w:cs="Arial"/>
                                    <w:b/>
                                    <w:color w:val="000000" w:themeColor="text1"/>
                                    <w:kern w:val="24"/>
                                    <w:sz w:val="22"/>
                                    <w:szCs w:val="32"/>
                                    <w:lang w:val="mn-MN"/>
                                  </w:rPr>
                                  <w:t>0</w:t>
                                </w:r>
                                <w:r w:rsidRPr="00AD45F2">
                                  <w:rPr>
                                    <w:rFonts w:ascii="Arial" w:eastAsia="Calibri" w:hAnsi="Arial" w:cs="Arial"/>
                                    <w:b/>
                                    <w:color w:val="000000" w:themeColor="text1"/>
                                    <w:kern w:val="24"/>
                                    <w:sz w:val="22"/>
                                    <w:szCs w:val="32"/>
                                  </w:rPr>
                                  <w:t>%</w:t>
                                </w:r>
                              </w:p>
                            </w:txbxContent>
                          </wps:txbx>
                          <wps:bodyPr wrap="square">
                            <a:spAutoFit/>
                          </wps:bodyPr>
                        </wps:wsp>
                      </a:graphicData>
                    </a:graphic>
                    <wp14:sizeRelH relativeFrom="margin">
                      <wp14:pctWidth>0</wp14:pctWidth>
                    </wp14:sizeRelH>
                  </wp:anchor>
                </w:drawing>
              </mc:Choice>
              <mc:Fallback>
                <w:pict>
                  <v:rect w14:anchorId="30F148FF" id="_x0000_s1028" style="position:absolute;left:0;text-align:left;margin-left:178.8pt;margin-top:98.2pt;width:42.6pt;height:26.65pt;z-index:25166233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AHYXiAEAAPcCAAAOAAAAZHJzL2Uyb0RvYy54bWysUk1v2zAMvQ/YfxB0X+y4zVAYcYoBRXsZ&#10;tmJdfwAjS7EA62OkEjv/fpSSpkV7G3ahRJF85HvU+nZ2ozhoJBt8J5eLWgrtVeit33Xy+ff9lxsp&#10;KIHvYQxed/KoSd5uPn9aT7HVTRjC2GsUDOKpnWInh5RiW1WkBu2AFiFqz0ET0EFiF3dVjzAxuhur&#10;pq6/VlPAPmJQmohf705BuSn4xmiVfhpDOomxkzxbKhaL3WZbbdbQ7hDiYNV5DPiHKRxYz00vUHeQ&#10;QOzRfoByVmGgYNJCBVcFY6zShQOzWdbv2DwNEHXhwuJQvMhE/w9W/Tg8orA9766RwoPjHf1i1cDv&#10;Ri2a6yzQFKnlvKf4iGeP+JrZzgZdPpmHmIuox4uoek5C8ePqelk3LL3i0NXVzWpVMKvX4oiUHnRw&#10;Il86idy9SAmH75S4Iae+pLCThzm1z7c0b+cyffMy6Db0R2Y08Uo7SX/2gFlB4Jpv+xTubUHMpafE&#10;MyKrWxqdf0Je31u/ZL3+181fAAAA//8DAFBLAwQUAAYACAAAACEA5jUNx+EAAAALAQAADwAAAGRy&#10;cy9kb3ducmV2LnhtbEyPQU7DMBBF90jcwRokNog6BJM0IU6FCkilO9IewIlNEhqPo9htw+2ZrmA5&#10;+k9/3i9Wsx3YyUy+dyjhYREBM9g43WMrYb97v18C80GhVoNDI+HHeFiV11eFyrU746c5VaFlVII+&#10;VxK6EMacc990xiq/cKNByr7cZFWgc2q5ntSZyu3A4yhKuFU90odOjWbdmeZQHa2Ej63Y7tcb/n3I&#10;+te7TVpFvE7epLy9mV+egQUzhz8YLvqkDiU51e6I2rNBwuNTmhBKQZYIYEQIEdOYWkIsshR4WfD/&#10;G8pfAAAA//8DAFBLAQItABQABgAIAAAAIQC2gziS/gAAAOEBAAATAAAAAAAAAAAAAAAAAAAAAABb&#10;Q29udGVudF9UeXBlc10ueG1sUEsBAi0AFAAGAAgAAAAhADj9If/WAAAAlAEAAAsAAAAAAAAAAAAA&#10;AAAALwEAAF9yZWxzLy5yZWxzUEsBAi0AFAAGAAgAAAAhAJAAdheIAQAA9wIAAA4AAAAAAAAAAAAA&#10;AAAALgIAAGRycy9lMm9Eb2MueG1sUEsBAi0AFAAGAAgAAAAhAOY1DcfhAAAACwEAAA8AAAAAAAAA&#10;AAAAAAAA4gMAAGRycy9kb3ducmV2LnhtbFBLBQYAAAAABAAEAPMAAADwBAAAAAA=&#10;" filled="f" stroked="f">
                    <v:textbox style="mso-fit-shape-to-text:t">
                      <w:txbxContent>
                        <w:p w14:paraId="18408D53" w14:textId="77777777" w:rsidR="00470987" w:rsidRPr="00AD45F2" w:rsidRDefault="00470987" w:rsidP="00DA550C">
                          <w:pPr>
                            <w:pStyle w:val="NormalWeb"/>
                            <w:spacing w:before="0" w:beforeAutospacing="0" w:after="0" w:afterAutospacing="0"/>
                            <w:rPr>
                              <w:b/>
                              <w:sz w:val="18"/>
                            </w:rPr>
                          </w:pPr>
                          <w:r>
                            <w:rPr>
                              <w:rFonts w:ascii="Arial" w:eastAsia="Calibri" w:hAnsi="Arial" w:cs="Arial"/>
                              <w:b/>
                              <w:color w:val="000000" w:themeColor="text1"/>
                              <w:kern w:val="24"/>
                              <w:sz w:val="22"/>
                              <w:szCs w:val="32"/>
                              <w:lang w:val="mn-MN"/>
                            </w:rPr>
                            <w:t>2</w:t>
                          </w:r>
                          <w:r w:rsidRPr="00AD45F2">
                            <w:rPr>
                              <w:rFonts w:ascii="Arial" w:eastAsia="Calibri" w:hAnsi="Arial" w:cs="Arial"/>
                              <w:b/>
                              <w:color w:val="000000" w:themeColor="text1"/>
                              <w:kern w:val="24"/>
                              <w:sz w:val="22"/>
                              <w:szCs w:val="32"/>
                              <w:lang w:val="mn-MN"/>
                            </w:rPr>
                            <w:t>0</w:t>
                          </w:r>
                          <w:r w:rsidRPr="00AD45F2">
                            <w:rPr>
                              <w:rFonts w:ascii="Arial" w:eastAsia="Calibri" w:hAnsi="Arial" w:cs="Arial"/>
                              <w:b/>
                              <w:color w:val="000000" w:themeColor="text1"/>
                              <w:kern w:val="24"/>
                              <w:sz w:val="22"/>
                              <w:szCs w:val="32"/>
                            </w:rPr>
                            <w:t>%</w:t>
                          </w:r>
                        </w:p>
                      </w:txbxContent>
                    </v:textbox>
                  </v:rect>
                </w:pict>
              </mc:Fallback>
            </mc:AlternateContent>
          </w:r>
          <w:r w:rsidR="00DA550C" w:rsidRPr="00DA550C">
            <w:rPr>
              <w:noProof/>
              <w:sz w:val="24"/>
            </w:rPr>
            <mc:AlternateContent>
              <mc:Choice Requires="wps">
                <w:drawing>
                  <wp:anchor distT="0" distB="0" distL="114300" distR="114300" simplePos="0" relativeHeight="251664384" behindDoc="0" locked="0" layoutInCell="1" allowOverlap="1" wp14:anchorId="475A40BB" wp14:editId="6C7216DB">
                    <wp:simplePos x="0" y="0"/>
                    <wp:positionH relativeFrom="column">
                      <wp:posOffset>4823460</wp:posOffset>
                    </wp:positionH>
                    <wp:positionV relativeFrom="paragraph">
                      <wp:posOffset>455930</wp:posOffset>
                    </wp:positionV>
                    <wp:extent cx="541020" cy="338554"/>
                    <wp:effectExtent l="0" t="0" r="0" b="0"/>
                    <wp:wrapNone/>
                    <wp:docPr id="14" name="Rectangle 24"/>
                    <wp:cNvGraphicFramePr/>
                    <a:graphic xmlns:a="http://schemas.openxmlformats.org/drawingml/2006/main">
                      <a:graphicData uri="http://schemas.microsoft.com/office/word/2010/wordprocessingShape">
                        <wps:wsp>
                          <wps:cNvSpPr/>
                          <wps:spPr>
                            <a:xfrm>
                              <a:off x="0" y="0"/>
                              <a:ext cx="541020" cy="338554"/>
                            </a:xfrm>
                            <a:prstGeom prst="rect">
                              <a:avLst/>
                            </a:prstGeom>
                          </wps:spPr>
                          <wps:txbx>
                            <w:txbxContent>
                              <w:p w14:paraId="174E3AFC" w14:textId="77DB5436" w:rsidR="00470987" w:rsidRPr="00AD45F2" w:rsidRDefault="00470987" w:rsidP="00DA550C">
                                <w:pPr>
                                  <w:pStyle w:val="NormalWeb"/>
                                  <w:spacing w:before="0" w:beforeAutospacing="0" w:after="0" w:afterAutospacing="0"/>
                                  <w:rPr>
                                    <w:b/>
                                    <w:sz w:val="18"/>
                                  </w:rPr>
                                </w:pPr>
                                <w:r>
                                  <w:rPr>
                                    <w:rFonts w:ascii="Arial" w:eastAsia="Calibri" w:hAnsi="Arial" w:cs="Arial"/>
                                    <w:b/>
                                    <w:color w:val="000000" w:themeColor="text1"/>
                                    <w:kern w:val="24"/>
                                    <w:sz w:val="22"/>
                                    <w:szCs w:val="32"/>
                                    <w:lang w:val="mn-MN"/>
                                  </w:rPr>
                                  <w:t>54</w:t>
                                </w:r>
                                <w:r w:rsidRPr="00AD45F2">
                                  <w:rPr>
                                    <w:rFonts w:ascii="Arial" w:eastAsia="Calibri" w:hAnsi="Arial" w:cs="Arial"/>
                                    <w:b/>
                                    <w:color w:val="000000" w:themeColor="text1"/>
                                    <w:kern w:val="24"/>
                                    <w:sz w:val="22"/>
                                    <w:szCs w:val="32"/>
                                  </w:rPr>
                                  <w:t>%</w:t>
                                </w:r>
                              </w:p>
                            </w:txbxContent>
                          </wps:txbx>
                          <wps:bodyPr wrap="square">
                            <a:spAutoFit/>
                          </wps:bodyPr>
                        </wps:wsp>
                      </a:graphicData>
                    </a:graphic>
                    <wp14:sizeRelH relativeFrom="margin">
                      <wp14:pctWidth>0</wp14:pctWidth>
                    </wp14:sizeRelH>
                  </wp:anchor>
                </w:drawing>
              </mc:Choice>
              <mc:Fallback>
                <w:pict>
                  <v:rect w14:anchorId="475A40BB" id="_x0000_s1029" style="position:absolute;left:0;text-align:left;margin-left:379.8pt;margin-top:35.9pt;width:42.6pt;height:26.65pt;z-index:25166438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M+O1hwEAAPcCAAAOAAAAZHJzL2Uyb0RvYy54bWysUttu2zAMfR/QfxD03ti5DYURpxhQtC/D&#10;VqzrBzCyFAuwLiOV2Pn7UUqaFtvbsBdKFMlDnkNt7ic3iKNGssG3cj6rpdBehc76fStffz7e3klB&#10;CXwHQ/C6lSdN8n5782kzxkYvQh+GTqNgEE/NGFvZpxSbqiLVawc0C1F7DpqADhK7uK86hJHR3VAt&#10;6vpzNQbsIgalifj14RyU24JvjFbpuzGkkxhaybOlYrHYXbbVdgPNHiH2Vl3GgH+YwoH13PQK9QAJ&#10;xAHtX1DOKgwUTJqp4KpgjFW6cGA28/oPNi89RF24sDgUrzLR/4NV347PKGzHu1tJ4cHxjn6wauD3&#10;gxaLVRZojNRw3kt8xotHfM1sJ4Mun8xDTEXU01VUPSWh+HG9mtcLll5xaLm8W68LZvVeHJHSkw5O&#10;5EsrkbsXKeH4lRI35NS3FHbyMOf2+Zam3VSmX74NugvdiRmNvNJW0q8DYFYQuObLIYVHWxBz6Tnx&#10;gsjqlkaXn5DX99EvWe//dfsbAAD//wMAUEsDBBQABgAIAAAAIQB/eF083wAAAAoBAAAPAAAAZHJz&#10;L2Rvd25yZXYueG1sTI/BTsMwEETvSPyDtUhcEHVSpWkb4lSogNT2RugHOPGShMbrKHbb8PcsJ7jN&#10;aJ9mZ/LNZHtxwdF3jhTEswgEUu1MR42C48fb4wqED5qM7h2hgm/0sClub3KdGXeld7yUoREcQj7T&#10;CtoQhkxKX7dotZ+5AYlvn260OrAdG2lGfeVw28t5FKXS6o74Q6sH3LZYn8qzVbA/JIfjdie/Tuvu&#10;5WG3LCNZpa9K3d9Nz08gAk7hD4bf+lwdCu5UuTMZL3oFy8U6ZZRFzBMYWCUJi4rJ+SIGWeTy/4Ti&#10;BwAA//8DAFBLAQItABQABgAIAAAAIQC2gziS/gAAAOEBAAATAAAAAAAAAAAAAAAAAAAAAABbQ29u&#10;dGVudF9UeXBlc10ueG1sUEsBAi0AFAAGAAgAAAAhADj9If/WAAAAlAEAAAsAAAAAAAAAAAAAAAAA&#10;LwEAAF9yZWxzLy5yZWxzUEsBAi0AFAAGAAgAAAAhAKUz47WHAQAA9wIAAA4AAAAAAAAAAAAAAAAA&#10;LgIAAGRycy9lMm9Eb2MueG1sUEsBAi0AFAAGAAgAAAAhAH94XTzfAAAACgEAAA8AAAAAAAAAAAAA&#10;AAAA4QMAAGRycy9kb3ducmV2LnhtbFBLBQYAAAAABAAEAPMAAADtBAAAAAA=&#10;" filled="f" stroked="f">
                    <v:textbox style="mso-fit-shape-to-text:t">
                      <w:txbxContent>
                        <w:p w14:paraId="174E3AFC" w14:textId="77DB5436" w:rsidR="00470987" w:rsidRPr="00AD45F2" w:rsidRDefault="00470987" w:rsidP="00DA550C">
                          <w:pPr>
                            <w:pStyle w:val="NormalWeb"/>
                            <w:spacing w:before="0" w:beforeAutospacing="0" w:after="0" w:afterAutospacing="0"/>
                            <w:rPr>
                              <w:b/>
                              <w:sz w:val="18"/>
                            </w:rPr>
                          </w:pPr>
                          <w:r>
                            <w:rPr>
                              <w:rFonts w:ascii="Arial" w:eastAsia="Calibri" w:hAnsi="Arial" w:cs="Arial"/>
                              <w:b/>
                              <w:color w:val="000000" w:themeColor="text1"/>
                              <w:kern w:val="24"/>
                              <w:sz w:val="22"/>
                              <w:szCs w:val="32"/>
                              <w:lang w:val="mn-MN"/>
                            </w:rPr>
                            <w:t>54</w:t>
                          </w:r>
                          <w:r w:rsidRPr="00AD45F2">
                            <w:rPr>
                              <w:rFonts w:ascii="Arial" w:eastAsia="Calibri" w:hAnsi="Arial" w:cs="Arial"/>
                              <w:b/>
                              <w:color w:val="000000" w:themeColor="text1"/>
                              <w:kern w:val="24"/>
                              <w:sz w:val="22"/>
                              <w:szCs w:val="32"/>
                            </w:rPr>
                            <w:t>%</w:t>
                          </w:r>
                        </w:p>
                      </w:txbxContent>
                    </v:textbox>
                  </v:rect>
                </w:pict>
              </mc:Fallback>
            </mc:AlternateContent>
          </w:r>
        </w:p>
        <w:p w14:paraId="52905D49" w14:textId="77777777" w:rsidR="00DA550C" w:rsidRPr="00DA550C" w:rsidRDefault="00DA550C" w:rsidP="00214E82">
          <w:pPr>
            <w:tabs>
              <w:tab w:val="left" w:pos="270"/>
            </w:tabs>
            <w:spacing w:line="360" w:lineRule="auto"/>
            <w:jc w:val="center"/>
            <w:rPr>
              <w:rFonts w:ascii="Arial" w:eastAsia="Calibri" w:hAnsi="Arial" w:cs="Arial"/>
              <w:b/>
              <w:color w:val="000000" w:themeColor="text1"/>
              <w:kern w:val="24"/>
              <w:sz w:val="24"/>
              <w:szCs w:val="28"/>
              <w:lang w:val="mn-MN"/>
            </w:rPr>
          </w:pPr>
          <w:r w:rsidRPr="00DA550C">
            <w:rPr>
              <w:rFonts w:ascii="Arial" w:eastAsia="Calibri" w:hAnsi="Arial" w:cs="Arial"/>
              <w:b/>
              <w:noProof/>
              <w:color w:val="000000" w:themeColor="text1"/>
              <w:kern w:val="24"/>
              <w:sz w:val="24"/>
              <w:szCs w:val="28"/>
            </w:rPr>
            <w:drawing>
              <wp:inline distT="0" distB="0" distL="0" distR="0" wp14:anchorId="0CF6224A" wp14:editId="5404318D">
                <wp:extent cx="5311775" cy="2255520"/>
                <wp:effectExtent l="0" t="0" r="3175" b="11430"/>
                <wp:docPr id="26" name="Chart 26"/>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48FBBCB8" w14:textId="77777777" w:rsidR="00DA550C" w:rsidRPr="00DA550C" w:rsidRDefault="00DA550C" w:rsidP="00214E82">
          <w:pPr>
            <w:tabs>
              <w:tab w:val="left" w:pos="270"/>
            </w:tabs>
            <w:spacing w:line="360" w:lineRule="auto"/>
            <w:jc w:val="both"/>
            <w:rPr>
              <w:rFonts w:ascii="Arial" w:eastAsia="Calibri" w:hAnsi="Arial" w:cs="Arial"/>
              <w:b/>
              <w:color w:val="000000" w:themeColor="text1"/>
              <w:kern w:val="24"/>
              <w:sz w:val="24"/>
              <w:szCs w:val="28"/>
              <w:lang w:val="mn-MN"/>
            </w:rPr>
          </w:pPr>
          <w:r w:rsidRPr="00DA550C">
            <w:rPr>
              <w:rFonts w:ascii="Arial" w:eastAsia="Calibri" w:hAnsi="Arial" w:cs="Arial"/>
              <w:b/>
              <w:color w:val="000000" w:themeColor="text1"/>
              <w:kern w:val="24"/>
              <w:sz w:val="24"/>
              <w:szCs w:val="28"/>
              <w:lang w:val="mn-MN"/>
            </w:rPr>
            <w:t>Их засварын ажлаар:</w:t>
          </w:r>
        </w:p>
        <w:p w14:paraId="7C83B682" w14:textId="77777777" w:rsidR="00DA550C" w:rsidRPr="00DA550C" w:rsidRDefault="00DA550C" w:rsidP="00214E82">
          <w:pPr>
            <w:tabs>
              <w:tab w:val="left" w:pos="270"/>
            </w:tabs>
            <w:spacing w:line="360" w:lineRule="auto"/>
            <w:jc w:val="both"/>
            <w:rPr>
              <w:rFonts w:ascii="Arial" w:eastAsia="Calibri" w:hAnsi="Arial" w:cs="Arial"/>
              <w:color w:val="000000" w:themeColor="text1"/>
              <w:kern w:val="24"/>
              <w:sz w:val="24"/>
              <w:szCs w:val="28"/>
              <w:lang w:val="mn-MN"/>
            </w:rPr>
          </w:pPr>
          <w:r w:rsidRPr="00DA550C">
            <w:rPr>
              <w:rFonts w:ascii="Arial" w:eastAsia="Calibri" w:hAnsi="Arial" w:cs="Arial"/>
              <w:color w:val="000000" w:themeColor="text1"/>
              <w:kern w:val="24"/>
              <w:sz w:val="24"/>
              <w:szCs w:val="28"/>
              <w:lang w:val="mn-MN"/>
            </w:rPr>
            <w:t xml:space="preserve">                       Дархан сумын 1,2,3,4-р байрны ерөнхий щит</w:t>
          </w:r>
        </w:p>
        <w:p w14:paraId="63FD86FF" w14:textId="77777777" w:rsidR="00DA550C" w:rsidRPr="00DA550C" w:rsidRDefault="00DA550C" w:rsidP="00214E82">
          <w:pPr>
            <w:tabs>
              <w:tab w:val="left" w:pos="270"/>
            </w:tabs>
            <w:spacing w:line="360" w:lineRule="auto"/>
            <w:jc w:val="both"/>
            <w:rPr>
              <w:rFonts w:ascii="Arial" w:eastAsia="Calibri" w:hAnsi="Arial" w:cs="Arial"/>
              <w:color w:val="000000" w:themeColor="text1"/>
              <w:kern w:val="24"/>
              <w:sz w:val="24"/>
              <w:szCs w:val="28"/>
              <w:lang w:val="mn-MN"/>
            </w:rPr>
          </w:pPr>
          <w:r w:rsidRPr="00DA550C">
            <w:rPr>
              <w:rFonts w:ascii="Arial" w:eastAsia="Calibri" w:hAnsi="Arial" w:cs="Arial"/>
              <w:noProof/>
              <w:color w:val="000000" w:themeColor="text1"/>
              <w:kern w:val="24"/>
              <w:sz w:val="24"/>
              <w:szCs w:val="28"/>
              <w:lang w:val="mn-MN"/>
            </w:rPr>
            <w:t xml:space="preserve">     </w:t>
          </w:r>
          <w:r w:rsidRPr="00DA550C">
            <w:rPr>
              <w:rFonts w:ascii="Arial" w:eastAsia="Calibri" w:hAnsi="Arial" w:cs="Arial"/>
              <w:noProof/>
              <w:color w:val="000000" w:themeColor="text1"/>
              <w:kern w:val="24"/>
              <w:sz w:val="24"/>
              <w:szCs w:val="28"/>
            </w:rPr>
            <w:drawing>
              <wp:inline distT="0" distB="0" distL="0" distR="0" wp14:anchorId="3AF66789" wp14:editId="04B84201">
                <wp:extent cx="1769110" cy="2374054"/>
                <wp:effectExtent l="0" t="0" r="2540" b="7620"/>
                <wp:docPr id="28" name="Picture 28" descr="C:\Users\PC\Documents\94102000_2064079973738585_540346322226511872_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C\Documents\94102000_2064079973738585_540346322226511872_n.jpg"/>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782569" cy="2392115"/>
                        </a:xfrm>
                        <a:prstGeom prst="rect">
                          <a:avLst/>
                        </a:prstGeom>
                        <a:noFill/>
                        <a:ln>
                          <a:noFill/>
                        </a:ln>
                      </pic:spPr>
                    </pic:pic>
                  </a:graphicData>
                </a:graphic>
              </wp:inline>
            </w:drawing>
          </w:r>
          <w:r w:rsidRPr="00DA550C">
            <w:rPr>
              <w:rFonts w:ascii="Arial" w:eastAsia="Calibri" w:hAnsi="Arial" w:cs="Arial"/>
              <w:noProof/>
              <w:color w:val="000000" w:themeColor="text1"/>
              <w:kern w:val="24"/>
              <w:sz w:val="24"/>
              <w:szCs w:val="28"/>
              <w:lang w:val="mn-MN"/>
            </w:rPr>
            <w:t xml:space="preserve">          </w:t>
          </w:r>
          <w:r w:rsidRPr="00DA550C">
            <w:rPr>
              <w:rFonts w:ascii="Arial" w:eastAsia="Calibri" w:hAnsi="Arial" w:cs="Arial"/>
              <w:noProof/>
              <w:color w:val="000000" w:themeColor="text1"/>
              <w:kern w:val="24"/>
              <w:sz w:val="24"/>
              <w:szCs w:val="28"/>
            </w:rPr>
            <w:drawing>
              <wp:inline distT="0" distB="0" distL="0" distR="0" wp14:anchorId="7AD89B12" wp14:editId="1AD0583C">
                <wp:extent cx="1727153" cy="2317750"/>
                <wp:effectExtent l="0" t="0" r="6985" b="6350"/>
                <wp:docPr id="29" name="Picture 29" descr="C:\Users\PC\Documents\94114197_310792993219929_4311385796331438080_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PC\Documents\94114197_310792993219929_4311385796331438080_n.jpg"/>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1745595" cy="2342499"/>
                        </a:xfrm>
                        <a:prstGeom prst="rect">
                          <a:avLst/>
                        </a:prstGeom>
                        <a:noFill/>
                        <a:ln>
                          <a:noFill/>
                        </a:ln>
                      </pic:spPr>
                    </pic:pic>
                  </a:graphicData>
                </a:graphic>
              </wp:inline>
            </w:drawing>
          </w:r>
          <w:r w:rsidRPr="00DA550C">
            <w:rPr>
              <w:rFonts w:ascii="Arial" w:hAnsi="Arial" w:cs="Arial"/>
              <w:sz w:val="24"/>
              <w:lang w:val="mn-MN"/>
            </w:rPr>
            <w:t xml:space="preserve">     </w:t>
          </w:r>
        </w:p>
        <w:p w14:paraId="1030C286" w14:textId="77777777" w:rsidR="00DA550C" w:rsidRPr="00DA550C" w:rsidRDefault="00DA550C" w:rsidP="00214E82">
          <w:pPr>
            <w:tabs>
              <w:tab w:val="left" w:pos="270"/>
            </w:tabs>
            <w:spacing w:line="360" w:lineRule="auto"/>
            <w:jc w:val="both"/>
            <w:rPr>
              <w:rFonts w:ascii="Arial" w:hAnsi="Arial" w:cs="Arial"/>
              <w:sz w:val="24"/>
              <w:lang w:val="mn-MN"/>
            </w:rPr>
          </w:pPr>
          <w:r w:rsidRPr="00DA550C">
            <w:rPr>
              <w:rFonts w:ascii="Arial" w:hAnsi="Arial" w:cs="Arial"/>
              <w:sz w:val="24"/>
              <w:lang w:val="mn-MN"/>
            </w:rPr>
            <w:t xml:space="preserve">                              </w:t>
          </w:r>
          <w:r w:rsidRPr="00DA550C">
            <w:rPr>
              <w:rFonts w:ascii="Arial" w:hAnsi="Arial" w:cs="Arial"/>
              <w:b/>
              <w:noProof/>
              <w:sz w:val="24"/>
              <w:lang w:val="mn-MN"/>
            </w:rPr>
            <w:t xml:space="preserve">  </w:t>
          </w:r>
          <w:r w:rsidRPr="00DA550C">
            <w:rPr>
              <w:rFonts w:ascii="Arial" w:hAnsi="Arial" w:cs="Arial"/>
              <w:noProof/>
              <w:sz w:val="24"/>
              <w:lang w:val="mn-MN"/>
            </w:rPr>
            <w:t xml:space="preserve">   </w:t>
          </w:r>
        </w:p>
        <w:p w14:paraId="39A35902" w14:textId="77777777" w:rsidR="00DA550C" w:rsidRPr="00DA550C" w:rsidRDefault="00DA550C" w:rsidP="00214E82">
          <w:pPr>
            <w:tabs>
              <w:tab w:val="left" w:pos="270"/>
            </w:tabs>
            <w:spacing w:line="360" w:lineRule="auto"/>
            <w:jc w:val="center"/>
            <w:rPr>
              <w:rFonts w:ascii="Arial" w:eastAsia="Calibri" w:hAnsi="Arial" w:cs="Arial"/>
              <w:color w:val="000000" w:themeColor="text1"/>
              <w:kern w:val="24"/>
              <w:sz w:val="24"/>
              <w:szCs w:val="28"/>
              <w:lang w:val="mn-MN"/>
            </w:rPr>
          </w:pPr>
          <w:r w:rsidRPr="00DA550C">
            <w:rPr>
              <w:rFonts w:ascii="Arial" w:hAnsi="Arial" w:cs="Arial"/>
              <w:sz w:val="24"/>
              <w:lang w:val="mn-MN"/>
            </w:rPr>
            <w:lastRenderedPageBreak/>
            <w:t>ДСЦТС ХК</w:t>
          </w:r>
          <w:r w:rsidRPr="00DA550C">
            <w:rPr>
              <w:rFonts w:ascii="Arial" w:hAnsi="Arial" w:cs="Arial"/>
              <w:b/>
              <w:sz w:val="24"/>
              <w:lang w:val="mn-MN"/>
            </w:rPr>
            <w:t>-</w:t>
          </w:r>
          <w:r w:rsidRPr="00DA550C">
            <w:rPr>
              <w:rFonts w:ascii="Arial" w:hAnsi="Arial" w:cs="Arial"/>
              <w:sz w:val="24"/>
              <w:lang w:val="mn-MN"/>
            </w:rPr>
            <w:t>н төв конторын уулзалтын өрөөний засвар</w:t>
          </w:r>
          <w:r w:rsidRPr="00DA550C">
            <w:rPr>
              <w:rFonts w:ascii="Arial" w:eastAsia="Calibri" w:hAnsi="Arial" w:cs="Arial"/>
              <w:color w:val="000000" w:themeColor="text1"/>
              <w:kern w:val="24"/>
              <w:sz w:val="24"/>
              <w:szCs w:val="28"/>
              <w:lang w:val="mn-MN"/>
            </w:rPr>
            <w:t xml:space="preserve">    </w:t>
          </w:r>
          <w:r w:rsidRPr="00DA550C">
            <w:rPr>
              <w:rFonts w:ascii="Arial" w:hAnsi="Arial" w:cs="Arial"/>
              <w:b/>
              <w:noProof/>
              <w:sz w:val="24"/>
            </w:rPr>
            <w:drawing>
              <wp:inline distT="0" distB="0" distL="0" distR="0" wp14:anchorId="47AFC902" wp14:editId="1F2D38CB">
                <wp:extent cx="3498850" cy="2624138"/>
                <wp:effectExtent l="0" t="0" r="6350" b="5080"/>
                <wp:docPr id="75" name="Picture 75" descr="D:\Идэрцогт\зураг\Төв контор\Уулзалтын өрөө\20200324_13375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D:\Идэрцогт\зураг\Төв контор\Уулзалтын өрөө\20200324_133758.jpg"/>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3512158" cy="2634119"/>
                        </a:xfrm>
                        <a:prstGeom prst="rect">
                          <a:avLst/>
                        </a:prstGeom>
                        <a:noFill/>
                        <a:ln>
                          <a:noFill/>
                        </a:ln>
                      </pic:spPr>
                    </pic:pic>
                  </a:graphicData>
                </a:graphic>
              </wp:inline>
            </w:drawing>
          </w:r>
          <w:r w:rsidRPr="00DA550C">
            <w:rPr>
              <w:rFonts w:ascii="Arial" w:eastAsia="Calibri" w:hAnsi="Arial" w:cs="Arial"/>
              <w:color w:val="000000" w:themeColor="text1"/>
              <w:kern w:val="24"/>
              <w:sz w:val="24"/>
              <w:szCs w:val="28"/>
              <w:lang w:val="mn-MN"/>
            </w:rPr>
            <w:t xml:space="preserve"> </w:t>
          </w:r>
        </w:p>
        <w:p w14:paraId="24972EEF" w14:textId="77777777" w:rsidR="00DA550C" w:rsidRPr="00DA550C" w:rsidRDefault="00DA550C" w:rsidP="00214E82">
          <w:pPr>
            <w:tabs>
              <w:tab w:val="left" w:pos="270"/>
            </w:tabs>
            <w:spacing w:line="360" w:lineRule="auto"/>
            <w:jc w:val="center"/>
            <w:rPr>
              <w:rFonts w:ascii="Arial" w:eastAsia="Calibri" w:hAnsi="Arial" w:cs="Arial"/>
              <w:color w:val="000000" w:themeColor="text1"/>
              <w:kern w:val="24"/>
              <w:sz w:val="24"/>
              <w:szCs w:val="28"/>
              <w:lang w:val="mn-MN"/>
            </w:rPr>
          </w:pPr>
          <w:r w:rsidRPr="00DA550C">
            <w:rPr>
              <w:rFonts w:ascii="Arial" w:hAnsi="Arial" w:cs="Arial"/>
              <w:sz w:val="24"/>
              <w:lang w:val="mn-MN"/>
            </w:rPr>
            <w:t>ХҮТ-2 өргөтгөлийн засварын ажил</w:t>
          </w:r>
        </w:p>
        <w:p w14:paraId="56F05439" w14:textId="77777777" w:rsidR="00DA550C" w:rsidRPr="00DA550C" w:rsidRDefault="00DA550C" w:rsidP="003B1F2F">
          <w:pPr>
            <w:tabs>
              <w:tab w:val="left" w:pos="270"/>
            </w:tabs>
            <w:spacing w:line="360" w:lineRule="auto"/>
            <w:jc w:val="center"/>
            <w:rPr>
              <w:rFonts w:ascii="Arial" w:eastAsia="Calibri" w:hAnsi="Arial" w:cs="Arial"/>
              <w:color w:val="000000" w:themeColor="text1"/>
              <w:kern w:val="24"/>
              <w:sz w:val="24"/>
              <w:szCs w:val="28"/>
              <w:lang w:val="mn-MN"/>
            </w:rPr>
          </w:pPr>
          <w:r w:rsidRPr="00DA550C">
            <w:rPr>
              <w:rFonts w:ascii="Arial" w:hAnsi="Arial" w:cs="Arial"/>
              <w:noProof/>
              <w:sz w:val="24"/>
            </w:rPr>
            <w:drawing>
              <wp:inline distT="0" distB="0" distL="0" distR="0" wp14:anchorId="6BCBB644" wp14:editId="4482333E">
                <wp:extent cx="4794250" cy="2699974"/>
                <wp:effectExtent l="0" t="0" r="6350" b="5715"/>
                <wp:docPr id="27" name="Picture 27" descr="92866322_677093536450583_8906314119385186304_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descr="92866322_677093536450583_8906314119385186304_n.jpg"/>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4802137" cy="2704416"/>
                        </a:xfrm>
                        <a:prstGeom prst="rect">
                          <a:avLst/>
                        </a:prstGeom>
                        <a:noFill/>
                        <a:ln>
                          <a:noFill/>
                        </a:ln>
                      </pic:spPr>
                    </pic:pic>
                  </a:graphicData>
                </a:graphic>
              </wp:inline>
            </w:drawing>
          </w:r>
        </w:p>
        <w:p w14:paraId="5F6BF862" w14:textId="77777777" w:rsidR="00DA550C" w:rsidRPr="00DA550C" w:rsidRDefault="00DA550C" w:rsidP="00214E82">
          <w:pPr>
            <w:tabs>
              <w:tab w:val="left" w:pos="180"/>
            </w:tabs>
            <w:spacing w:line="360" w:lineRule="auto"/>
            <w:jc w:val="both"/>
            <w:rPr>
              <w:rFonts w:ascii="Arial" w:hAnsi="Arial" w:cs="Arial"/>
              <w:sz w:val="24"/>
              <w:lang w:val="mn-MN"/>
            </w:rPr>
          </w:pPr>
          <w:r w:rsidRPr="00DA550C">
            <w:rPr>
              <w:rFonts w:ascii="Arial" w:hAnsi="Arial" w:cs="Arial"/>
              <w:sz w:val="24"/>
              <w:lang w:val="mn-MN"/>
            </w:rPr>
            <w:t xml:space="preserve">                35/6кВ-ын Алтанбулаг дэд станцын шинэчлэлийн ажлын явц </w:t>
          </w:r>
        </w:p>
        <w:p w14:paraId="4C24A7A9" w14:textId="77777777" w:rsidR="00DA550C" w:rsidRPr="00DA550C" w:rsidRDefault="00DA550C" w:rsidP="00214E82">
          <w:pPr>
            <w:tabs>
              <w:tab w:val="left" w:pos="180"/>
            </w:tabs>
            <w:spacing w:line="360" w:lineRule="auto"/>
            <w:jc w:val="both"/>
            <w:rPr>
              <w:rFonts w:ascii="Arial" w:hAnsi="Arial" w:cs="Arial"/>
              <w:b/>
              <w:sz w:val="24"/>
              <w:lang w:val="mn-MN"/>
            </w:rPr>
          </w:pPr>
          <w:r w:rsidRPr="00DA550C">
            <w:rPr>
              <w:noProof/>
              <w:sz w:val="24"/>
            </w:rPr>
            <w:drawing>
              <wp:inline distT="0" distB="0" distL="0" distR="0" wp14:anchorId="330C6E7C" wp14:editId="7EF75838">
                <wp:extent cx="2682240" cy="1395429"/>
                <wp:effectExtent l="0" t="0" r="381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flipH="1">
                          <a:off x="0" y="0"/>
                          <a:ext cx="2698050" cy="1403654"/>
                        </a:xfrm>
                        <a:prstGeom prst="rect">
                          <a:avLst/>
                        </a:prstGeom>
                      </pic:spPr>
                    </pic:pic>
                  </a:graphicData>
                </a:graphic>
              </wp:inline>
            </w:drawing>
          </w:r>
          <w:r w:rsidRPr="00DA550C">
            <w:rPr>
              <w:noProof/>
              <w:sz w:val="24"/>
              <w:lang w:val="mn-MN"/>
            </w:rPr>
            <w:t xml:space="preserve">  </w:t>
          </w:r>
          <w:r w:rsidRPr="00DA550C">
            <w:rPr>
              <w:noProof/>
              <w:sz w:val="24"/>
            </w:rPr>
            <w:drawing>
              <wp:inline distT="0" distB="0" distL="0" distR="0" wp14:anchorId="72006B7E" wp14:editId="1528AED9">
                <wp:extent cx="2853690" cy="1386580"/>
                <wp:effectExtent l="0" t="0" r="3810" b="4445"/>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2871472" cy="1395220"/>
                        </a:xfrm>
                        <a:prstGeom prst="rect">
                          <a:avLst/>
                        </a:prstGeom>
                      </pic:spPr>
                    </pic:pic>
                  </a:graphicData>
                </a:graphic>
              </wp:inline>
            </w:drawing>
          </w:r>
        </w:p>
        <w:p w14:paraId="12EB1086" w14:textId="357AFCDB" w:rsidR="00DA550C" w:rsidRPr="00DA550C" w:rsidRDefault="00DA550C" w:rsidP="00214E82">
          <w:pPr>
            <w:tabs>
              <w:tab w:val="left" w:pos="180"/>
            </w:tabs>
            <w:spacing w:line="360" w:lineRule="auto"/>
            <w:jc w:val="both"/>
            <w:rPr>
              <w:rFonts w:ascii="Arial" w:hAnsi="Arial" w:cs="Arial"/>
              <w:sz w:val="24"/>
              <w:lang w:val="mn-MN"/>
            </w:rPr>
          </w:pPr>
          <w:r w:rsidRPr="00DA550C">
            <w:rPr>
              <w:rFonts w:ascii="Arial" w:hAnsi="Arial" w:cs="Arial"/>
              <w:b/>
              <w:sz w:val="24"/>
              <w:lang w:val="mn-MN"/>
            </w:rPr>
            <w:t>Т</w:t>
          </w:r>
          <w:r w:rsidR="00CC040C">
            <w:rPr>
              <w:rFonts w:ascii="Arial" w:hAnsi="Arial" w:cs="Arial"/>
              <w:b/>
              <w:sz w:val="24"/>
              <w:lang w:val="mn-MN"/>
            </w:rPr>
            <w:t xml:space="preserve">ехник зохион байгуулалтын арга хэмжээний </w:t>
          </w:r>
          <w:r w:rsidRPr="00DA550C">
            <w:rPr>
              <w:rFonts w:ascii="Arial" w:hAnsi="Arial" w:cs="Arial"/>
              <w:b/>
              <w:sz w:val="24"/>
              <w:lang w:val="mn-MN"/>
            </w:rPr>
            <w:t>ажлаар:</w:t>
          </w:r>
          <w:r w:rsidRPr="00DA550C">
            <w:rPr>
              <w:rFonts w:ascii="Arial" w:hAnsi="Arial" w:cs="Arial"/>
              <w:sz w:val="24"/>
              <w:lang w:val="mn-MN"/>
            </w:rPr>
            <w:t xml:space="preserve"> </w:t>
          </w:r>
        </w:p>
        <w:p w14:paraId="5EE5ABA3" w14:textId="77777777" w:rsidR="00DA550C" w:rsidRPr="00DA550C" w:rsidRDefault="00DA550C" w:rsidP="003B1F2F">
          <w:pPr>
            <w:tabs>
              <w:tab w:val="left" w:pos="180"/>
            </w:tabs>
            <w:spacing w:after="0" w:line="240" w:lineRule="auto"/>
            <w:jc w:val="both"/>
            <w:rPr>
              <w:rFonts w:ascii="Arial" w:hAnsi="Arial" w:cs="Arial"/>
              <w:sz w:val="24"/>
              <w:lang w:val="mn-MN"/>
            </w:rPr>
          </w:pPr>
          <w:r w:rsidRPr="00DA550C">
            <w:rPr>
              <w:rFonts w:ascii="Arial" w:hAnsi="Arial" w:cs="Arial"/>
              <w:sz w:val="24"/>
              <w:lang w:val="mn-MN"/>
            </w:rPr>
            <w:tab/>
          </w:r>
          <w:r w:rsidRPr="00DA550C">
            <w:rPr>
              <w:rFonts w:ascii="Arial" w:hAnsi="Arial" w:cs="Arial"/>
              <w:sz w:val="24"/>
              <w:lang w:val="mn-MN"/>
            </w:rPr>
            <w:tab/>
            <w:t>Жаргалант сум Баянбуурал хэсгийн шинэ суурьшлын бүсэд 6кВ-ын 2км агаарын шугам, 10/0.4кВ-ын 2 дэд станц шинээр барих ажил хийсэн.</w:t>
          </w:r>
        </w:p>
        <w:p w14:paraId="49FCFC85" w14:textId="77777777" w:rsidR="003B1F2F" w:rsidRDefault="00DA550C" w:rsidP="003B1F2F">
          <w:pPr>
            <w:tabs>
              <w:tab w:val="left" w:pos="180"/>
            </w:tabs>
            <w:spacing w:after="0" w:line="240" w:lineRule="auto"/>
            <w:jc w:val="both"/>
            <w:rPr>
              <w:rFonts w:ascii="Arial" w:hAnsi="Arial" w:cs="Arial"/>
              <w:sz w:val="24"/>
              <w:lang w:val="mn-MN"/>
            </w:rPr>
          </w:pPr>
          <w:r w:rsidRPr="00DA550C">
            <w:rPr>
              <w:rFonts w:ascii="Arial" w:hAnsi="Arial" w:cs="Arial"/>
              <w:sz w:val="24"/>
              <w:lang w:val="mn-MN"/>
            </w:rPr>
            <w:lastRenderedPageBreak/>
            <w:tab/>
          </w:r>
          <w:r w:rsidRPr="00DA550C">
            <w:rPr>
              <w:rFonts w:ascii="Arial" w:hAnsi="Arial" w:cs="Arial"/>
              <w:sz w:val="24"/>
              <w:lang w:val="mn-MN"/>
            </w:rPr>
            <w:tab/>
            <w:t>110/35/10кВ-ын Баясгалант дэд станцаас Ар-Урт бригадруу 35кВ-ын 22км агаарын шугам барьж 4 сумыг бэлтгэл тэжээлтэй болгох ажлын т</w:t>
          </w:r>
          <w:r w:rsidR="003B1F2F">
            <w:rPr>
              <w:rFonts w:ascii="Arial" w:hAnsi="Arial" w:cs="Arial"/>
              <w:sz w:val="24"/>
              <w:lang w:val="mn-MN"/>
            </w:rPr>
            <w:t xml:space="preserve">расс гаргаж материал захиалсан. </w:t>
          </w:r>
        </w:p>
        <w:p w14:paraId="0E585B4C" w14:textId="779D5B69" w:rsidR="00DA550C" w:rsidRPr="00DA550C" w:rsidRDefault="003B1F2F" w:rsidP="003B1F2F">
          <w:pPr>
            <w:tabs>
              <w:tab w:val="left" w:pos="180"/>
            </w:tabs>
            <w:spacing w:after="0" w:line="240" w:lineRule="auto"/>
            <w:jc w:val="both"/>
            <w:rPr>
              <w:rFonts w:ascii="Arial" w:hAnsi="Arial" w:cs="Arial"/>
              <w:sz w:val="24"/>
              <w:lang w:val="mn-MN"/>
            </w:rPr>
          </w:pPr>
          <w:r>
            <w:rPr>
              <w:rFonts w:ascii="Arial" w:hAnsi="Arial" w:cs="Arial"/>
              <w:sz w:val="24"/>
              <w:lang w:val="mn-MN"/>
            </w:rPr>
            <w:tab/>
          </w:r>
          <w:r>
            <w:rPr>
              <w:rFonts w:ascii="Arial" w:hAnsi="Arial" w:cs="Arial"/>
              <w:sz w:val="24"/>
              <w:lang w:val="mn-MN"/>
            </w:rPr>
            <w:tab/>
          </w:r>
          <w:r w:rsidR="00DA550C" w:rsidRPr="00DA550C">
            <w:rPr>
              <w:rFonts w:ascii="Arial" w:hAnsi="Arial" w:cs="Arial"/>
              <w:sz w:val="24"/>
              <w:lang w:val="mn-MN"/>
            </w:rPr>
            <w:t>35,110кВ-ын дэд станцад тасралтыг бууруулах шуурхай ажиллагааг сайжруулах зориогоор нийт сумуудыг холбосон урт 35,6,10кВ-ын агаарын шугамуудад реклоузер суурилуулж скадад холбох ажлаар реклоузерүүд суурилуулах ажил хийгдэж байна.</w:t>
          </w:r>
        </w:p>
        <w:p w14:paraId="34A5A0C5" w14:textId="5284B6F2" w:rsidR="00DA550C" w:rsidRPr="00DA550C" w:rsidRDefault="00DA550C" w:rsidP="008B640C">
          <w:pPr>
            <w:tabs>
              <w:tab w:val="left" w:pos="180"/>
            </w:tabs>
            <w:spacing w:after="0" w:line="240" w:lineRule="auto"/>
            <w:jc w:val="both"/>
            <w:rPr>
              <w:rFonts w:ascii="Arial" w:hAnsi="Arial" w:cs="Arial"/>
              <w:b/>
              <w:sz w:val="24"/>
              <w:lang w:val="mn-MN"/>
            </w:rPr>
          </w:pPr>
          <w:r w:rsidRPr="00DA550C">
            <w:rPr>
              <w:rFonts w:ascii="Arial" w:hAnsi="Arial" w:cs="Arial"/>
              <w:b/>
              <w:sz w:val="24"/>
              <w:lang w:val="mn-MN"/>
            </w:rPr>
            <w:t xml:space="preserve">Хөрөнгө оруулалтын ажлаар: </w:t>
          </w:r>
          <w:r w:rsidR="00866AE7">
            <w:rPr>
              <w:rFonts w:ascii="Arial" w:eastAsia="Calibri" w:hAnsi="Arial" w:cs="Arial"/>
              <w:color w:val="000000" w:themeColor="text1"/>
              <w:kern w:val="24"/>
              <w:sz w:val="24"/>
              <w:szCs w:val="28"/>
              <w:lang w:val="mn-MN"/>
            </w:rPr>
            <w:t>Ш</w:t>
          </w:r>
          <w:r w:rsidR="00866AE7" w:rsidRPr="00DA550C">
            <w:rPr>
              <w:rFonts w:ascii="Arial" w:eastAsia="Calibri" w:hAnsi="Arial" w:cs="Arial"/>
              <w:color w:val="000000" w:themeColor="text1"/>
              <w:kern w:val="24"/>
              <w:sz w:val="24"/>
              <w:szCs w:val="28"/>
              <w:lang w:val="mn-MN"/>
            </w:rPr>
            <w:t>инэ суурьшлын бүсийн цахилгаан</w:t>
          </w:r>
          <w:r w:rsidR="00866AE7">
            <w:rPr>
              <w:rFonts w:ascii="Arial" w:eastAsia="Calibri" w:hAnsi="Arial" w:cs="Arial"/>
              <w:color w:val="000000" w:themeColor="text1"/>
              <w:kern w:val="24"/>
              <w:sz w:val="24"/>
              <w:szCs w:val="28"/>
              <w:lang w:val="mn-MN"/>
            </w:rPr>
            <w:t xml:space="preserve"> хангамжийн ажлаар 6,10кВ-ын 1км агаарын шугам, 1</w:t>
          </w:r>
          <w:r w:rsidR="00866AE7" w:rsidRPr="00DA550C">
            <w:rPr>
              <w:rFonts w:ascii="Arial" w:eastAsia="Calibri" w:hAnsi="Arial" w:cs="Arial"/>
              <w:color w:val="000000" w:themeColor="text1"/>
              <w:kern w:val="24"/>
              <w:sz w:val="24"/>
              <w:szCs w:val="28"/>
              <w:lang w:val="mn-MN"/>
            </w:rPr>
            <w:t xml:space="preserve"> дэд станц, 0.4кВ-ын 2км агаарын шугам шинээр барих, 1 фазын тоолуур шалгах зөөврийн стенд, осциллограф, хурлын заалны лед дэлгэц, Баталгаажилтын аудит хийлгэх, </w:t>
          </w:r>
          <w:r w:rsidR="00866AE7" w:rsidRPr="00DA550C">
            <w:rPr>
              <w:rFonts w:ascii="Arial" w:eastAsia="Calibri" w:hAnsi="Arial" w:cs="Arial"/>
              <w:color w:val="000000" w:themeColor="text1"/>
              <w:kern w:val="24"/>
              <w:sz w:val="24"/>
              <w:szCs w:val="28"/>
            </w:rPr>
            <w:t xml:space="preserve">PLC </w:t>
          </w:r>
          <w:r w:rsidR="00866AE7" w:rsidRPr="00DA550C">
            <w:rPr>
              <w:rFonts w:ascii="Arial" w:eastAsia="Calibri" w:hAnsi="Arial" w:cs="Arial"/>
              <w:color w:val="000000" w:themeColor="text1"/>
              <w:kern w:val="24"/>
              <w:sz w:val="24"/>
              <w:szCs w:val="28"/>
              <w:lang w:val="mn-MN"/>
            </w:rPr>
            <w:t xml:space="preserve">хэмждэг багаж, кондейшн компьютер хэрэгсэл худалдан авах </w:t>
          </w:r>
          <w:r w:rsidR="00866AE7">
            <w:rPr>
              <w:rFonts w:ascii="Arial" w:eastAsia="Calibri" w:hAnsi="Arial" w:cs="Arial"/>
              <w:color w:val="000000" w:themeColor="text1"/>
              <w:kern w:val="24"/>
              <w:sz w:val="24"/>
              <w:szCs w:val="28"/>
              <w:lang w:val="mn-MN"/>
            </w:rPr>
            <w:t xml:space="preserve">зэрэг ажлуудыг </w:t>
          </w:r>
          <w:r w:rsidRPr="00DA550C">
            <w:rPr>
              <w:rFonts w:ascii="Arial" w:eastAsia="Calibri" w:hAnsi="Arial" w:cs="Arial"/>
              <w:color w:val="000000" w:themeColor="text1"/>
              <w:kern w:val="24"/>
              <w:sz w:val="24"/>
              <w:szCs w:val="28"/>
              <w:lang w:val="mn-MN"/>
            </w:rPr>
            <w:t>хийсэн.</w:t>
          </w:r>
        </w:p>
        <w:p w14:paraId="6889EC85" w14:textId="0A9F4AEA" w:rsidR="00926970" w:rsidRPr="00DA550C" w:rsidRDefault="00470987" w:rsidP="00470987">
          <w:pPr>
            <w:tabs>
              <w:tab w:val="left" w:pos="180"/>
            </w:tabs>
            <w:spacing w:line="360" w:lineRule="auto"/>
            <w:jc w:val="both"/>
            <w:rPr>
              <w:rFonts w:ascii="Arial" w:hAnsi="Arial" w:cs="Arial"/>
              <w:sz w:val="24"/>
              <w:lang w:val="mn-MN"/>
            </w:rPr>
          </w:pPr>
          <w:r>
            <w:rPr>
              <w:rFonts w:ascii="Arial" w:hAnsi="Arial" w:cs="Arial"/>
              <w:sz w:val="24"/>
              <w:lang w:val="mn-MN"/>
            </w:rPr>
            <w:tab/>
          </w:r>
          <w:r w:rsidR="00F02FEA" w:rsidRPr="00DA550C">
            <w:rPr>
              <w:rFonts w:ascii="Arial" w:hAnsi="Arial" w:cs="Arial"/>
              <w:noProof/>
              <w:sz w:val="24"/>
            </w:rPr>
            <w:drawing>
              <wp:anchor distT="0" distB="0" distL="114300" distR="114300" simplePos="0" relativeHeight="251665408" behindDoc="0" locked="0" layoutInCell="1" allowOverlap="1" wp14:anchorId="79E0940D" wp14:editId="23B7603B">
                <wp:simplePos x="0" y="0"/>
                <wp:positionH relativeFrom="column">
                  <wp:posOffset>394970</wp:posOffset>
                </wp:positionH>
                <wp:positionV relativeFrom="paragraph">
                  <wp:posOffset>327025</wp:posOffset>
                </wp:positionV>
                <wp:extent cx="2133600" cy="1843405"/>
                <wp:effectExtent l="0" t="0" r="0" b="4445"/>
                <wp:wrapSquare wrapText="bothSides"/>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2133600" cy="1843405"/>
                        </a:xfrm>
                        <a:prstGeom prst="rect">
                          <a:avLst/>
                        </a:prstGeom>
                        <a:noFill/>
                      </pic:spPr>
                    </pic:pic>
                  </a:graphicData>
                </a:graphic>
              </wp:anchor>
            </w:drawing>
          </w:r>
          <w:r w:rsidR="00F02FEA" w:rsidRPr="00DA550C">
            <w:rPr>
              <w:rFonts w:ascii="Arial" w:hAnsi="Arial" w:cs="Arial"/>
              <w:noProof/>
              <w:sz w:val="24"/>
            </w:rPr>
            <w:drawing>
              <wp:anchor distT="0" distB="0" distL="114300" distR="114300" simplePos="0" relativeHeight="251666432" behindDoc="0" locked="0" layoutInCell="1" allowOverlap="1" wp14:anchorId="0E77827E" wp14:editId="71E63BED">
                <wp:simplePos x="0" y="0"/>
                <wp:positionH relativeFrom="column">
                  <wp:posOffset>2985770</wp:posOffset>
                </wp:positionH>
                <wp:positionV relativeFrom="paragraph">
                  <wp:posOffset>277495</wp:posOffset>
                </wp:positionV>
                <wp:extent cx="3106420" cy="1988820"/>
                <wp:effectExtent l="0" t="0" r="0" b="0"/>
                <wp:wrapSquare wrapText="bothSides"/>
                <wp:docPr id="1433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6"/>
                        <pic:cNvPicPr>
                          <a:picLocks noChangeAspect="1"/>
                        </pic:cNvPicPr>
                      </pic:nvPicPr>
                      <pic:blipFill>
                        <a:blip r:embed="rId32">
                          <a:extLst>
                            <a:ext uri="{28A0092B-C50C-407E-A947-70E740481C1C}">
                              <a14:useLocalDpi xmlns:a14="http://schemas.microsoft.com/office/drawing/2010/main" val="0"/>
                            </a:ext>
                          </a:extLst>
                        </a:blip>
                        <a:stretch>
                          <a:fillRect/>
                        </a:stretch>
                      </pic:blipFill>
                      <pic:spPr>
                        <a:xfrm>
                          <a:off x="0" y="0"/>
                          <a:ext cx="3106420" cy="1988820"/>
                        </a:xfrm>
                        <a:prstGeom prst="rect">
                          <a:avLst/>
                        </a:prstGeom>
                      </pic:spPr>
                    </pic:pic>
                  </a:graphicData>
                </a:graphic>
                <wp14:sizeRelH relativeFrom="margin">
                  <wp14:pctWidth>0</wp14:pctWidth>
                </wp14:sizeRelH>
                <wp14:sizeRelV relativeFrom="margin">
                  <wp14:pctHeight>0</wp14:pctHeight>
                </wp14:sizeRelV>
              </wp:anchor>
            </w:drawing>
          </w:r>
          <w:r w:rsidR="00DA550C" w:rsidRPr="00DA550C">
            <w:rPr>
              <w:rFonts w:ascii="Arial" w:eastAsia="Calibri" w:hAnsi="Arial" w:cs="Arial"/>
              <w:color w:val="000000" w:themeColor="text1"/>
              <w:kern w:val="24"/>
              <w:sz w:val="24"/>
              <w:szCs w:val="28"/>
              <w:lang w:val="mn-MN"/>
            </w:rPr>
            <w:t>1 фазын тоолуур шалгах зөөврийн стенд</w:t>
          </w:r>
          <w:r w:rsidR="00926970" w:rsidRPr="00DA550C">
            <w:rPr>
              <w:rFonts w:ascii="Arial" w:hAnsi="Arial" w:cs="Arial"/>
              <w:sz w:val="24"/>
              <w:lang w:val="mn-MN"/>
            </w:rPr>
            <w:t xml:space="preserve">    </w:t>
          </w:r>
          <w:r w:rsidR="00926970">
            <w:rPr>
              <w:rFonts w:ascii="Arial" w:hAnsi="Arial" w:cs="Arial"/>
              <w:sz w:val="24"/>
              <w:lang w:val="mn-MN"/>
            </w:rPr>
            <w:t xml:space="preserve">  </w:t>
          </w:r>
          <w:r w:rsidR="00F02FEA">
            <w:rPr>
              <w:rFonts w:ascii="Arial" w:hAnsi="Arial" w:cs="Arial"/>
              <w:sz w:val="24"/>
              <w:lang w:val="mn-MN"/>
            </w:rPr>
            <w:t xml:space="preserve">                 </w:t>
          </w:r>
          <w:r w:rsidR="00926970" w:rsidRPr="00DA550C">
            <w:rPr>
              <w:rFonts w:ascii="Arial" w:hAnsi="Arial" w:cs="Arial"/>
              <w:sz w:val="24"/>
              <w:lang w:val="mn-MN"/>
            </w:rPr>
            <w:t xml:space="preserve">Скада шинэчлэх </w:t>
          </w:r>
          <w:r w:rsidR="00F02FEA">
            <w:rPr>
              <w:rFonts w:ascii="Arial" w:hAnsi="Arial" w:cs="Arial"/>
              <w:sz w:val="24"/>
              <w:lang w:val="mn-MN"/>
            </w:rPr>
            <w:t xml:space="preserve">ажил                    </w:t>
          </w:r>
        </w:p>
        <w:p w14:paraId="7B6F610A" w14:textId="5E34253C" w:rsidR="00DA550C" w:rsidRPr="00DA550C" w:rsidRDefault="00926970" w:rsidP="00214E82">
          <w:pPr>
            <w:tabs>
              <w:tab w:val="left" w:pos="180"/>
            </w:tabs>
            <w:spacing w:line="360" w:lineRule="auto"/>
            <w:rPr>
              <w:rFonts w:ascii="Arial" w:hAnsi="Arial" w:cs="Arial"/>
              <w:b/>
              <w:sz w:val="24"/>
              <w:lang w:val="mn-MN"/>
            </w:rPr>
          </w:pPr>
          <w:r>
            <w:rPr>
              <w:rFonts w:ascii="Arial" w:hAnsi="Arial" w:cs="Arial"/>
              <w:noProof/>
              <w:sz w:val="24"/>
              <w:lang w:val="mn-MN"/>
            </w:rPr>
            <w:t xml:space="preserve">          </w:t>
          </w:r>
          <w:r w:rsidR="00F02FEA">
            <w:rPr>
              <w:rFonts w:ascii="Arial" w:hAnsi="Arial" w:cs="Arial"/>
              <w:noProof/>
              <w:sz w:val="24"/>
              <w:lang w:val="mn-MN"/>
            </w:rPr>
            <w:t xml:space="preserve">         </w:t>
          </w:r>
        </w:p>
        <w:p w14:paraId="11C953A4" w14:textId="3B6070CE" w:rsidR="00DA550C" w:rsidRPr="00DA550C" w:rsidRDefault="00DA550C" w:rsidP="00214E82">
          <w:pPr>
            <w:spacing w:line="360" w:lineRule="auto"/>
            <w:rPr>
              <w:rFonts w:ascii="Arial" w:hAnsi="Arial" w:cs="Arial"/>
              <w:sz w:val="24"/>
            </w:rPr>
          </w:pPr>
        </w:p>
        <w:p w14:paraId="5E4D9950" w14:textId="4877E917" w:rsidR="00893B40" w:rsidRPr="00C2731B" w:rsidRDefault="00C2731B" w:rsidP="00214E82">
          <w:pPr>
            <w:tabs>
              <w:tab w:val="left" w:pos="180"/>
            </w:tabs>
            <w:spacing w:line="360" w:lineRule="auto"/>
            <w:jc w:val="center"/>
            <w:rPr>
              <w:rFonts w:ascii="Arial" w:hAnsi="Arial" w:cs="Arial"/>
              <w:sz w:val="24"/>
              <w:lang w:val="mn-MN"/>
            </w:rPr>
          </w:pPr>
          <w:r>
            <w:rPr>
              <w:rFonts w:ascii="Arial" w:hAnsi="Arial" w:cs="Arial"/>
              <w:sz w:val="28"/>
              <w:szCs w:val="24"/>
              <w:lang w:val="mn-MN"/>
            </w:rPr>
            <w:t xml:space="preserve">      </w:t>
          </w:r>
        </w:p>
      </w:sdtContent>
    </w:sdt>
    <w:p w14:paraId="4CF376AC" w14:textId="124C89FD" w:rsidR="00F02FEA" w:rsidRDefault="00F02FEA" w:rsidP="00214E82">
      <w:pPr>
        <w:pStyle w:val="BodyText2"/>
        <w:jc w:val="both"/>
        <w:rPr>
          <w:rFonts w:ascii="Arial" w:hAnsi="Arial" w:cs="Arial"/>
          <w:b/>
          <w:sz w:val="24"/>
          <w:szCs w:val="24"/>
          <w:lang w:val="mn-MN"/>
        </w:rPr>
      </w:pPr>
    </w:p>
    <w:p w14:paraId="765CA2D7" w14:textId="77777777" w:rsidR="00470987" w:rsidRDefault="00470987" w:rsidP="00470987">
      <w:pPr>
        <w:pStyle w:val="BodyText2"/>
        <w:jc w:val="both"/>
        <w:rPr>
          <w:rFonts w:ascii="Arial" w:hAnsi="Arial" w:cs="Arial"/>
          <w:b/>
          <w:sz w:val="24"/>
          <w:szCs w:val="24"/>
        </w:rPr>
      </w:pPr>
    </w:p>
    <w:p w14:paraId="4F275E43" w14:textId="0713C8D0" w:rsidR="00893B40" w:rsidRPr="00C2731B" w:rsidRDefault="00893B40" w:rsidP="003B1F2F">
      <w:pPr>
        <w:pStyle w:val="BodyText2"/>
        <w:spacing w:after="0" w:line="240" w:lineRule="auto"/>
        <w:jc w:val="both"/>
        <w:rPr>
          <w:rFonts w:ascii="Arial" w:hAnsi="Arial" w:cs="Arial"/>
          <w:b/>
          <w:sz w:val="24"/>
          <w:szCs w:val="24"/>
          <w:lang w:val="mn-MN"/>
        </w:rPr>
      </w:pPr>
      <w:r w:rsidRPr="00C2731B">
        <w:rPr>
          <w:rFonts w:ascii="Arial" w:hAnsi="Arial" w:cs="Arial"/>
          <w:b/>
          <w:sz w:val="24"/>
          <w:szCs w:val="24"/>
          <w:lang w:val="mn-MN"/>
        </w:rPr>
        <w:t xml:space="preserve">Урсгал засвар </w:t>
      </w:r>
    </w:p>
    <w:p w14:paraId="03AD2CED" w14:textId="61285B84" w:rsidR="00893B40" w:rsidRPr="00F02FEA" w:rsidRDefault="00F02FEA" w:rsidP="003B1F2F">
      <w:pPr>
        <w:spacing w:after="0" w:line="240" w:lineRule="auto"/>
        <w:ind w:firstLine="720"/>
        <w:jc w:val="both"/>
        <w:rPr>
          <w:rFonts w:ascii="Arial" w:hAnsi="Arial" w:cs="Arial"/>
          <w:color w:val="FF0000"/>
          <w:sz w:val="24"/>
          <w:szCs w:val="24"/>
          <w:lang w:val="mn-MN"/>
        </w:rPr>
      </w:pPr>
      <w:r>
        <w:rPr>
          <w:rFonts w:ascii="Arial" w:hAnsi="Arial" w:cs="Arial"/>
          <w:sz w:val="24"/>
          <w:szCs w:val="24"/>
          <w:lang w:val="mn-MN"/>
        </w:rPr>
        <w:t>2020</w:t>
      </w:r>
      <w:r w:rsidR="00893B40" w:rsidRPr="00C2731B">
        <w:rPr>
          <w:rFonts w:ascii="Arial" w:hAnsi="Arial" w:cs="Arial"/>
          <w:sz w:val="24"/>
          <w:szCs w:val="24"/>
          <w:lang w:val="mn-MN"/>
        </w:rPr>
        <w:t xml:space="preserve"> онд компа</w:t>
      </w:r>
      <w:r>
        <w:rPr>
          <w:rFonts w:ascii="Arial" w:hAnsi="Arial" w:cs="Arial"/>
          <w:sz w:val="24"/>
          <w:szCs w:val="24"/>
          <w:lang w:val="mn-MN"/>
        </w:rPr>
        <w:t>нийн хэмжээнд урсгал засварын 315</w:t>
      </w:r>
      <w:r w:rsidR="00893B40" w:rsidRPr="00C2731B">
        <w:rPr>
          <w:rFonts w:ascii="Arial" w:hAnsi="Arial" w:cs="Arial"/>
          <w:sz w:val="24"/>
          <w:szCs w:val="24"/>
          <w:lang w:val="mn-MN"/>
        </w:rPr>
        <w:t xml:space="preserve"> ажлыг</w:t>
      </w:r>
      <w:r w:rsidR="00893B40" w:rsidRPr="00C2731B">
        <w:rPr>
          <w:rFonts w:ascii="Arial" w:hAnsi="Arial" w:cs="Arial"/>
          <w:sz w:val="24"/>
          <w:szCs w:val="24"/>
        </w:rPr>
        <w:t xml:space="preserve"> </w:t>
      </w:r>
      <w:r>
        <w:rPr>
          <w:rFonts w:ascii="Arial" w:hAnsi="Arial" w:cs="Arial"/>
          <w:sz w:val="24"/>
          <w:szCs w:val="24"/>
          <w:lang w:val="mn-MN"/>
        </w:rPr>
        <w:t xml:space="preserve">1,6 тэрбум төгрөгөөр </w:t>
      </w:r>
      <w:r w:rsidR="00893B40" w:rsidRPr="00C2731B">
        <w:rPr>
          <w:rFonts w:ascii="Arial" w:hAnsi="Arial" w:cs="Arial"/>
          <w:sz w:val="24"/>
          <w:szCs w:val="24"/>
          <w:lang w:val="mn-MN"/>
        </w:rPr>
        <w:t xml:space="preserve">хийхээр төлөвлөн ажиллаж байна. Эхний хагас жилийн байдлаар </w:t>
      </w:r>
      <w:r>
        <w:rPr>
          <w:rFonts w:ascii="Arial" w:hAnsi="Arial" w:cs="Arial"/>
          <w:sz w:val="24"/>
          <w:szCs w:val="24"/>
        </w:rPr>
        <w:t>173</w:t>
      </w:r>
      <w:r>
        <w:rPr>
          <w:rFonts w:ascii="Arial" w:hAnsi="Arial" w:cs="Arial"/>
          <w:sz w:val="24"/>
          <w:szCs w:val="24"/>
          <w:lang w:val="mn-MN"/>
        </w:rPr>
        <w:t xml:space="preserve"> хийж </w:t>
      </w:r>
      <w:r w:rsidR="002C5C4C">
        <w:rPr>
          <w:rFonts w:ascii="Arial" w:hAnsi="Arial" w:cs="Arial"/>
          <w:sz w:val="24"/>
          <w:szCs w:val="24"/>
          <w:lang w:val="mn-MN"/>
        </w:rPr>
        <w:t>гүйцэтгэл</w:t>
      </w:r>
      <w:r w:rsidR="00893B40" w:rsidRPr="00C2731B">
        <w:rPr>
          <w:rFonts w:ascii="Arial" w:hAnsi="Arial" w:cs="Arial"/>
          <w:sz w:val="24"/>
          <w:szCs w:val="24"/>
          <w:lang w:val="mn-MN"/>
        </w:rPr>
        <w:t xml:space="preserve"> </w:t>
      </w:r>
      <w:r>
        <w:rPr>
          <w:rFonts w:ascii="Arial" w:hAnsi="Arial" w:cs="Arial"/>
          <w:sz w:val="24"/>
          <w:szCs w:val="24"/>
        </w:rPr>
        <w:t>55</w:t>
      </w:r>
      <w:r w:rsidR="00893B40" w:rsidRPr="00C2731B">
        <w:rPr>
          <w:rFonts w:ascii="Arial" w:hAnsi="Arial" w:cs="Arial"/>
          <w:sz w:val="24"/>
          <w:szCs w:val="24"/>
        </w:rPr>
        <w:t>%-</w:t>
      </w:r>
      <w:r w:rsidR="00893B40" w:rsidRPr="00C2731B">
        <w:rPr>
          <w:rFonts w:ascii="Arial" w:hAnsi="Arial" w:cs="Arial"/>
          <w:sz w:val="24"/>
          <w:szCs w:val="24"/>
          <w:lang w:val="mn-MN"/>
        </w:rPr>
        <w:t>тай байна.</w:t>
      </w:r>
    </w:p>
    <w:p w14:paraId="315901B3" w14:textId="77777777" w:rsidR="00893B40" w:rsidRPr="00C2731B" w:rsidRDefault="00893B40" w:rsidP="003B1F2F">
      <w:pPr>
        <w:spacing w:after="0" w:line="240" w:lineRule="auto"/>
        <w:jc w:val="both"/>
        <w:rPr>
          <w:rFonts w:ascii="Arial" w:hAnsi="Arial" w:cs="Arial"/>
          <w:sz w:val="24"/>
          <w:szCs w:val="24"/>
          <w:lang w:val="mn-MN"/>
        </w:rPr>
      </w:pPr>
      <w:r w:rsidRPr="00C2731B">
        <w:rPr>
          <w:rFonts w:ascii="Arial" w:hAnsi="Arial" w:cs="Arial"/>
          <w:sz w:val="24"/>
          <w:szCs w:val="24"/>
          <w:lang w:val="mn-MN"/>
        </w:rPr>
        <w:t>Урсгал засвараар дараах томоохон ажлуудыг хийж гүйцэтгэсэн. Үүнд:</w:t>
      </w:r>
    </w:p>
    <w:p w14:paraId="3EA306B8" w14:textId="576A13F0" w:rsidR="00893B40" w:rsidRPr="00C2731B" w:rsidRDefault="003D61FE" w:rsidP="003B1F2F">
      <w:pPr>
        <w:pStyle w:val="ListParagraph"/>
        <w:numPr>
          <w:ilvl w:val="0"/>
          <w:numId w:val="1"/>
        </w:numPr>
        <w:spacing w:after="0" w:line="240" w:lineRule="auto"/>
        <w:jc w:val="both"/>
        <w:rPr>
          <w:rFonts w:ascii="Arial" w:hAnsi="Arial" w:cs="Arial"/>
          <w:sz w:val="24"/>
          <w:szCs w:val="24"/>
          <w:lang w:val="mn-MN"/>
        </w:rPr>
      </w:pPr>
      <w:r>
        <w:rPr>
          <w:rFonts w:ascii="Arial" w:hAnsi="Arial" w:cs="Arial"/>
          <w:sz w:val="24"/>
          <w:szCs w:val="24"/>
          <w:lang w:val="mn-MN"/>
        </w:rPr>
        <w:t>Дархан сумын 6/0,4кВ-ын 12 дэд АВМ суурилуулах ажил хийсэн.</w:t>
      </w:r>
    </w:p>
    <w:p w14:paraId="0F45A0C1" w14:textId="5FD8E76E" w:rsidR="00893B40" w:rsidRPr="00C2731B" w:rsidRDefault="00E36FA7" w:rsidP="003B1F2F">
      <w:pPr>
        <w:pStyle w:val="ListParagraph"/>
        <w:numPr>
          <w:ilvl w:val="0"/>
          <w:numId w:val="1"/>
        </w:numPr>
        <w:spacing w:after="0" w:line="240" w:lineRule="auto"/>
        <w:jc w:val="both"/>
        <w:rPr>
          <w:rFonts w:ascii="Arial" w:hAnsi="Arial" w:cs="Arial"/>
          <w:sz w:val="24"/>
          <w:szCs w:val="24"/>
          <w:lang w:val="mn-MN"/>
        </w:rPr>
      </w:pPr>
      <w:r>
        <w:rPr>
          <w:rFonts w:ascii="Arial" w:hAnsi="Arial" w:cs="Arial"/>
          <w:sz w:val="24"/>
          <w:szCs w:val="24"/>
          <w:lang w:val="mn-MN"/>
        </w:rPr>
        <w:t>Да</w:t>
      </w:r>
      <w:r w:rsidR="003D61FE">
        <w:rPr>
          <w:rFonts w:ascii="Arial" w:hAnsi="Arial" w:cs="Arial"/>
          <w:sz w:val="24"/>
          <w:szCs w:val="24"/>
          <w:lang w:val="mn-MN"/>
        </w:rPr>
        <w:t xml:space="preserve">рхан сум АТП-140 дэд станцад 2км 0.4кВ-ын агаарын шугам шигнээр барьсан </w:t>
      </w:r>
    </w:p>
    <w:p w14:paraId="1F0C7C8F" w14:textId="77777777" w:rsidR="00E36FA7" w:rsidRDefault="003D61FE" w:rsidP="003B1F2F">
      <w:pPr>
        <w:pStyle w:val="ListParagraph"/>
        <w:numPr>
          <w:ilvl w:val="0"/>
          <w:numId w:val="1"/>
        </w:numPr>
        <w:spacing w:after="0" w:line="240" w:lineRule="auto"/>
        <w:jc w:val="both"/>
        <w:rPr>
          <w:rFonts w:ascii="Arial" w:hAnsi="Arial" w:cs="Arial"/>
          <w:sz w:val="24"/>
          <w:szCs w:val="24"/>
          <w:lang w:val="mn-MN"/>
        </w:rPr>
      </w:pPr>
      <w:r>
        <w:rPr>
          <w:rFonts w:ascii="Arial" w:hAnsi="Arial" w:cs="Arial"/>
          <w:sz w:val="24"/>
          <w:szCs w:val="24"/>
          <w:lang w:val="mn-MN"/>
        </w:rPr>
        <w:t xml:space="preserve">Дархан сум </w:t>
      </w:r>
      <w:r w:rsidR="00E36FA7">
        <w:rPr>
          <w:rFonts w:ascii="Arial" w:hAnsi="Arial" w:cs="Arial"/>
          <w:sz w:val="24"/>
          <w:szCs w:val="24"/>
          <w:lang w:val="mn-MN"/>
        </w:rPr>
        <w:t>34 орон сууцны ерөний щитэнд засварын ажил хийсэн</w:t>
      </w:r>
    </w:p>
    <w:p w14:paraId="2709DA82" w14:textId="77777777" w:rsidR="00E36FA7" w:rsidRDefault="00E36FA7" w:rsidP="003B1F2F">
      <w:pPr>
        <w:pStyle w:val="ListParagraph"/>
        <w:numPr>
          <w:ilvl w:val="0"/>
          <w:numId w:val="1"/>
        </w:numPr>
        <w:spacing w:after="0" w:line="240" w:lineRule="auto"/>
        <w:jc w:val="both"/>
        <w:rPr>
          <w:rFonts w:ascii="Arial" w:hAnsi="Arial" w:cs="Arial"/>
          <w:sz w:val="24"/>
          <w:szCs w:val="24"/>
          <w:lang w:val="mn-MN"/>
        </w:rPr>
      </w:pPr>
      <w:r>
        <w:rPr>
          <w:rFonts w:ascii="Arial" w:hAnsi="Arial" w:cs="Arial"/>
          <w:sz w:val="24"/>
          <w:szCs w:val="24"/>
          <w:lang w:val="mn-MN"/>
        </w:rPr>
        <w:t>Борнуур сум 0,4кВ-ын 8км 0.4кВ-ын агаарын шугам төмөр бщтон тулгуураар шинэчилсэн</w:t>
      </w:r>
    </w:p>
    <w:p w14:paraId="1F335F99" w14:textId="435D6C55" w:rsidR="00E36FA7" w:rsidRDefault="00E36FA7" w:rsidP="003B1F2F">
      <w:pPr>
        <w:pStyle w:val="ListParagraph"/>
        <w:numPr>
          <w:ilvl w:val="0"/>
          <w:numId w:val="1"/>
        </w:numPr>
        <w:spacing w:after="0" w:line="240" w:lineRule="auto"/>
        <w:jc w:val="both"/>
        <w:rPr>
          <w:rFonts w:ascii="Arial" w:hAnsi="Arial" w:cs="Arial"/>
          <w:sz w:val="24"/>
          <w:szCs w:val="24"/>
          <w:lang w:val="mn-MN"/>
        </w:rPr>
      </w:pPr>
      <w:r>
        <w:rPr>
          <w:rFonts w:ascii="Arial" w:hAnsi="Arial" w:cs="Arial"/>
          <w:sz w:val="24"/>
          <w:szCs w:val="24"/>
          <w:lang w:val="mn-MN"/>
        </w:rPr>
        <w:t>Дархан сум 6кВ-ын РП-1, РП-3, Хөтөл РП-1, 35/10кВ-ын Майхант, Цагаантолгой, Орхонтуул, Сэлэнгэ 35/10кВ-ын Цагааннуур, Шаамар,Зүүнбүрэн дэд станцуудын урсгал засварын ажлууд хийж гүйцэтгэсэн</w:t>
      </w:r>
    </w:p>
    <w:p w14:paraId="34D9D66F" w14:textId="06805775" w:rsidR="00893B40" w:rsidRPr="00C2731B" w:rsidRDefault="00893B40" w:rsidP="00214E82">
      <w:pPr>
        <w:spacing w:line="360" w:lineRule="auto"/>
        <w:ind w:firstLine="720"/>
        <w:jc w:val="both"/>
        <w:rPr>
          <w:rFonts w:ascii="Arial" w:hAnsi="Arial" w:cs="Arial"/>
          <w:color w:val="FF0000"/>
          <w:sz w:val="24"/>
          <w:szCs w:val="24"/>
          <w:lang w:val="mn-MN"/>
        </w:rPr>
      </w:pPr>
      <w:r w:rsidRPr="00C2731B">
        <w:rPr>
          <w:rFonts w:ascii="Arial" w:hAnsi="Arial" w:cs="Arial"/>
          <w:noProof/>
          <w:color w:val="FF0000"/>
          <w:sz w:val="24"/>
          <w:szCs w:val="24"/>
        </w:rPr>
        <w:drawing>
          <wp:inline distT="0" distB="0" distL="0" distR="0" wp14:anchorId="3AD92779" wp14:editId="30002769">
            <wp:extent cx="5112689" cy="1534602"/>
            <wp:effectExtent l="0" t="0" r="12065" b="8890"/>
            <wp:docPr id="14370" name="Chart 14370"/>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65AC77E4" w14:textId="77777777" w:rsidR="008B640C" w:rsidRDefault="008B640C" w:rsidP="00214E82">
      <w:pPr>
        <w:jc w:val="both"/>
        <w:rPr>
          <w:rFonts w:ascii="Arial" w:hAnsi="Arial" w:cs="Arial"/>
          <w:b/>
          <w:sz w:val="24"/>
          <w:szCs w:val="24"/>
          <w:lang w:val="mn-MN"/>
        </w:rPr>
      </w:pPr>
    </w:p>
    <w:p w14:paraId="4E5690DA" w14:textId="76CEC3EA" w:rsidR="00EC4A64" w:rsidRPr="00C2731B" w:rsidRDefault="00E36FA7" w:rsidP="00214E82">
      <w:pPr>
        <w:jc w:val="both"/>
        <w:rPr>
          <w:rFonts w:ascii="Arial" w:hAnsi="Arial" w:cs="Arial"/>
          <w:b/>
          <w:sz w:val="24"/>
          <w:szCs w:val="24"/>
          <w:lang w:val="mn-MN"/>
        </w:rPr>
      </w:pPr>
      <w:r>
        <w:rPr>
          <w:rFonts w:ascii="Arial" w:hAnsi="Arial" w:cs="Arial"/>
          <w:b/>
          <w:sz w:val="24"/>
          <w:szCs w:val="24"/>
          <w:lang w:val="mn-MN"/>
        </w:rPr>
        <w:lastRenderedPageBreak/>
        <w:t>Г</w:t>
      </w:r>
      <w:r w:rsidR="00EC4A64" w:rsidRPr="00C2731B">
        <w:rPr>
          <w:rFonts w:ascii="Arial" w:hAnsi="Arial" w:cs="Arial"/>
          <w:b/>
          <w:sz w:val="24"/>
          <w:szCs w:val="24"/>
          <w:lang w:val="mn-MN"/>
        </w:rPr>
        <w:t>орим ажиллагаа</w:t>
      </w:r>
    </w:p>
    <w:p w14:paraId="14515059" w14:textId="6FA03951" w:rsidR="00B45C00" w:rsidRDefault="00B45C00" w:rsidP="003B1F2F">
      <w:pPr>
        <w:spacing w:after="0" w:line="240" w:lineRule="auto"/>
        <w:ind w:firstLine="720"/>
        <w:jc w:val="both"/>
        <w:rPr>
          <w:rFonts w:ascii="Arial" w:hAnsi="Arial" w:cs="Arial"/>
          <w:sz w:val="24"/>
          <w:szCs w:val="24"/>
          <w:lang w:val="mn-MN"/>
        </w:rPr>
      </w:pPr>
      <w:r w:rsidRPr="00786DD3">
        <w:rPr>
          <w:rFonts w:ascii="Arial" w:hAnsi="Arial" w:cs="Arial"/>
          <w:color w:val="000000"/>
          <w:lang w:val="mn-MN"/>
        </w:rPr>
        <w:t>20</w:t>
      </w:r>
      <w:r>
        <w:rPr>
          <w:rFonts w:ascii="Arial" w:hAnsi="Arial" w:cs="Arial"/>
          <w:color w:val="000000"/>
          <w:lang w:val="mn-MN"/>
        </w:rPr>
        <w:t>20</w:t>
      </w:r>
      <w:r w:rsidRPr="00786DD3">
        <w:rPr>
          <w:rFonts w:ascii="Arial" w:hAnsi="Arial" w:cs="Arial"/>
          <w:color w:val="000000"/>
          <w:lang w:val="mn-MN"/>
        </w:rPr>
        <w:t xml:space="preserve"> оны </w:t>
      </w:r>
      <w:r>
        <w:rPr>
          <w:rFonts w:ascii="Arial" w:hAnsi="Arial" w:cs="Arial"/>
          <w:color w:val="000000"/>
          <w:lang w:val="mn-MN"/>
        </w:rPr>
        <w:t>зуны</w:t>
      </w:r>
      <w:r w:rsidRPr="00786DD3">
        <w:rPr>
          <w:rFonts w:ascii="Arial" w:hAnsi="Arial" w:cs="Arial"/>
          <w:color w:val="000000"/>
        </w:rPr>
        <w:t xml:space="preserve"> </w:t>
      </w:r>
      <w:proofErr w:type="spellStart"/>
      <w:r w:rsidRPr="00786DD3">
        <w:rPr>
          <w:rFonts w:ascii="Arial" w:hAnsi="Arial" w:cs="Arial"/>
          <w:color w:val="000000"/>
        </w:rPr>
        <w:t>горимын</w:t>
      </w:r>
      <w:proofErr w:type="spellEnd"/>
      <w:r w:rsidRPr="00786DD3">
        <w:rPr>
          <w:rFonts w:ascii="Arial" w:hAnsi="Arial" w:cs="Arial"/>
          <w:color w:val="000000"/>
          <w:lang w:val="mn-MN"/>
        </w:rPr>
        <w:t xml:space="preserve"> схемээр компанийн хэмжээнд </w:t>
      </w:r>
      <w:r>
        <w:rPr>
          <w:rFonts w:ascii="Arial" w:hAnsi="Arial" w:cs="Arial"/>
          <w:color w:val="000000"/>
          <w:lang w:val="mn-MN"/>
        </w:rPr>
        <w:t>35/6кВ-ын Өгөөмөр дэд станцын 2 трансформатор, 6</w:t>
      </w:r>
      <w:r>
        <w:rPr>
          <w:rFonts w:ascii="Arial" w:hAnsi="Arial" w:cs="Arial"/>
          <w:color w:val="000000"/>
        </w:rPr>
        <w:t>(10)/0.4</w:t>
      </w:r>
      <w:r>
        <w:rPr>
          <w:rFonts w:ascii="Arial" w:hAnsi="Arial" w:cs="Arial"/>
          <w:color w:val="000000"/>
          <w:lang w:val="mn-MN"/>
        </w:rPr>
        <w:t>кВ-ын 8</w:t>
      </w:r>
      <w:r w:rsidRPr="00786DD3">
        <w:rPr>
          <w:rFonts w:ascii="Arial" w:hAnsi="Arial" w:cs="Arial"/>
          <w:color w:val="000000"/>
          <w:lang w:val="mn-MN"/>
        </w:rPr>
        <w:t xml:space="preserve"> дэд  станцын трансформатор зэрэгцээ ажиллаж байна. Үүнд:  ТП- 6, 7, 20, </w:t>
      </w:r>
      <w:r>
        <w:rPr>
          <w:rFonts w:ascii="Arial" w:hAnsi="Arial" w:cs="Arial"/>
          <w:color w:val="000000"/>
          <w:lang w:val="mn-MN"/>
        </w:rPr>
        <w:t>63</w:t>
      </w:r>
      <w:r w:rsidRPr="00786DD3">
        <w:rPr>
          <w:rFonts w:ascii="Arial" w:hAnsi="Arial" w:cs="Arial"/>
          <w:color w:val="000000"/>
          <w:lang w:val="mn-MN"/>
        </w:rPr>
        <w:t>, 30, 12, 501, 9</w:t>
      </w:r>
      <w:r w:rsidR="00EC4A64" w:rsidRPr="00C2731B">
        <w:rPr>
          <w:rFonts w:ascii="Arial" w:hAnsi="Arial" w:cs="Arial"/>
          <w:sz w:val="24"/>
          <w:szCs w:val="24"/>
          <w:lang w:val="mn-MN"/>
        </w:rPr>
        <w:t xml:space="preserve">. </w:t>
      </w:r>
    </w:p>
    <w:p w14:paraId="27746DB6" w14:textId="226DE35D" w:rsidR="00EC4A64" w:rsidRDefault="00EC4A64" w:rsidP="003B1F2F">
      <w:pPr>
        <w:spacing w:after="0" w:line="240" w:lineRule="auto"/>
        <w:ind w:firstLine="720"/>
        <w:jc w:val="both"/>
        <w:rPr>
          <w:rFonts w:ascii="Arial" w:hAnsi="Arial" w:cs="Arial"/>
          <w:sz w:val="24"/>
          <w:szCs w:val="24"/>
          <w:lang w:val="mn-MN"/>
        </w:rPr>
      </w:pPr>
      <w:r w:rsidRPr="00C2731B">
        <w:rPr>
          <w:rFonts w:ascii="Arial" w:hAnsi="Arial" w:cs="Arial"/>
          <w:sz w:val="24"/>
          <w:szCs w:val="24"/>
          <w:lang w:val="mn-MN"/>
        </w:rPr>
        <w:t xml:space="preserve">Зэрэгцээ ажиллагаанд байгаа </w:t>
      </w:r>
      <w:r w:rsidR="00B45C00">
        <w:rPr>
          <w:rFonts w:ascii="Arial" w:hAnsi="Arial" w:cs="Arial"/>
          <w:sz w:val="24"/>
          <w:szCs w:val="24"/>
          <w:lang w:val="mn-MN"/>
        </w:rPr>
        <w:t>9</w:t>
      </w:r>
      <w:r w:rsidRPr="00C2731B">
        <w:rPr>
          <w:rFonts w:ascii="Arial" w:hAnsi="Arial" w:cs="Arial"/>
          <w:sz w:val="24"/>
          <w:szCs w:val="24"/>
          <w:lang w:val="mn-MN"/>
        </w:rPr>
        <w:t xml:space="preserve"> дэд станцаас бусад дэд станцууд Т2 трансформатораар горимд шилжсэн. 35/6кВ-ын Ханжаргалан дэд станц, 35/10кВ-ын Цагааннуур дэд станцын 35кВ-ын хүчний трансформатор бэлтгэлд байхаар тооцсон. </w:t>
      </w:r>
    </w:p>
    <w:p w14:paraId="61870ACC" w14:textId="77777777" w:rsidR="00B45C00" w:rsidRDefault="00B45C00" w:rsidP="00214E82">
      <w:pPr>
        <w:ind w:firstLine="720"/>
        <w:rPr>
          <w:rStyle w:val="Emphasis"/>
          <w:rFonts w:ascii="Arial" w:hAnsi="Arial" w:cs="Arial"/>
          <w:b/>
          <w:lang w:val="mn-MN"/>
        </w:rPr>
      </w:pPr>
      <w:r>
        <w:rPr>
          <w:rStyle w:val="Emphasis"/>
          <w:rFonts w:ascii="Arial" w:hAnsi="Arial" w:cs="Arial"/>
          <w:b/>
          <w:lang w:val="mn-MN"/>
        </w:rPr>
        <w:t>2019 оны зуны бага ачааллын хэмжилтийг 2020 оны</w:t>
      </w:r>
      <w:r w:rsidRPr="00854FA7">
        <w:rPr>
          <w:rStyle w:val="Emphasis"/>
          <w:rFonts w:ascii="Arial" w:hAnsi="Arial" w:cs="Arial"/>
          <w:b/>
          <w:lang w:val="mn-MN"/>
        </w:rPr>
        <w:t xml:space="preserve"> </w:t>
      </w:r>
      <w:r>
        <w:rPr>
          <w:rStyle w:val="Emphasis"/>
          <w:rFonts w:ascii="Arial" w:hAnsi="Arial" w:cs="Arial"/>
          <w:b/>
          <w:lang w:val="mn-MN"/>
        </w:rPr>
        <w:t>зуны бага ачааллын хэмжилттэй харьцуулсан</w:t>
      </w:r>
      <w:r w:rsidRPr="00854FA7">
        <w:rPr>
          <w:rStyle w:val="Emphasis"/>
          <w:rFonts w:ascii="Arial" w:hAnsi="Arial" w:cs="Arial"/>
          <w:b/>
          <w:lang w:val="mn-MN"/>
        </w:rPr>
        <w:t xml:space="preserve"> график: </w:t>
      </w:r>
    </w:p>
    <w:p w14:paraId="5932E012" w14:textId="278995AA" w:rsidR="00FF6F92" w:rsidRDefault="00B45C00" w:rsidP="00CC040C">
      <w:pPr>
        <w:tabs>
          <w:tab w:val="left" w:pos="284"/>
        </w:tabs>
        <w:jc w:val="center"/>
        <w:rPr>
          <w:rFonts w:ascii="Arial" w:hAnsi="Arial" w:cs="Arial"/>
          <w:sz w:val="24"/>
          <w:szCs w:val="24"/>
          <w:lang w:val="mn-MN"/>
        </w:rPr>
      </w:pPr>
      <w:r w:rsidRPr="00E5201E">
        <w:rPr>
          <w:noProof/>
        </w:rPr>
        <w:drawing>
          <wp:inline distT="0" distB="0" distL="0" distR="0" wp14:anchorId="762AC2FB" wp14:editId="41B89875">
            <wp:extent cx="4113530" cy="2209800"/>
            <wp:effectExtent l="0" t="0" r="1270" b="0"/>
            <wp:docPr id="6" name="Chart 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0615EF1A" w14:textId="05D91743" w:rsidR="00310BB1" w:rsidRPr="00310BB1" w:rsidRDefault="00310BB1" w:rsidP="00310BB1">
      <w:pPr>
        <w:keepNext/>
        <w:spacing w:after="0" w:line="240" w:lineRule="auto"/>
        <w:jc w:val="both"/>
        <w:outlineLvl w:val="0"/>
        <w:rPr>
          <w:rFonts w:ascii="Arial" w:eastAsia="Calibri" w:hAnsi="Arial" w:cs="Arial"/>
          <w:b/>
          <w:sz w:val="24"/>
          <w:szCs w:val="24"/>
          <w:lang w:val="mn-MN"/>
        </w:rPr>
      </w:pPr>
      <w:bookmarkStart w:id="1" w:name="_Toc26891320"/>
      <w:bookmarkStart w:id="2" w:name="_Toc26891322"/>
      <w:r>
        <w:rPr>
          <w:rFonts w:ascii="Arial" w:eastAsia="Times New Roman" w:hAnsi="Arial" w:cs="Arial"/>
          <w:b/>
          <w:sz w:val="24"/>
          <w:szCs w:val="24"/>
          <w:lang w:val="mn-MN"/>
        </w:rPr>
        <w:t xml:space="preserve">Дөрөв. </w:t>
      </w:r>
      <w:r w:rsidRPr="00310BB1">
        <w:rPr>
          <w:rFonts w:ascii="Arial" w:eastAsia="Calibri" w:hAnsi="Arial" w:cs="Arial"/>
          <w:b/>
          <w:sz w:val="24"/>
          <w:szCs w:val="24"/>
          <w:lang w:val="mn-MN"/>
        </w:rPr>
        <w:t>Бичиг баримтыг бүртгэх, боловсруулах талаар</w:t>
      </w:r>
      <w:bookmarkEnd w:id="1"/>
    </w:p>
    <w:p w14:paraId="308A0D5F" w14:textId="77777777" w:rsidR="00310BB1" w:rsidRPr="00310BB1" w:rsidRDefault="00310BB1" w:rsidP="00310BB1">
      <w:pPr>
        <w:numPr>
          <w:ilvl w:val="0"/>
          <w:numId w:val="20"/>
        </w:numPr>
        <w:tabs>
          <w:tab w:val="left" w:pos="720"/>
          <w:tab w:val="left" w:pos="810"/>
        </w:tabs>
        <w:spacing w:after="0" w:line="240" w:lineRule="auto"/>
        <w:ind w:left="0" w:firstLine="360"/>
        <w:contextualSpacing/>
        <w:jc w:val="both"/>
        <w:rPr>
          <w:rFonts w:ascii="Arial" w:eastAsia="Calibri" w:hAnsi="Arial" w:cs="Arial"/>
          <w:sz w:val="24"/>
          <w:szCs w:val="24"/>
          <w:lang w:val="mn-MN"/>
        </w:rPr>
      </w:pPr>
      <w:r w:rsidRPr="00310BB1">
        <w:rPr>
          <w:rFonts w:ascii="Arial" w:eastAsia="Calibri" w:hAnsi="Arial" w:cs="Arial"/>
          <w:sz w:val="24"/>
          <w:szCs w:val="24"/>
          <w:lang w:val="mn-MN"/>
        </w:rPr>
        <w:t xml:space="preserve">2020 оны эхний хагас жилд Захиргаа удирдлагын хэлтэст салбар, нэгж,  ажилтнуудаас нийт 117 албан хүсэлт, өргөдөл ирсэнийг бүртгэн авч, шинээр ажилд орох хүсэлт ирүүлсэн 85 хүнийг нөөцөд бүртгэн, Захирлын зөвлөлийн хурлаар оруулан шийдвэрлүүлж 10 хүнийг нь ажлын байраар ханган , бусад өргөдөл, хүсэлтийг зохих журмын дагуу тушаал, шийдвэрийг гаргуулан хугацаанд нь хариу мэдэгдсэн байна. </w:t>
      </w:r>
    </w:p>
    <w:p w14:paraId="3B2FD44C" w14:textId="77777777" w:rsidR="00310BB1" w:rsidRPr="00310BB1" w:rsidRDefault="00310BB1" w:rsidP="00310BB1">
      <w:pPr>
        <w:numPr>
          <w:ilvl w:val="0"/>
          <w:numId w:val="20"/>
        </w:numPr>
        <w:tabs>
          <w:tab w:val="left" w:pos="720"/>
          <w:tab w:val="left" w:pos="810"/>
        </w:tabs>
        <w:spacing w:after="200" w:line="240" w:lineRule="auto"/>
        <w:ind w:left="0" w:firstLine="360"/>
        <w:contextualSpacing/>
        <w:jc w:val="both"/>
        <w:rPr>
          <w:rFonts w:ascii="Arial" w:eastAsia="Calibri" w:hAnsi="Arial" w:cs="Arial"/>
          <w:sz w:val="24"/>
          <w:szCs w:val="24"/>
          <w:lang w:val="mn-MN"/>
        </w:rPr>
      </w:pPr>
      <w:r w:rsidRPr="00310BB1">
        <w:rPr>
          <w:rFonts w:ascii="Arial" w:eastAsia="Calibri" w:hAnsi="Arial" w:cs="Arial"/>
          <w:sz w:val="24"/>
          <w:szCs w:val="24"/>
          <w:lang w:val="mn-MN"/>
        </w:rPr>
        <w:t xml:space="preserve"> Өргөдөл, албан хүсэлт, бусад цаг үеийн асуудлын хүрээнд Г</w:t>
      </w:r>
      <w:proofErr w:type="spellStart"/>
      <w:r w:rsidRPr="00310BB1">
        <w:rPr>
          <w:rFonts w:ascii="Arial" w:eastAsia="Calibri" w:hAnsi="Arial" w:cs="Arial"/>
          <w:sz w:val="24"/>
          <w:szCs w:val="24"/>
        </w:rPr>
        <w:t>үйцэтгэх</w:t>
      </w:r>
      <w:proofErr w:type="spellEnd"/>
      <w:r w:rsidRPr="00310BB1">
        <w:rPr>
          <w:rFonts w:ascii="Arial" w:eastAsia="Calibri" w:hAnsi="Arial" w:cs="Arial"/>
          <w:sz w:val="24"/>
          <w:szCs w:val="24"/>
        </w:rPr>
        <w:t xml:space="preserve"> </w:t>
      </w:r>
      <w:proofErr w:type="spellStart"/>
      <w:r w:rsidRPr="00310BB1">
        <w:rPr>
          <w:rFonts w:ascii="Arial" w:eastAsia="Calibri" w:hAnsi="Arial" w:cs="Arial"/>
          <w:sz w:val="24"/>
          <w:szCs w:val="24"/>
        </w:rPr>
        <w:t>захирлын</w:t>
      </w:r>
      <w:proofErr w:type="spellEnd"/>
      <w:r w:rsidRPr="00310BB1">
        <w:rPr>
          <w:rFonts w:ascii="Arial" w:eastAsia="Calibri" w:hAnsi="Arial" w:cs="Arial"/>
          <w:sz w:val="24"/>
          <w:szCs w:val="24"/>
        </w:rPr>
        <w:t xml:space="preserve"> </w:t>
      </w:r>
      <w:r w:rsidRPr="00310BB1">
        <w:rPr>
          <w:rFonts w:ascii="Arial" w:eastAsia="Calibri" w:hAnsi="Arial" w:cs="Arial"/>
          <w:sz w:val="24"/>
          <w:szCs w:val="24"/>
          <w:lang w:val="mn-MN"/>
        </w:rPr>
        <w:t>228 тушаалыг боловсруулан, хянуулан баталгаажуулж, холбогдох салбар, нэгжүүдэд цахим  болон цаасан хэлбэрээр явууллаа.</w:t>
      </w:r>
    </w:p>
    <w:p w14:paraId="34F038D5" w14:textId="77777777" w:rsidR="00310BB1" w:rsidRPr="00310BB1" w:rsidRDefault="00310BB1" w:rsidP="00310BB1">
      <w:pPr>
        <w:numPr>
          <w:ilvl w:val="0"/>
          <w:numId w:val="21"/>
        </w:numPr>
        <w:spacing w:after="0" w:line="240" w:lineRule="auto"/>
        <w:ind w:left="0" w:firstLine="284"/>
        <w:contextualSpacing/>
        <w:jc w:val="both"/>
        <w:rPr>
          <w:rFonts w:ascii="Arial" w:eastAsia="Calibri" w:hAnsi="Arial" w:cs="Arial"/>
          <w:sz w:val="24"/>
          <w:szCs w:val="24"/>
          <w:lang w:val="mn-MN"/>
        </w:rPr>
      </w:pPr>
      <w:r w:rsidRPr="00310BB1">
        <w:rPr>
          <w:rFonts w:ascii="Arial" w:hAnsi="Arial" w:cs="Arial"/>
          <w:sz w:val="24"/>
          <w:szCs w:val="24"/>
          <w:lang w:val="mn-MN"/>
        </w:rPr>
        <w:t xml:space="preserve">Баримт бичгийн нэгдсэн жагсаалт буюу 2020 оны ХХНЖ-ийг  боловсруулж байна. </w:t>
      </w:r>
    </w:p>
    <w:p w14:paraId="7EC11951" w14:textId="77777777" w:rsidR="00310BB1" w:rsidRPr="00310BB1" w:rsidRDefault="00310BB1" w:rsidP="00310BB1">
      <w:pPr>
        <w:numPr>
          <w:ilvl w:val="0"/>
          <w:numId w:val="21"/>
        </w:numPr>
        <w:spacing w:after="0" w:line="240" w:lineRule="auto"/>
        <w:ind w:left="0" w:firstLine="284"/>
        <w:contextualSpacing/>
        <w:jc w:val="both"/>
        <w:rPr>
          <w:rFonts w:ascii="Arial" w:eastAsia="Calibri" w:hAnsi="Arial" w:cs="Arial"/>
          <w:sz w:val="24"/>
          <w:szCs w:val="24"/>
          <w:lang w:val="mn-MN"/>
        </w:rPr>
      </w:pPr>
      <w:r w:rsidRPr="00310BB1">
        <w:rPr>
          <w:rFonts w:ascii="Arial" w:eastAsia="Calibri" w:hAnsi="Arial" w:cs="Arial"/>
          <w:sz w:val="24"/>
          <w:szCs w:val="24"/>
          <w:lang w:val="mn-MN"/>
        </w:rPr>
        <w:t xml:space="preserve">Шинээр ажилд орсон 9 ажилтнуудын хувийн хэргийг коджуулж,  товъёог үйлдэн баримт бичгийн бүрдлээр баяжилтийг хийлээ. </w:t>
      </w:r>
    </w:p>
    <w:p w14:paraId="7567106A" w14:textId="77777777" w:rsidR="00B85BE1" w:rsidRDefault="00310BB1" w:rsidP="00B85BE1">
      <w:pPr>
        <w:numPr>
          <w:ilvl w:val="0"/>
          <w:numId w:val="21"/>
        </w:numPr>
        <w:spacing w:after="0" w:line="240" w:lineRule="auto"/>
        <w:ind w:left="0" w:firstLine="284"/>
        <w:contextualSpacing/>
        <w:jc w:val="both"/>
        <w:rPr>
          <w:rFonts w:ascii="Arial" w:eastAsia="Calibri" w:hAnsi="Arial" w:cs="Arial"/>
          <w:sz w:val="24"/>
          <w:szCs w:val="24"/>
          <w:lang w:val="mn-MN"/>
        </w:rPr>
      </w:pPr>
      <w:r w:rsidRPr="00310BB1">
        <w:rPr>
          <w:rFonts w:ascii="Arial" w:eastAsia="Calibri" w:hAnsi="Arial" w:cs="Arial"/>
          <w:sz w:val="24"/>
          <w:szCs w:val="24"/>
          <w:lang w:val="mn-MN"/>
        </w:rPr>
        <w:t>Ажилтнуудын ажилласан жилийг үндэслэн тушаалд 288 ажилтны ээлжийн амралтын хоног, 54 ажилтны удаан жилийн нэмэгдлийг тооцоолон гаргах, 81 ажилтны хөдөлмөрийн чадвар түр алдалтын хуудсанд</w:t>
      </w:r>
      <w:r w:rsidRPr="00310BB1">
        <w:rPr>
          <w:rFonts w:ascii="Arial" w:eastAsia="Calibri" w:hAnsi="Arial" w:cs="Arial"/>
          <w:sz w:val="24"/>
          <w:szCs w:val="24"/>
        </w:rPr>
        <w:t xml:space="preserve"> </w:t>
      </w:r>
      <w:r w:rsidRPr="00310BB1">
        <w:rPr>
          <w:rFonts w:ascii="Arial" w:eastAsia="Calibri" w:hAnsi="Arial" w:cs="Arial"/>
          <w:sz w:val="24"/>
          <w:szCs w:val="24"/>
          <w:lang w:val="mn-MN"/>
        </w:rPr>
        <w:t>улсад ажилласан жилийн тэмдэглэгээ, бүртгэлийг хийж Санхүү эдийн засгийн хэлтэст гаргаж өгсөн.</w:t>
      </w:r>
    </w:p>
    <w:p w14:paraId="6C8153AD" w14:textId="0DEDAC0B" w:rsidR="00310BB1" w:rsidRPr="00310BB1" w:rsidRDefault="00310BB1" w:rsidP="00B85BE1">
      <w:pPr>
        <w:numPr>
          <w:ilvl w:val="0"/>
          <w:numId w:val="21"/>
        </w:numPr>
        <w:spacing w:after="0" w:line="240" w:lineRule="auto"/>
        <w:ind w:left="0" w:firstLine="284"/>
        <w:contextualSpacing/>
        <w:jc w:val="both"/>
        <w:rPr>
          <w:rFonts w:ascii="Arial" w:eastAsia="Calibri" w:hAnsi="Arial" w:cs="Arial"/>
          <w:sz w:val="24"/>
          <w:szCs w:val="24"/>
          <w:lang w:val="mn-MN"/>
        </w:rPr>
      </w:pPr>
      <w:r w:rsidRPr="00310BB1">
        <w:rPr>
          <w:rFonts w:ascii="Arial" w:hAnsi="Arial" w:cs="Arial"/>
          <w:sz w:val="24"/>
          <w:szCs w:val="24"/>
          <w:lang w:val="mn-MN"/>
        </w:rPr>
        <w:t xml:space="preserve">Компанийн 55 жилийн ойн баярыг тохиолдуулан Монгол Улсын Төрийн шагналд 29 ажилтны тодорхойлолтыг журмын дагуу Дархан-Уул, Төв, Сэлэнгэ аймгийн ИТХ-д, мөн Эрчим хүчний яаманд 24, Зам тээвэр хөгжлийн яаманд 3 ажилтны шагналын тодорхойлолтыг тус тус  хүргүүлэв.  </w:t>
      </w:r>
    </w:p>
    <w:p w14:paraId="172CC614" w14:textId="77777777" w:rsidR="00310BB1" w:rsidRPr="00310BB1" w:rsidRDefault="00310BB1" w:rsidP="00B85BE1">
      <w:pPr>
        <w:spacing w:after="0" w:line="240" w:lineRule="auto"/>
        <w:contextualSpacing/>
        <w:jc w:val="both"/>
        <w:outlineLvl w:val="0"/>
        <w:rPr>
          <w:rFonts w:ascii="Arial" w:hAnsi="Arial" w:cs="Arial"/>
          <w:b/>
          <w:sz w:val="24"/>
          <w:szCs w:val="24"/>
          <w:lang w:val="mn-MN"/>
        </w:rPr>
      </w:pPr>
      <w:r w:rsidRPr="00310BB1">
        <w:rPr>
          <w:rFonts w:ascii="Arial" w:hAnsi="Arial" w:cs="Arial"/>
          <w:b/>
          <w:sz w:val="24"/>
          <w:szCs w:val="24"/>
          <w:lang w:val="mn-MN"/>
        </w:rPr>
        <w:t>Архивын бичиг баримтын хадгалалт, ашиглалтын талаар</w:t>
      </w:r>
      <w:bookmarkEnd w:id="2"/>
    </w:p>
    <w:p w14:paraId="2BB799D9" w14:textId="77777777" w:rsidR="00310BB1" w:rsidRPr="00310BB1" w:rsidRDefault="00310BB1" w:rsidP="00310BB1">
      <w:pPr>
        <w:numPr>
          <w:ilvl w:val="0"/>
          <w:numId w:val="21"/>
        </w:numPr>
        <w:shd w:val="clear" w:color="auto" w:fill="FFFFFF"/>
        <w:spacing w:before="240" w:after="0" w:line="240" w:lineRule="auto"/>
        <w:contextualSpacing/>
        <w:jc w:val="both"/>
        <w:rPr>
          <w:rFonts w:ascii="Arial" w:eastAsia="Calibri" w:hAnsi="Arial" w:cs="Arial"/>
          <w:bCs/>
          <w:sz w:val="24"/>
          <w:szCs w:val="24"/>
          <w:lang w:val="mn-MN"/>
        </w:rPr>
      </w:pPr>
      <w:proofErr w:type="spellStart"/>
      <w:r w:rsidRPr="00310BB1">
        <w:rPr>
          <w:rFonts w:ascii="Arial" w:eastAsia="Times New Roman" w:hAnsi="Arial" w:cs="Arial"/>
          <w:sz w:val="24"/>
          <w:szCs w:val="24"/>
        </w:rPr>
        <w:t>Архивын</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заавар</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Баримт</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бичгийн</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хадгалах</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хугацааны</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үлгэрчилсэн</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жагсаалтыг</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үндэслэн</w:t>
      </w:r>
      <w:proofErr w:type="spellEnd"/>
      <w:r w:rsidRPr="00310BB1">
        <w:rPr>
          <w:rFonts w:ascii="Arial" w:eastAsia="Times New Roman" w:hAnsi="Arial" w:cs="Arial"/>
          <w:sz w:val="24"/>
          <w:szCs w:val="24"/>
        </w:rPr>
        <w:t xml:space="preserve"> </w:t>
      </w:r>
      <w:r w:rsidRPr="00310BB1">
        <w:rPr>
          <w:rFonts w:ascii="Arial" w:eastAsia="Times New Roman" w:hAnsi="Arial" w:cs="Arial"/>
          <w:sz w:val="24"/>
          <w:szCs w:val="24"/>
          <w:lang w:val="mn-MN"/>
        </w:rPr>
        <w:t xml:space="preserve">хадгаламжийн нэгжийг </w:t>
      </w:r>
      <w:proofErr w:type="spellStart"/>
      <w:r w:rsidRPr="00310BB1">
        <w:rPr>
          <w:rFonts w:ascii="Arial" w:eastAsia="Times New Roman" w:hAnsi="Arial" w:cs="Arial"/>
          <w:sz w:val="24"/>
          <w:szCs w:val="24"/>
        </w:rPr>
        <w:t>он</w:t>
      </w:r>
      <w:proofErr w:type="spellEnd"/>
      <w:r w:rsidRPr="00310BB1">
        <w:rPr>
          <w:rFonts w:ascii="Arial" w:eastAsia="Times New Roman" w:hAnsi="Arial" w:cs="Arial"/>
          <w:sz w:val="24"/>
          <w:szCs w:val="24"/>
          <w:lang w:val="mn-MN"/>
        </w:rPr>
        <w:t xml:space="preserve">, </w:t>
      </w:r>
      <w:proofErr w:type="spellStart"/>
      <w:r w:rsidRPr="00310BB1">
        <w:rPr>
          <w:rFonts w:ascii="Arial" w:eastAsia="Times New Roman" w:hAnsi="Arial" w:cs="Arial"/>
          <w:sz w:val="24"/>
          <w:szCs w:val="24"/>
        </w:rPr>
        <w:t>ач</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холбогдол</w:t>
      </w:r>
      <w:proofErr w:type="spellEnd"/>
      <w:r w:rsidRPr="00310BB1">
        <w:rPr>
          <w:rFonts w:ascii="Arial" w:eastAsia="Times New Roman" w:hAnsi="Arial" w:cs="Arial"/>
          <w:sz w:val="24"/>
          <w:szCs w:val="24"/>
        </w:rPr>
        <w:t>,</w:t>
      </w:r>
      <w:r w:rsidRPr="00310BB1">
        <w:rPr>
          <w:rFonts w:ascii="Arial" w:eastAsia="Times New Roman" w:hAnsi="Arial" w:cs="Arial"/>
          <w:sz w:val="24"/>
          <w:szCs w:val="24"/>
          <w:lang w:val="mn-MN"/>
        </w:rPr>
        <w:t xml:space="preserve"> </w:t>
      </w:r>
      <w:proofErr w:type="spellStart"/>
      <w:r w:rsidRPr="00310BB1">
        <w:rPr>
          <w:rFonts w:ascii="Arial" w:eastAsia="Times New Roman" w:hAnsi="Arial" w:cs="Arial"/>
          <w:sz w:val="24"/>
          <w:szCs w:val="24"/>
        </w:rPr>
        <w:t>хэрэг</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бүрдүүлсэн</w:t>
      </w:r>
      <w:proofErr w:type="spellEnd"/>
      <w:r w:rsidRPr="00310BB1">
        <w:rPr>
          <w:rFonts w:ascii="Arial" w:eastAsia="Times New Roman" w:hAnsi="Arial" w:cs="Arial"/>
          <w:sz w:val="24"/>
          <w:szCs w:val="24"/>
        </w:rPr>
        <w:t xml:space="preserve"> </w:t>
      </w:r>
      <w:r w:rsidRPr="00310BB1">
        <w:rPr>
          <w:rFonts w:ascii="Arial" w:eastAsia="Times New Roman" w:hAnsi="Arial" w:cs="Arial"/>
          <w:sz w:val="24"/>
          <w:szCs w:val="24"/>
          <w:lang w:val="mn-MN"/>
        </w:rPr>
        <w:t>салбар, нэгж</w:t>
      </w:r>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тус</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бүрээр</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ялгаж</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жагсаан</w:t>
      </w:r>
      <w:proofErr w:type="spellEnd"/>
      <w:r w:rsidRPr="00310BB1">
        <w:rPr>
          <w:rFonts w:ascii="Arial" w:eastAsia="Times New Roman" w:hAnsi="Arial" w:cs="Arial"/>
          <w:sz w:val="24"/>
          <w:szCs w:val="24"/>
        </w:rPr>
        <w:t>,</w:t>
      </w:r>
      <w:r w:rsidRPr="00310BB1">
        <w:rPr>
          <w:rFonts w:ascii="Arial" w:eastAsia="Times New Roman" w:hAnsi="Arial" w:cs="Arial"/>
          <w:sz w:val="24"/>
          <w:szCs w:val="24"/>
          <w:lang w:val="mn-MN"/>
        </w:rPr>
        <w:t xml:space="preserve"> </w:t>
      </w:r>
      <w:proofErr w:type="spellStart"/>
      <w:r w:rsidRPr="00310BB1">
        <w:rPr>
          <w:rFonts w:ascii="Arial" w:eastAsia="Times New Roman" w:hAnsi="Arial" w:cs="Arial"/>
          <w:sz w:val="24"/>
          <w:szCs w:val="24"/>
        </w:rPr>
        <w:t>бүртгэл</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үйлдэн</w:t>
      </w:r>
      <w:proofErr w:type="spellEnd"/>
      <w:r w:rsidRPr="00310BB1">
        <w:rPr>
          <w:rFonts w:ascii="Arial" w:eastAsia="Times New Roman" w:hAnsi="Arial" w:cs="Arial"/>
          <w:sz w:val="24"/>
          <w:szCs w:val="24"/>
          <w:lang w:val="mn-MN"/>
        </w:rPr>
        <w:t xml:space="preserve"> </w:t>
      </w:r>
      <w:proofErr w:type="spellStart"/>
      <w:r w:rsidRPr="00310BB1">
        <w:rPr>
          <w:rFonts w:ascii="Arial" w:eastAsia="Times New Roman" w:hAnsi="Arial" w:cs="Arial"/>
          <w:sz w:val="24"/>
          <w:szCs w:val="24"/>
        </w:rPr>
        <w:t>хадгал</w:t>
      </w:r>
      <w:proofErr w:type="spellEnd"/>
      <w:r w:rsidRPr="00310BB1">
        <w:rPr>
          <w:rFonts w:ascii="Arial" w:eastAsia="Times New Roman" w:hAnsi="Arial" w:cs="Arial"/>
          <w:sz w:val="24"/>
          <w:szCs w:val="24"/>
          <w:lang w:val="mn-MN"/>
        </w:rPr>
        <w:t xml:space="preserve">ж, холбогдох ажилтнуудад ашиглуулж </w:t>
      </w:r>
      <w:proofErr w:type="spellStart"/>
      <w:r w:rsidRPr="00310BB1">
        <w:rPr>
          <w:rFonts w:ascii="Arial" w:eastAsia="Times New Roman" w:hAnsi="Arial" w:cs="Arial"/>
          <w:sz w:val="24"/>
          <w:szCs w:val="24"/>
        </w:rPr>
        <w:t>байна</w:t>
      </w:r>
      <w:proofErr w:type="spellEnd"/>
      <w:r w:rsidRPr="00310BB1">
        <w:rPr>
          <w:rFonts w:ascii="Arial" w:eastAsia="Times New Roman" w:hAnsi="Arial" w:cs="Arial"/>
          <w:sz w:val="24"/>
          <w:szCs w:val="24"/>
        </w:rPr>
        <w:t>.</w:t>
      </w:r>
    </w:p>
    <w:p w14:paraId="3D95F698" w14:textId="77777777" w:rsidR="00310BB1" w:rsidRPr="00310BB1" w:rsidRDefault="00310BB1" w:rsidP="00310BB1">
      <w:pPr>
        <w:numPr>
          <w:ilvl w:val="0"/>
          <w:numId w:val="22"/>
        </w:numPr>
        <w:spacing w:after="0" w:line="240" w:lineRule="auto"/>
        <w:contextualSpacing/>
        <w:jc w:val="both"/>
        <w:rPr>
          <w:rFonts w:ascii="Arial" w:eastAsia="Calibri" w:hAnsi="Arial" w:cs="Arial"/>
          <w:bCs/>
          <w:sz w:val="24"/>
          <w:szCs w:val="24"/>
          <w:lang w:val="mn-MN"/>
        </w:rPr>
      </w:pPr>
      <w:r w:rsidRPr="00310BB1">
        <w:rPr>
          <w:rFonts w:ascii="Arial" w:eastAsia="Calibri" w:hAnsi="Arial" w:cs="Arial"/>
          <w:bCs/>
          <w:sz w:val="24"/>
          <w:szCs w:val="24"/>
          <w:lang w:val="mn-MN"/>
        </w:rPr>
        <w:lastRenderedPageBreak/>
        <w:t xml:space="preserve">Байгууллагын архиваас 15 хүнд тушаалын хуулбар, 5 ажилтанд хөдөлмөрийн хэвийн бус нөхцлийн хугацааг тооцон гаргасан тодорхойлолт, 1 ажилтанд цалингийн тодорхойлолтыг гаргаж өгсөн.   </w:t>
      </w:r>
    </w:p>
    <w:p w14:paraId="3D21FA1D" w14:textId="77777777" w:rsidR="00310BB1" w:rsidRPr="00310BB1" w:rsidRDefault="00310BB1" w:rsidP="00310BB1">
      <w:pPr>
        <w:numPr>
          <w:ilvl w:val="0"/>
          <w:numId w:val="22"/>
        </w:numPr>
        <w:spacing w:after="0" w:line="240" w:lineRule="auto"/>
        <w:contextualSpacing/>
        <w:jc w:val="both"/>
        <w:rPr>
          <w:rFonts w:ascii="Arial" w:eastAsia="Calibri" w:hAnsi="Arial" w:cs="Arial"/>
          <w:bCs/>
          <w:color w:val="FF0000"/>
          <w:sz w:val="24"/>
          <w:szCs w:val="24"/>
          <w:lang w:val="mn-MN"/>
        </w:rPr>
      </w:pPr>
      <w:r w:rsidRPr="00310BB1">
        <w:rPr>
          <w:rFonts w:ascii="Arial" w:hAnsi="Arial" w:cs="Arial"/>
          <w:iCs/>
          <w:sz w:val="24"/>
          <w:szCs w:val="24"/>
          <w:lang w:val="mn-MN"/>
        </w:rPr>
        <w:t>Компанид мөрдөгдөж байгаа баримт бичгийн</w:t>
      </w:r>
      <w:r w:rsidRPr="00310BB1">
        <w:rPr>
          <w:rFonts w:ascii="Arial" w:hAnsi="Arial" w:cs="Arial"/>
          <w:iCs/>
          <w:lang w:val="mn-MN"/>
        </w:rPr>
        <w:t xml:space="preserve"> </w:t>
      </w:r>
      <w:r w:rsidRPr="00310BB1">
        <w:rPr>
          <w:rFonts w:ascii="Arial" w:hAnsi="Arial" w:cs="Arial"/>
          <w:iCs/>
          <w:sz w:val="24"/>
          <w:szCs w:val="24"/>
          <w:lang w:val="mn-MN"/>
        </w:rPr>
        <w:t xml:space="preserve">“Бүртгэлийн нэгдсэн жагсаалт”-ын дагуу 2020 оны “Хөтлөх хэргийн нэрийн жагсаалт”–ыг боловсруулж байна. </w:t>
      </w:r>
    </w:p>
    <w:p w14:paraId="17DD95DF" w14:textId="77777777" w:rsidR="00310BB1" w:rsidRPr="00310BB1" w:rsidRDefault="00310BB1" w:rsidP="00B85BE1">
      <w:pPr>
        <w:spacing w:after="0" w:line="240" w:lineRule="auto"/>
        <w:ind w:firstLine="360"/>
        <w:contextualSpacing/>
        <w:jc w:val="both"/>
        <w:rPr>
          <w:rFonts w:ascii="Arial" w:hAnsi="Arial" w:cs="Arial"/>
          <w:lang w:val="mn-MN"/>
        </w:rPr>
      </w:pPr>
      <w:r w:rsidRPr="00310BB1">
        <w:rPr>
          <w:rFonts w:ascii="Arial" w:hAnsi="Arial" w:cs="Arial"/>
          <w:bCs/>
          <w:sz w:val="24"/>
          <w:szCs w:val="24"/>
          <w:lang w:val="mn-MN"/>
        </w:rPr>
        <w:t xml:space="preserve">2020 оны эхний хагас жилийн эхний 6 сарын байдлаар </w:t>
      </w:r>
      <w:r w:rsidRPr="00310BB1">
        <w:rPr>
          <w:rFonts w:ascii="Arial" w:hAnsi="Arial" w:cs="Arial"/>
          <w:lang w:val="mn-MN"/>
        </w:rPr>
        <w:t xml:space="preserve">Гүйцэтгэх захирлын нийт </w:t>
      </w:r>
      <w:r w:rsidRPr="00310BB1">
        <w:rPr>
          <w:rFonts w:ascii="Arial" w:hAnsi="Arial" w:cs="Arial"/>
          <w:b/>
          <w:lang w:val="mn-MN"/>
        </w:rPr>
        <w:t>228</w:t>
      </w:r>
      <w:r w:rsidRPr="00310BB1">
        <w:rPr>
          <w:rFonts w:ascii="Arial" w:hAnsi="Arial" w:cs="Arial"/>
          <w:lang w:val="mn-MN"/>
        </w:rPr>
        <w:t xml:space="preserve"> тушаалыг батлуулж бүх нэгжид ЭЙБЛ програмаар хүргүүлсэн.</w:t>
      </w:r>
    </w:p>
    <w:p w14:paraId="2ACB4183" w14:textId="77777777" w:rsidR="00310BB1" w:rsidRPr="00310BB1" w:rsidRDefault="00310BB1" w:rsidP="00310BB1">
      <w:pPr>
        <w:spacing w:after="0" w:line="240" w:lineRule="auto"/>
        <w:jc w:val="both"/>
        <w:rPr>
          <w:rFonts w:ascii="Arial" w:hAnsi="Arial" w:cs="Arial"/>
          <w:lang w:val="mn-MN"/>
        </w:rPr>
      </w:pPr>
    </w:p>
    <w:p w14:paraId="529D0C97" w14:textId="0A18EE55" w:rsidR="00310BB1" w:rsidRPr="00310BB1" w:rsidRDefault="00310BB1" w:rsidP="003B1F2F">
      <w:pPr>
        <w:spacing w:after="0" w:line="240" w:lineRule="auto"/>
        <w:ind w:firstLine="360"/>
        <w:contextualSpacing/>
        <w:jc w:val="both"/>
        <w:rPr>
          <w:rFonts w:ascii="Arial" w:hAnsi="Arial" w:cs="Arial"/>
          <w:bCs/>
          <w:sz w:val="24"/>
          <w:szCs w:val="24"/>
          <w:lang w:val="mn-MN"/>
        </w:rPr>
      </w:pPr>
      <w:r w:rsidRPr="00310BB1">
        <w:rPr>
          <w:rFonts w:ascii="Arial" w:hAnsi="Arial" w:cs="Arial"/>
          <w:b/>
          <w:bCs/>
          <w:sz w:val="24"/>
          <w:szCs w:val="24"/>
          <w:lang w:val="mn-MN"/>
        </w:rPr>
        <w:t xml:space="preserve">Ирсэн бичиг: </w:t>
      </w:r>
      <w:r w:rsidRPr="00310BB1">
        <w:rPr>
          <w:rFonts w:ascii="Arial" w:hAnsi="Arial" w:cs="Arial"/>
          <w:bCs/>
          <w:sz w:val="24"/>
          <w:szCs w:val="24"/>
          <w:lang w:val="mn-MN"/>
        </w:rPr>
        <w:t>Удирдах дээд газрууд болон харилцагч байгууллагуудаас ирсэн  нийт 1110 албан тоот, Техникийн нөхцөл хүссэн тухай өргөдөл</w:t>
      </w:r>
      <w:r w:rsidRPr="00310BB1">
        <w:rPr>
          <w:rFonts w:ascii="Arial" w:hAnsi="Arial" w:cs="Arial"/>
          <w:bCs/>
          <w:sz w:val="24"/>
          <w:szCs w:val="24"/>
        </w:rPr>
        <w:t xml:space="preserve"> </w:t>
      </w:r>
      <w:r w:rsidRPr="00310BB1">
        <w:rPr>
          <w:rFonts w:ascii="Arial" w:hAnsi="Arial" w:cs="Arial"/>
          <w:bCs/>
          <w:sz w:val="24"/>
          <w:szCs w:val="24"/>
          <w:lang w:val="mn-MN"/>
        </w:rPr>
        <w:t>366, Хэрэглэгчдийн өргөдөл 179</w:t>
      </w:r>
      <w:r w:rsidRPr="00310BB1">
        <w:rPr>
          <w:rFonts w:ascii="Arial" w:hAnsi="Arial" w:cs="Arial"/>
          <w:bCs/>
          <w:sz w:val="24"/>
          <w:szCs w:val="24"/>
        </w:rPr>
        <w:t xml:space="preserve"> </w:t>
      </w:r>
      <w:r w:rsidRPr="00310BB1">
        <w:rPr>
          <w:rFonts w:ascii="Arial" w:hAnsi="Arial" w:cs="Arial"/>
          <w:bCs/>
          <w:sz w:val="24"/>
          <w:szCs w:val="24"/>
          <w:lang w:val="mn-MN"/>
        </w:rPr>
        <w:t xml:space="preserve"> тус бүр  хүлээн авч, тараалт шийдвэрлэлт болон  хугацаанд нь хяналт тавьж ажиллав.</w:t>
      </w:r>
      <w:r w:rsidRPr="00310BB1">
        <w:rPr>
          <w:rFonts w:ascii="Arial" w:hAnsi="Arial" w:cs="Arial"/>
          <w:sz w:val="24"/>
          <w:szCs w:val="24"/>
        </w:rPr>
        <w:t xml:space="preserve"> </w:t>
      </w:r>
    </w:p>
    <w:p w14:paraId="68A9C2AF" w14:textId="77777777" w:rsidR="008B640C" w:rsidRDefault="00310BB1" w:rsidP="008B640C">
      <w:pPr>
        <w:spacing w:after="0" w:line="240" w:lineRule="auto"/>
        <w:ind w:firstLine="360"/>
        <w:jc w:val="both"/>
        <w:rPr>
          <w:rFonts w:ascii="Arial" w:hAnsi="Arial" w:cs="Arial"/>
          <w:bCs/>
          <w:sz w:val="24"/>
          <w:szCs w:val="24"/>
          <w:lang w:val="mn-MN"/>
        </w:rPr>
      </w:pPr>
      <w:r w:rsidRPr="00310BB1">
        <w:rPr>
          <w:rFonts w:ascii="Arial" w:hAnsi="Arial" w:cs="Arial"/>
          <w:b/>
          <w:bCs/>
          <w:sz w:val="24"/>
          <w:szCs w:val="24"/>
          <w:lang w:val="mn-MN"/>
        </w:rPr>
        <w:t xml:space="preserve">Явуулсан бичиг: </w:t>
      </w:r>
      <w:r w:rsidRPr="00310BB1">
        <w:rPr>
          <w:rFonts w:ascii="Arial" w:hAnsi="Arial" w:cs="Arial"/>
          <w:bCs/>
          <w:sz w:val="24"/>
          <w:szCs w:val="24"/>
          <w:lang w:val="mn-MN"/>
        </w:rPr>
        <w:t xml:space="preserve"> Дотооддоо боловсруулсан болон гадагш явуулах баримт бичгийн төслийг   Е-майл, Эйбл программын  Бичиг төлөвлөлт сувгаар хүлээн авч, удирдлагуудад танилцуулан хянуулж, батлуулсны дараа хэвлэмэл хуудсанд хэвлэн төсөл зохиосон албан тушаалтан, мэргэжилтнээр боловсруулсан, хянасан   тухай гарын үсгийн баталгаажилтыг зуруулснаар нийт 1040 албан тоотыг  удирдах дээд газрууд болон харилцагч байгууллагуудад</w:t>
      </w:r>
      <w:r w:rsidRPr="00310BB1">
        <w:rPr>
          <w:rFonts w:ascii="Arial" w:hAnsi="Arial" w:cs="Arial"/>
          <w:sz w:val="24"/>
          <w:szCs w:val="24"/>
        </w:rPr>
        <w:t xml:space="preserve"> </w:t>
      </w:r>
      <w:r w:rsidRPr="00310BB1">
        <w:rPr>
          <w:rFonts w:ascii="Arial" w:hAnsi="Arial" w:cs="Arial"/>
          <w:bCs/>
          <w:sz w:val="24"/>
          <w:szCs w:val="24"/>
          <w:lang w:val="mn-MN"/>
        </w:rPr>
        <w:t>цахим шуудан , факс, шуудан хүргэлтээр  хүргүүлэн, хүлээн авсан эсэх тухай лавлав.</w:t>
      </w:r>
    </w:p>
    <w:p w14:paraId="44E77626" w14:textId="0915DD24" w:rsidR="00310BB1" w:rsidRPr="00310BB1" w:rsidRDefault="00310BB1" w:rsidP="00B85BE1">
      <w:pPr>
        <w:numPr>
          <w:ilvl w:val="1"/>
          <w:numId w:val="10"/>
        </w:numPr>
        <w:spacing w:after="0" w:line="240" w:lineRule="auto"/>
        <w:contextualSpacing/>
        <w:jc w:val="both"/>
        <w:rPr>
          <w:rFonts w:ascii="Arial" w:hAnsi="Arial" w:cs="Arial"/>
          <w:bCs/>
          <w:sz w:val="24"/>
          <w:szCs w:val="24"/>
          <w:lang w:val="mn-MN"/>
        </w:rPr>
      </w:pPr>
      <w:r w:rsidRPr="00310BB1">
        <w:rPr>
          <w:rFonts w:ascii="Arial" w:hAnsi="Arial" w:cs="Arial"/>
          <w:bCs/>
          <w:sz w:val="24"/>
          <w:szCs w:val="24"/>
          <w:lang w:val="mn-MN"/>
        </w:rPr>
        <w:t xml:space="preserve">2020 оны Эхний хагас жилд  компани 1261 удаагийн  3021 өдөр 23718 цаг томилолтоор ажилласан. </w:t>
      </w:r>
    </w:p>
    <w:p w14:paraId="7EAC5975" w14:textId="77777777" w:rsidR="00310BB1" w:rsidRPr="00310BB1" w:rsidRDefault="00310BB1" w:rsidP="00310BB1">
      <w:pPr>
        <w:numPr>
          <w:ilvl w:val="1"/>
          <w:numId w:val="10"/>
        </w:numPr>
        <w:spacing w:after="0" w:line="240" w:lineRule="auto"/>
        <w:contextualSpacing/>
        <w:jc w:val="both"/>
        <w:rPr>
          <w:rFonts w:ascii="Arial" w:hAnsi="Arial" w:cs="Arial"/>
          <w:bCs/>
          <w:sz w:val="24"/>
          <w:szCs w:val="24"/>
          <w:lang w:val="mn-MN"/>
        </w:rPr>
      </w:pPr>
      <w:r w:rsidRPr="00310BB1">
        <w:rPr>
          <w:rFonts w:ascii="Arial" w:hAnsi="Arial" w:cs="Arial"/>
          <w:bCs/>
          <w:sz w:val="24"/>
          <w:szCs w:val="24"/>
          <w:lang w:val="mn-MN"/>
        </w:rPr>
        <w:t xml:space="preserve">  Нийт 25  ажилтанд ажил байдлын болон бусад тодорхойлолтыг гаргаж өгөв.</w:t>
      </w:r>
    </w:p>
    <w:p w14:paraId="34F0CC8C" w14:textId="77777777" w:rsidR="00310BB1" w:rsidRPr="00310BB1" w:rsidRDefault="00310BB1" w:rsidP="00310BB1">
      <w:pPr>
        <w:numPr>
          <w:ilvl w:val="1"/>
          <w:numId w:val="10"/>
        </w:numPr>
        <w:spacing w:after="0" w:line="240" w:lineRule="auto"/>
        <w:contextualSpacing/>
        <w:jc w:val="both"/>
        <w:rPr>
          <w:rFonts w:ascii="Arial" w:hAnsi="Arial" w:cs="Arial"/>
          <w:bCs/>
          <w:sz w:val="24"/>
          <w:szCs w:val="24"/>
          <w:lang w:val="mn-MN"/>
        </w:rPr>
      </w:pPr>
      <w:r w:rsidRPr="00310BB1">
        <w:rPr>
          <w:rFonts w:ascii="Arial" w:hAnsi="Arial" w:cs="Arial"/>
          <w:bCs/>
          <w:sz w:val="24"/>
          <w:szCs w:val="24"/>
          <w:lang w:val="mn-MN"/>
        </w:rPr>
        <w:t xml:space="preserve">  Захирлын зөвлөлийн ажиллах  /ДСЦТСХК-Ж-008-02/ журмын дагуу  хурлын хэлэлцэх асуудлын дарааллыг гаргаж, хурлын бэлтгэл ажлыг ханган, хуралд оролцон  тэмдэглэл хөтлөж,  протокол болон шийдвэрийг, Захирлын зөвлөлийн гишүүд болон  Захиргаа Удирдлагын хэлтсийн даргаар хянуулан гарын үсгээр баталгаажуулав. Нийт 13 удаагийн хуралд оролцов . </w:t>
      </w:r>
    </w:p>
    <w:p w14:paraId="1A591007" w14:textId="4892C207" w:rsidR="00310BB1" w:rsidRPr="00B85BE1" w:rsidRDefault="00310BB1" w:rsidP="00310BB1">
      <w:pPr>
        <w:numPr>
          <w:ilvl w:val="1"/>
          <w:numId w:val="10"/>
        </w:numPr>
        <w:spacing w:after="0" w:line="240" w:lineRule="auto"/>
        <w:contextualSpacing/>
        <w:jc w:val="both"/>
        <w:rPr>
          <w:rFonts w:ascii="Arial" w:hAnsi="Arial" w:cs="Arial"/>
          <w:bCs/>
          <w:i/>
          <w:sz w:val="24"/>
          <w:szCs w:val="24"/>
          <w:lang w:val="mn-MN"/>
        </w:rPr>
      </w:pPr>
      <w:r w:rsidRPr="00310BB1">
        <w:rPr>
          <w:rFonts w:ascii="Arial" w:hAnsi="Arial" w:cs="Arial"/>
          <w:bCs/>
          <w:sz w:val="24"/>
          <w:szCs w:val="24"/>
          <w:lang w:val="mn-MN"/>
        </w:rPr>
        <w:t xml:space="preserve">Ажлын цаг ашиглалтыг бүртгэх, хяналт тавих журам /ДСЦТС ХК-Ж-013-02/ Захиргааны ажилтнуудыг цаг бүртгэлийг үйлдэж , цагийн тооцоог сар бүр  СЭЗХэлтэст нэгтгэн өгөв. Захиргааны нийт  5  хэлтэс, 1 албаны цагийг өдөр бүр бүртгэж цагийн тооцоог улиралд  12  удаа хийв. </w:t>
      </w:r>
    </w:p>
    <w:p w14:paraId="412A5751" w14:textId="77777777" w:rsidR="00B85BE1" w:rsidRPr="00310BB1" w:rsidRDefault="00B85BE1" w:rsidP="00B85BE1">
      <w:pPr>
        <w:spacing w:after="0" w:line="240" w:lineRule="auto"/>
        <w:ind w:left="360"/>
        <w:contextualSpacing/>
        <w:jc w:val="both"/>
        <w:rPr>
          <w:rFonts w:ascii="Arial" w:hAnsi="Arial" w:cs="Arial"/>
          <w:bCs/>
          <w:i/>
          <w:sz w:val="24"/>
          <w:szCs w:val="24"/>
          <w:lang w:val="mn-MN"/>
        </w:rPr>
      </w:pPr>
    </w:p>
    <w:p w14:paraId="6C821B62" w14:textId="51FC2658" w:rsidR="00310BB1" w:rsidRPr="003B1F2F" w:rsidRDefault="00310BB1" w:rsidP="00310BB1">
      <w:pPr>
        <w:spacing w:after="0" w:line="240" w:lineRule="auto"/>
        <w:ind w:firstLine="360"/>
        <w:contextualSpacing/>
        <w:jc w:val="both"/>
        <w:rPr>
          <w:rFonts w:ascii="Arial" w:hAnsi="Arial" w:cs="Arial"/>
          <w:bCs/>
          <w:sz w:val="24"/>
          <w:szCs w:val="24"/>
          <w:lang w:val="mn-MN"/>
        </w:rPr>
      </w:pPr>
      <w:r w:rsidRPr="00310BB1">
        <w:rPr>
          <w:rFonts w:ascii="Arial" w:hAnsi="Arial" w:cs="Arial"/>
          <w:bCs/>
          <w:sz w:val="24"/>
          <w:szCs w:val="24"/>
          <w:lang w:val="mn-MN"/>
        </w:rPr>
        <w:t>2020 оны эхний хагас жилд компани Ээлжийн амралттай 30021 цаг, Өвчтэй 4212 цаг,Чөлөөтэй 3824 цаг,</w:t>
      </w:r>
      <w:r w:rsidR="003B1F2F">
        <w:rPr>
          <w:rFonts w:ascii="Arial" w:hAnsi="Arial" w:cs="Arial"/>
          <w:bCs/>
          <w:sz w:val="24"/>
          <w:szCs w:val="24"/>
          <w:lang w:val="mn-MN"/>
        </w:rPr>
        <w:t xml:space="preserve"> т</w:t>
      </w:r>
      <w:r w:rsidRPr="00310BB1">
        <w:rPr>
          <w:rFonts w:ascii="Arial" w:hAnsi="Arial" w:cs="Arial"/>
          <w:bCs/>
          <w:sz w:val="24"/>
          <w:szCs w:val="24"/>
          <w:lang w:val="mn-MN"/>
        </w:rPr>
        <w:t xml:space="preserve">асалсан 592 цаг,Жирэмсний амралттай 982 цаг, Хүүхэд асрах чөлөөтэй 11752 цаг ажилласан байна. </w:t>
      </w:r>
    </w:p>
    <w:p w14:paraId="106490ED" w14:textId="77777777" w:rsidR="00B85BE1" w:rsidRPr="00310BB1" w:rsidRDefault="00B85BE1" w:rsidP="00310BB1">
      <w:pPr>
        <w:spacing w:after="0" w:line="240" w:lineRule="auto"/>
        <w:ind w:firstLine="360"/>
        <w:contextualSpacing/>
        <w:jc w:val="both"/>
        <w:rPr>
          <w:rFonts w:ascii="Arial" w:hAnsi="Arial" w:cs="Arial"/>
          <w:b/>
          <w:bCs/>
          <w:i/>
          <w:sz w:val="24"/>
          <w:szCs w:val="24"/>
          <w:lang w:val="mn-MN"/>
        </w:rPr>
      </w:pPr>
    </w:p>
    <w:p w14:paraId="1601C220" w14:textId="6E02605E" w:rsidR="00310BB1" w:rsidRPr="00310BB1" w:rsidRDefault="003B1F2F" w:rsidP="00310BB1">
      <w:pPr>
        <w:keepNext/>
        <w:spacing w:after="0" w:line="240" w:lineRule="auto"/>
        <w:ind w:left="720" w:firstLine="720"/>
        <w:jc w:val="both"/>
        <w:outlineLvl w:val="0"/>
        <w:rPr>
          <w:rFonts w:ascii="Arial" w:eastAsia="SimSun" w:hAnsi="Arial" w:cs="Arial"/>
          <w:b/>
          <w:bCs/>
          <w:sz w:val="24"/>
          <w:szCs w:val="24"/>
          <w:lang w:val="mn-MN" w:bidi="mn-Mong-CN"/>
        </w:rPr>
      </w:pPr>
      <w:bookmarkStart w:id="3" w:name="_Toc26891324"/>
      <w:r>
        <w:rPr>
          <w:rFonts w:ascii="Arial" w:eastAsia="SimSun" w:hAnsi="Arial" w:cs="Arial"/>
          <w:b/>
          <w:bCs/>
          <w:sz w:val="24"/>
          <w:szCs w:val="24"/>
          <w:lang w:val="mn-MN" w:bidi="mn-Mong-CN"/>
        </w:rPr>
        <w:t>Тав</w:t>
      </w:r>
      <w:r w:rsidR="00310BB1" w:rsidRPr="00310BB1">
        <w:rPr>
          <w:rFonts w:ascii="Arial" w:eastAsia="SimSun" w:hAnsi="Arial" w:cs="Arial"/>
          <w:b/>
          <w:bCs/>
          <w:sz w:val="24"/>
          <w:szCs w:val="24"/>
          <w:lang w:val="mn-MN" w:bidi="mn-Mong-CN"/>
        </w:rPr>
        <w:t>.</w:t>
      </w:r>
      <w:r>
        <w:rPr>
          <w:rFonts w:ascii="Arial" w:eastAsia="SimSun" w:hAnsi="Arial" w:cs="Arial"/>
          <w:b/>
          <w:bCs/>
          <w:sz w:val="24"/>
          <w:szCs w:val="24"/>
          <w:lang w:val="mn-MN" w:bidi="mn-Mong-CN"/>
        </w:rPr>
        <w:t>Н</w:t>
      </w:r>
      <w:proofErr w:type="spellStart"/>
      <w:r w:rsidRPr="00310BB1">
        <w:rPr>
          <w:rFonts w:ascii="Arial" w:eastAsia="SimSun" w:hAnsi="Arial" w:cs="Arial"/>
          <w:b/>
          <w:bCs/>
          <w:sz w:val="24"/>
          <w:szCs w:val="24"/>
          <w:lang w:bidi="mn-Mong-CN"/>
        </w:rPr>
        <w:t>ийгмийн</w:t>
      </w:r>
      <w:proofErr w:type="spellEnd"/>
      <w:r w:rsidRPr="00310BB1">
        <w:rPr>
          <w:rFonts w:ascii="Arial" w:eastAsia="SimSun" w:hAnsi="Arial" w:cs="Arial"/>
          <w:b/>
          <w:bCs/>
          <w:sz w:val="24"/>
          <w:szCs w:val="24"/>
          <w:lang w:bidi="mn-Mong-CN"/>
        </w:rPr>
        <w:t xml:space="preserve"> </w:t>
      </w:r>
      <w:proofErr w:type="spellStart"/>
      <w:r w:rsidRPr="00310BB1">
        <w:rPr>
          <w:rFonts w:ascii="Arial" w:eastAsia="SimSun" w:hAnsi="Arial" w:cs="Arial"/>
          <w:b/>
          <w:bCs/>
          <w:sz w:val="24"/>
          <w:szCs w:val="24"/>
          <w:lang w:bidi="mn-Mong-CN"/>
        </w:rPr>
        <w:t>баталгааг</w:t>
      </w:r>
      <w:proofErr w:type="spellEnd"/>
      <w:r w:rsidRPr="00310BB1">
        <w:rPr>
          <w:rFonts w:ascii="Arial" w:eastAsia="SimSun" w:hAnsi="Arial" w:cs="Arial"/>
          <w:b/>
          <w:bCs/>
          <w:sz w:val="24"/>
          <w:szCs w:val="24"/>
          <w:lang w:bidi="mn-Mong-CN"/>
        </w:rPr>
        <w:t xml:space="preserve"> </w:t>
      </w:r>
      <w:proofErr w:type="spellStart"/>
      <w:r w:rsidRPr="00310BB1">
        <w:rPr>
          <w:rFonts w:ascii="Arial" w:eastAsia="SimSun" w:hAnsi="Arial" w:cs="Arial"/>
          <w:b/>
          <w:bCs/>
          <w:sz w:val="24"/>
          <w:szCs w:val="24"/>
          <w:lang w:bidi="mn-Mong-CN"/>
        </w:rPr>
        <w:t>хангах</w:t>
      </w:r>
      <w:proofErr w:type="spellEnd"/>
      <w:r w:rsidRPr="00310BB1">
        <w:rPr>
          <w:rFonts w:ascii="Arial" w:eastAsia="SimSun" w:hAnsi="Arial" w:cs="Arial"/>
          <w:b/>
          <w:bCs/>
          <w:sz w:val="24"/>
          <w:szCs w:val="24"/>
          <w:lang w:bidi="mn-Mong-CN"/>
        </w:rPr>
        <w:t xml:space="preserve"> </w:t>
      </w:r>
      <w:proofErr w:type="spellStart"/>
      <w:r w:rsidRPr="00310BB1">
        <w:rPr>
          <w:rFonts w:ascii="Arial" w:eastAsia="SimSun" w:hAnsi="Arial" w:cs="Arial"/>
          <w:b/>
          <w:bCs/>
          <w:sz w:val="24"/>
          <w:szCs w:val="24"/>
          <w:lang w:bidi="mn-Mong-CN"/>
        </w:rPr>
        <w:t>ажлын</w:t>
      </w:r>
      <w:proofErr w:type="spellEnd"/>
      <w:r w:rsidRPr="00310BB1">
        <w:rPr>
          <w:rFonts w:ascii="Arial" w:eastAsia="SimSun" w:hAnsi="Arial" w:cs="Arial"/>
          <w:b/>
          <w:bCs/>
          <w:sz w:val="24"/>
          <w:szCs w:val="24"/>
          <w:lang w:bidi="mn-Mong-CN"/>
        </w:rPr>
        <w:t xml:space="preserve"> </w:t>
      </w:r>
      <w:proofErr w:type="spellStart"/>
      <w:r w:rsidRPr="00310BB1">
        <w:rPr>
          <w:rFonts w:ascii="Arial" w:eastAsia="SimSun" w:hAnsi="Arial" w:cs="Arial"/>
          <w:b/>
          <w:bCs/>
          <w:sz w:val="24"/>
          <w:szCs w:val="24"/>
          <w:lang w:bidi="mn-Mong-CN"/>
        </w:rPr>
        <w:t>хүрээнд</w:t>
      </w:r>
      <w:proofErr w:type="spellEnd"/>
      <w:r w:rsidRPr="00310BB1">
        <w:rPr>
          <w:rFonts w:ascii="Arial" w:eastAsia="SimSun" w:hAnsi="Arial" w:cs="Arial"/>
          <w:b/>
          <w:bCs/>
          <w:sz w:val="24"/>
          <w:szCs w:val="24"/>
          <w:lang w:bidi="mn-Mong-CN"/>
        </w:rPr>
        <w:t>:</w:t>
      </w:r>
      <w:bookmarkEnd w:id="3"/>
      <w:r w:rsidRPr="00310BB1">
        <w:rPr>
          <w:rFonts w:ascii="Arial" w:eastAsia="SimSun" w:hAnsi="Arial" w:cs="Arial"/>
          <w:b/>
          <w:bCs/>
          <w:sz w:val="24"/>
          <w:szCs w:val="24"/>
          <w:lang w:bidi="mn-Mong-CN"/>
        </w:rPr>
        <w:t xml:space="preserve"> </w:t>
      </w:r>
    </w:p>
    <w:p w14:paraId="5B5FA66D" w14:textId="77777777" w:rsidR="00310BB1" w:rsidRPr="00310BB1" w:rsidRDefault="00310BB1" w:rsidP="00310BB1">
      <w:pPr>
        <w:spacing w:after="0" w:line="240" w:lineRule="auto"/>
        <w:ind w:firstLine="720"/>
        <w:jc w:val="both"/>
        <w:rPr>
          <w:rFonts w:ascii="Arial" w:eastAsia="Calibri" w:hAnsi="Arial" w:cs="Arial"/>
          <w:sz w:val="24"/>
          <w:szCs w:val="24"/>
          <w:lang w:val="mn-MN"/>
        </w:rPr>
      </w:pPr>
      <w:r w:rsidRPr="00310BB1">
        <w:rPr>
          <w:rFonts w:ascii="Arial" w:eastAsia="Calibri" w:hAnsi="Arial" w:cs="Arial"/>
          <w:sz w:val="24"/>
          <w:szCs w:val="24"/>
        </w:rPr>
        <w:t>“</w:t>
      </w:r>
      <w:r w:rsidRPr="00310BB1">
        <w:rPr>
          <w:rFonts w:ascii="Arial" w:eastAsia="Calibri" w:hAnsi="Arial" w:cs="Arial"/>
          <w:sz w:val="24"/>
          <w:szCs w:val="24"/>
          <w:lang w:val="mn-MN"/>
        </w:rPr>
        <w:t>Дархан Сэлэнгийн Цахилгаан Түгээх Сүлжээ</w:t>
      </w:r>
      <w:r w:rsidRPr="00310BB1">
        <w:rPr>
          <w:rFonts w:ascii="Arial" w:eastAsia="Calibri" w:hAnsi="Arial" w:cs="Arial"/>
          <w:sz w:val="24"/>
          <w:szCs w:val="24"/>
        </w:rPr>
        <w:t>”</w:t>
      </w:r>
      <w:r w:rsidRPr="00310BB1">
        <w:rPr>
          <w:rFonts w:ascii="Arial" w:eastAsia="Calibri" w:hAnsi="Arial" w:cs="Arial"/>
          <w:sz w:val="24"/>
          <w:szCs w:val="24"/>
          <w:lang w:val="mn-MN"/>
        </w:rPr>
        <w:t xml:space="preserve"> ХК  нь ажилтнуудынхаа нийгмийн хамгааллын баталгаа ба эрхийг хэрэгжүүлэх үүднээс Монгол Улсын Хөдөлмөрийн тухай болон бусад хууль, тогтоомжууд, Хөдөлмөрийн дотоод журам, Компанийн захиргаа, ҮЭ-ийн хороотой 2020 онд байгуулсан Хамтын гэрээ, компанийн олон нийтийн ажлын нэгдсэн төлөвлөгөөний хүрээнд нийгмийн зардлыг төлөвлөн олон талын арга хэмжээнүүдийг зохион байгуулж ажиллаж байна.</w:t>
      </w:r>
    </w:p>
    <w:p w14:paraId="7F808779" w14:textId="77777777" w:rsidR="00310BB1" w:rsidRPr="00310BB1" w:rsidRDefault="00310BB1" w:rsidP="00310BB1">
      <w:pPr>
        <w:shd w:val="clear" w:color="auto" w:fill="FFFFFF"/>
        <w:spacing w:before="90" w:after="0" w:line="240" w:lineRule="auto"/>
        <w:ind w:firstLine="720"/>
        <w:contextualSpacing/>
        <w:jc w:val="both"/>
        <w:rPr>
          <w:rFonts w:ascii="Arial" w:eastAsia="Times New Roman" w:hAnsi="Arial" w:cs="Arial"/>
          <w:noProof/>
          <w:sz w:val="24"/>
          <w:szCs w:val="24"/>
          <w:lang w:val="mn-MN"/>
        </w:rPr>
      </w:pPr>
      <w:r w:rsidRPr="00310BB1">
        <w:rPr>
          <w:rFonts w:ascii="Arial" w:eastAsia="Times New Roman" w:hAnsi="Arial" w:cs="Arial"/>
          <w:noProof/>
          <w:sz w:val="24"/>
          <w:szCs w:val="24"/>
          <w:lang w:val="mn-MN"/>
        </w:rPr>
        <w:t xml:space="preserve">2020.04.30-ныг дуустал өндөржүүлсэн бэлэн байдал зарлаж хөл хорио тогтоосон тул бүх нийтийг хамарсан зохион байгуулалтын ажлууд хойшилсон. </w:t>
      </w:r>
    </w:p>
    <w:p w14:paraId="00DA3209" w14:textId="77777777" w:rsidR="00310BB1" w:rsidRPr="00310BB1" w:rsidRDefault="00310BB1" w:rsidP="00310BB1">
      <w:pPr>
        <w:shd w:val="clear" w:color="auto" w:fill="FFFFFF"/>
        <w:spacing w:before="90" w:after="0" w:line="240" w:lineRule="auto"/>
        <w:contextualSpacing/>
        <w:jc w:val="both"/>
        <w:rPr>
          <w:rFonts w:ascii="Arial" w:eastAsia="Times New Roman" w:hAnsi="Arial" w:cs="Arial"/>
          <w:noProof/>
          <w:sz w:val="24"/>
          <w:szCs w:val="24"/>
          <w:lang w:val="mn-MN"/>
        </w:rPr>
      </w:pPr>
    </w:p>
    <w:p w14:paraId="4DBE2729" w14:textId="77777777" w:rsidR="00310BB1" w:rsidRPr="00310BB1" w:rsidRDefault="00310BB1" w:rsidP="00B85BE1">
      <w:pPr>
        <w:numPr>
          <w:ilvl w:val="0"/>
          <w:numId w:val="9"/>
        </w:numPr>
        <w:shd w:val="clear" w:color="auto" w:fill="FFFFFF"/>
        <w:tabs>
          <w:tab w:val="left" w:pos="993"/>
        </w:tabs>
        <w:spacing w:after="90" w:line="240" w:lineRule="auto"/>
        <w:ind w:left="0" w:firstLine="567"/>
        <w:contextualSpacing/>
        <w:jc w:val="both"/>
        <w:rPr>
          <w:rFonts w:ascii="Arial" w:eastAsia="Times New Roman" w:hAnsi="Arial" w:cs="Arial"/>
          <w:color w:val="1C1E21"/>
          <w:sz w:val="24"/>
          <w:szCs w:val="24"/>
        </w:rPr>
      </w:pPr>
      <w:r w:rsidRPr="00310BB1">
        <w:rPr>
          <w:rFonts w:ascii="Arial" w:eastAsia="Times New Roman" w:hAnsi="Arial" w:cs="Arial"/>
          <w:color w:val="1C1E21"/>
          <w:sz w:val="24"/>
          <w:szCs w:val="24"/>
        </w:rPr>
        <w:t>КОРОНАВИРУСЭЭС СЭРГИЙЛЖ ЦАХИМААР СУРГАЛТАА ХИЙЖ БАЙНА</w:t>
      </w:r>
    </w:p>
    <w:p w14:paraId="12F129F6" w14:textId="77777777" w:rsidR="00310BB1" w:rsidRPr="00310BB1" w:rsidRDefault="00310BB1" w:rsidP="00B85BE1">
      <w:pPr>
        <w:shd w:val="clear" w:color="auto" w:fill="FFFFFF"/>
        <w:tabs>
          <w:tab w:val="left" w:pos="993"/>
        </w:tabs>
        <w:spacing w:before="90" w:after="0" w:line="240" w:lineRule="auto"/>
        <w:ind w:firstLine="567"/>
        <w:contextualSpacing/>
        <w:jc w:val="both"/>
        <w:rPr>
          <w:rFonts w:ascii="Arial" w:eastAsia="Times New Roman" w:hAnsi="Arial" w:cs="Arial"/>
          <w:color w:val="1C1E21"/>
          <w:sz w:val="24"/>
          <w:szCs w:val="24"/>
        </w:rPr>
      </w:pPr>
      <w:r w:rsidRPr="00310BB1">
        <w:rPr>
          <w:rFonts w:ascii="Arial" w:eastAsia="Times New Roman" w:hAnsi="Arial" w:cs="Arial"/>
          <w:color w:val="1C1E21"/>
          <w:sz w:val="24"/>
          <w:szCs w:val="24"/>
        </w:rPr>
        <w:t>/2020.03.19/ ДСЦТС ХК-</w:t>
      </w:r>
      <w:proofErr w:type="spellStart"/>
      <w:r w:rsidRPr="00310BB1">
        <w:rPr>
          <w:rFonts w:ascii="Arial" w:eastAsia="Times New Roman" w:hAnsi="Arial" w:cs="Arial"/>
          <w:color w:val="1C1E21"/>
          <w:sz w:val="24"/>
          <w:szCs w:val="24"/>
        </w:rPr>
        <w:t>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нэгжүүдийн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шуурхай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үйлчилгээний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ажилтнуудад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зориулсан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онлайнаар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явууллаа</w:t>
      </w:r>
      <w:proofErr w:type="spellEnd"/>
      <w:r w:rsidRPr="00310BB1">
        <w:rPr>
          <w:rFonts w:ascii="Arial" w:eastAsia="Times New Roman" w:hAnsi="Arial" w:cs="Arial"/>
          <w:color w:val="1C1E21"/>
          <w:sz w:val="24"/>
          <w:szCs w:val="24"/>
        </w:rPr>
        <w:t xml:space="preserve">. </w:t>
      </w:r>
      <w:r w:rsidRPr="00310BB1">
        <w:rPr>
          <w:rFonts w:ascii="Arial" w:eastAsia="Times New Roman" w:hAnsi="Arial" w:cs="Arial"/>
          <w:color w:val="1C1E21"/>
          <w:sz w:val="24"/>
          <w:szCs w:val="24"/>
          <w:lang w:val="mn-MN"/>
        </w:rPr>
        <w:t>С</w:t>
      </w:r>
      <w:proofErr w:type="spellStart"/>
      <w:r w:rsidRPr="00310BB1">
        <w:rPr>
          <w:rFonts w:ascii="Arial" w:eastAsia="Times New Roman" w:hAnsi="Arial" w:cs="Arial"/>
          <w:color w:val="1C1E21"/>
          <w:sz w:val="24"/>
          <w:szCs w:val="24"/>
        </w:rPr>
        <w:t>ургалт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реле</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lastRenderedPageBreak/>
        <w:t>хамгаалалтын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зарчим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мэдрэх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чадвар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таслуурын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зарчим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ухаалаг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тоолуур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концентраторын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бүтэц</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сэлгэн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залгалтын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заавар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зэрэг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сэдвүүдийн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хүрээнд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байгуулагдлаа</w:t>
      </w:r>
      <w:proofErr w:type="spellEnd"/>
      <w:r w:rsidRPr="00310BB1">
        <w:rPr>
          <w:rFonts w:ascii="Arial" w:eastAsia="Times New Roman" w:hAnsi="Arial" w:cs="Arial"/>
          <w:color w:val="1C1E21"/>
          <w:sz w:val="24"/>
          <w:szCs w:val="24"/>
        </w:rPr>
        <w:t xml:space="preserve">. </w:t>
      </w:r>
      <w:r w:rsidRPr="00310BB1">
        <w:rPr>
          <w:rFonts w:ascii="Arial" w:eastAsia="Times New Roman" w:hAnsi="Arial" w:cs="Arial"/>
          <w:color w:val="1C1E21"/>
          <w:sz w:val="24"/>
          <w:szCs w:val="24"/>
          <w:lang w:val="mn-MN"/>
        </w:rPr>
        <w:t>К</w:t>
      </w:r>
      <w:proofErr w:type="spellStart"/>
      <w:r w:rsidRPr="00310BB1">
        <w:rPr>
          <w:rFonts w:ascii="Arial" w:eastAsia="Times New Roman" w:hAnsi="Arial" w:cs="Arial"/>
          <w:color w:val="1C1E21"/>
          <w:sz w:val="24"/>
          <w:szCs w:val="24"/>
        </w:rPr>
        <w:t>оронавирусээс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сэргийлж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энэ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төрлийн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мэдээлэл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хурал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зөвлөгөөнөө</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цахимаар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аюулгүй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ханган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байна</w:t>
      </w:r>
      <w:proofErr w:type="spellEnd"/>
      <w:r w:rsidRPr="00310BB1">
        <w:rPr>
          <w:rFonts w:ascii="Arial" w:eastAsia="Times New Roman" w:hAnsi="Arial" w:cs="Arial"/>
          <w:color w:val="1C1E21"/>
          <w:sz w:val="24"/>
          <w:szCs w:val="24"/>
        </w:rPr>
        <w:t xml:space="preserve">. </w:t>
      </w:r>
      <w:r w:rsidRPr="00310BB1">
        <w:rPr>
          <w:rFonts w:ascii="Arial" w:eastAsia="Times New Roman" w:hAnsi="Arial" w:cs="Arial"/>
          <w:color w:val="1C1E21"/>
          <w:sz w:val="24"/>
          <w:szCs w:val="24"/>
          <w:lang w:val="mn-MN"/>
        </w:rPr>
        <w:t>С</w:t>
      </w:r>
      <w:proofErr w:type="spellStart"/>
      <w:r w:rsidRPr="00310BB1">
        <w:rPr>
          <w:rFonts w:ascii="Arial" w:eastAsia="Times New Roman" w:hAnsi="Arial" w:cs="Arial"/>
          <w:color w:val="1C1E21"/>
          <w:sz w:val="24"/>
          <w:szCs w:val="24"/>
        </w:rPr>
        <w:t>ургалтанд</w:t>
      </w:r>
      <w:proofErr w:type="spellEnd"/>
      <w:r w:rsidRPr="00310BB1">
        <w:rPr>
          <w:rFonts w:ascii="Arial" w:eastAsia="Times New Roman" w:hAnsi="Arial" w:cs="Arial"/>
          <w:color w:val="1C1E21"/>
          <w:sz w:val="24"/>
          <w:szCs w:val="24"/>
        </w:rPr>
        <w:t xml:space="preserve"> 5 </w:t>
      </w:r>
      <w:proofErr w:type="spellStart"/>
      <w:r w:rsidRPr="00310BB1">
        <w:rPr>
          <w:rFonts w:ascii="Arial" w:eastAsia="Times New Roman" w:hAnsi="Arial" w:cs="Arial"/>
          <w:color w:val="1C1E21"/>
          <w:sz w:val="24"/>
          <w:szCs w:val="24"/>
        </w:rPr>
        <w:t>салбар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нэгжийн</w:t>
      </w:r>
      <w:proofErr w:type="spellEnd"/>
      <w:r w:rsidRPr="00310BB1">
        <w:rPr>
          <w:rFonts w:ascii="Arial" w:eastAsia="Times New Roman" w:hAnsi="Arial" w:cs="Arial"/>
          <w:color w:val="1C1E21"/>
          <w:sz w:val="24"/>
          <w:szCs w:val="24"/>
        </w:rPr>
        <w:t xml:space="preserve"> 50 </w:t>
      </w:r>
      <w:proofErr w:type="spellStart"/>
      <w:r w:rsidRPr="00310BB1">
        <w:rPr>
          <w:rFonts w:ascii="Arial" w:eastAsia="Times New Roman" w:hAnsi="Arial" w:cs="Arial"/>
          <w:color w:val="1C1E21"/>
          <w:sz w:val="24"/>
          <w:szCs w:val="24"/>
        </w:rPr>
        <w:t>гаруй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ажилтнууд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хамрагдлаа</w:t>
      </w:r>
      <w:proofErr w:type="spellEnd"/>
      <w:r w:rsidRPr="00310BB1">
        <w:rPr>
          <w:rFonts w:ascii="Arial" w:eastAsia="Times New Roman" w:hAnsi="Arial" w:cs="Arial"/>
          <w:color w:val="1C1E21"/>
          <w:sz w:val="24"/>
          <w:szCs w:val="24"/>
        </w:rPr>
        <w:t>.</w:t>
      </w:r>
    </w:p>
    <w:p w14:paraId="48E38E0B" w14:textId="77777777" w:rsidR="00310BB1" w:rsidRPr="00310BB1" w:rsidRDefault="00310BB1" w:rsidP="00B85BE1">
      <w:pPr>
        <w:numPr>
          <w:ilvl w:val="0"/>
          <w:numId w:val="9"/>
        </w:numPr>
        <w:shd w:val="clear" w:color="auto" w:fill="FFFFFF"/>
        <w:tabs>
          <w:tab w:val="left" w:pos="993"/>
        </w:tabs>
        <w:spacing w:before="90" w:after="90" w:line="240" w:lineRule="auto"/>
        <w:ind w:left="0" w:firstLine="567"/>
        <w:contextualSpacing/>
        <w:jc w:val="both"/>
        <w:rPr>
          <w:rFonts w:ascii="Arial" w:eastAsia="Times New Roman" w:hAnsi="Arial" w:cs="Arial"/>
          <w:color w:val="1C1E21"/>
          <w:sz w:val="24"/>
          <w:szCs w:val="24"/>
        </w:rPr>
      </w:pPr>
      <w:r w:rsidRPr="00310BB1">
        <w:rPr>
          <w:rFonts w:ascii="Arial" w:eastAsia="Times New Roman" w:hAnsi="Arial" w:cs="Arial"/>
          <w:color w:val="1C1E21"/>
          <w:sz w:val="24"/>
          <w:szCs w:val="24"/>
        </w:rPr>
        <w:t>ДСЦТС ХК-ИЙН ГАМШГИЙН ҮЕИЙН БЭЛЭН БАЙДЛЫГ ХАНГАХ ОРОН ТООНЫ БУС ШТАБ ШУУРХАЙ ХУРАЛД</w:t>
      </w:r>
      <w:r w:rsidRPr="00310BB1">
        <w:rPr>
          <w:rFonts w:ascii="Arial" w:eastAsia="Times New Roman" w:hAnsi="Arial" w:cs="Arial"/>
          <w:color w:val="1C1E21"/>
          <w:sz w:val="24"/>
          <w:szCs w:val="24"/>
          <w:lang w:val="mn-MN"/>
        </w:rPr>
        <w:t>ЛАА</w:t>
      </w:r>
    </w:p>
    <w:p w14:paraId="5CCD275E" w14:textId="13681A39" w:rsidR="00310BB1" w:rsidRPr="00310BB1" w:rsidRDefault="00310BB1" w:rsidP="00310BB1">
      <w:pPr>
        <w:shd w:val="clear" w:color="auto" w:fill="FFFFFF"/>
        <w:spacing w:before="90" w:after="90" w:line="240" w:lineRule="auto"/>
        <w:ind w:firstLine="720"/>
        <w:contextualSpacing/>
        <w:jc w:val="both"/>
        <w:rPr>
          <w:rFonts w:ascii="Arial" w:eastAsia="Times New Roman" w:hAnsi="Arial" w:cs="Arial"/>
          <w:color w:val="1C1E21"/>
          <w:sz w:val="24"/>
          <w:szCs w:val="24"/>
        </w:rPr>
      </w:pPr>
      <w:proofErr w:type="spellStart"/>
      <w:r w:rsidRPr="00310BB1">
        <w:rPr>
          <w:rFonts w:ascii="Arial" w:eastAsia="Times New Roman" w:hAnsi="Arial" w:cs="Arial"/>
          <w:color w:val="1C1E21"/>
          <w:sz w:val="24"/>
          <w:szCs w:val="24"/>
        </w:rPr>
        <w:t>Монгол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улсад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Коронавирус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зөөвөрлөгдөн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ирсэнтэй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холбогдуулан</w:t>
      </w:r>
      <w:proofErr w:type="spellEnd"/>
      <w:r w:rsidRPr="00310BB1">
        <w:rPr>
          <w:rFonts w:ascii="Arial" w:eastAsia="Times New Roman" w:hAnsi="Arial" w:cs="Arial"/>
          <w:color w:val="1C1E21"/>
          <w:sz w:val="24"/>
          <w:szCs w:val="24"/>
        </w:rPr>
        <w:t xml:space="preserve"> ДСЦТС ХК-</w:t>
      </w:r>
      <w:proofErr w:type="spellStart"/>
      <w:r w:rsidRPr="00310BB1">
        <w:rPr>
          <w:rFonts w:ascii="Arial" w:eastAsia="Times New Roman" w:hAnsi="Arial" w:cs="Arial"/>
          <w:color w:val="1C1E21"/>
          <w:sz w:val="24"/>
          <w:szCs w:val="24"/>
        </w:rPr>
        <w:t>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Гамшгийн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үеийн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бэлэн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хангах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тооны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бус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штаб</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шуурхай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хуралдаж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үүсээд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нөхцөл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байдалтай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холбогдуулан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тусгай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горимд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шилжсэн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үед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хэрэгжүүлэх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хэмжээний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төлөвлөгөөг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нэгжүүддээ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танилцуулж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шуурхай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хэмжээг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талаар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захирал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бөгөөд</w:t>
      </w:r>
      <w:proofErr w:type="spellEnd"/>
      <w:r w:rsidRPr="00310BB1">
        <w:rPr>
          <w:rFonts w:ascii="Arial" w:eastAsia="Times New Roman" w:hAnsi="Arial" w:cs="Arial"/>
          <w:color w:val="1C1E21"/>
          <w:sz w:val="24"/>
          <w:szCs w:val="24"/>
        </w:rPr>
        <w:t> </w:t>
      </w:r>
      <w:proofErr w:type="spellStart"/>
      <w:r w:rsidRPr="00310BB1">
        <w:rPr>
          <w:rFonts w:ascii="Arial" w:eastAsia="Times New Roman" w:hAnsi="Arial" w:cs="Arial"/>
          <w:color w:val="1C1E21"/>
          <w:sz w:val="24"/>
          <w:szCs w:val="24"/>
        </w:rPr>
        <w:t>ерөнхий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инженер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Б.Батжаргалаас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чиглэл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өглөө</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imes New Roman" w:hAnsi="Arial" w:cs="Arial"/>
          <w:color w:val="1C1E21"/>
          <w:sz w:val="24"/>
          <w:szCs w:val="24"/>
        </w:rPr>
        <w:t>Мөн</w:t>
      </w:r>
      <w:proofErr w:type="spellEnd"/>
      <w:r w:rsidRPr="00310BB1">
        <w:rPr>
          <w:rFonts w:ascii="Arial" w:eastAsia="Times New Roman" w:hAnsi="Arial" w:cs="Arial"/>
          <w:color w:val="1C1E21"/>
          <w:sz w:val="24"/>
          <w:szCs w:val="24"/>
        </w:rPr>
        <w:t xml:space="preserve"> ЭХЯ </w:t>
      </w:r>
      <w:proofErr w:type="spellStart"/>
      <w:r w:rsidRPr="00310BB1">
        <w:rPr>
          <w:rFonts w:ascii="Arial" w:eastAsia="Times New Roman" w:hAnsi="Arial" w:cs="Arial"/>
          <w:color w:val="1C1E21"/>
          <w:sz w:val="24"/>
          <w:szCs w:val="24"/>
        </w:rPr>
        <w:t>шуурхай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хуралдаж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дараах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шийдвэрүүдийг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гаргалаа</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rPr>
        <w:br/>
        <w:t xml:space="preserve">1.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хамарсан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хурал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зөвлөгөөн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хийхгүй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байх</w:t>
      </w:r>
      <w:proofErr w:type="spellEnd"/>
      <w:r w:rsidRPr="00310BB1">
        <w:rPr>
          <w:rFonts w:ascii="Arial" w:eastAsia="Times New Roman" w:hAnsi="Arial" w:cs="Arial"/>
          <w:color w:val="1C1E21"/>
          <w:sz w:val="24"/>
          <w:szCs w:val="24"/>
        </w:rPr>
        <w:br/>
        <w:t xml:space="preserve">2. </w:t>
      </w:r>
      <w:proofErr w:type="spellStart"/>
      <w:r w:rsidRPr="00310BB1">
        <w:rPr>
          <w:rFonts w:ascii="Arial" w:eastAsia="Times New Roman" w:hAnsi="Arial" w:cs="Arial"/>
          <w:color w:val="1C1E21"/>
          <w:sz w:val="24"/>
          <w:szCs w:val="24"/>
        </w:rPr>
        <w:t>Гамшгаас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хамгаалах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Түлш</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эрчим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хүчний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улсын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штабыг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яаралтай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хуралдуулах</w:t>
      </w:r>
      <w:proofErr w:type="spellEnd"/>
      <w:r w:rsidRPr="00310BB1">
        <w:rPr>
          <w:rFonts w:ascii="Arial" w:eastAsia="Times New Roman" w:hAnsi="Arial" w:cs="Arial"/>
          <w:color w:val="1C1E21"/>
          <w:sz w:val="24"/>
          <w:szCs w:val="24"/>
        </w:rPr>
        <w:br/>
        <w:t xml:space="preserve">3. </w:t>
      </w:r>
      <w:proofErr w:type="spellStart"/>
      <w:r w:rsidRPr="00310BB1">
        <w:rPr>
          <w:rFonts w:ascii="Arial" w:eastAsia="Times New Roman" w:hAnsi="Arial" w:cs="Arial"/>
          <w:color w:val="1C1E21"/>
          <w:sz w:val="24"/>
          <w:szCs w:val="24"/>
        </w:rPr>
        <w:t>Байгууллагын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дотоод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хамарсан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үйлчилгээ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хоолны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газар</w:t>
      </w:r>
      <w:proofErr w:type="spellEnd"/>
      <w:r w:rsidRPr="00310BB1">
        <w:rPr>
          <w:rFonts w:ascii="Arial" w:eastAsia="Times New Roman" w:hAnsi="Arial" w:cs="Arial"/>
          <w:color w:val="1C1E21"/>
          <w:sz w:val="24"/>
          <w:szCs w:val="24"/>
        </w:rPr>
        <w:t>/-</w:t>
      </w:r>
      <w:proofErr w:type="spellStart"/>
      <w:r w:rsidRPr="00310BB1">
        <w:rPr>
          <w:rFonts w:ascii="Arial" w:eastAsia="Times New Roman" w:hAnsi="Arial" w:cs="Arial"/>
          <w:color w:val="1C1E21"/>
          <w:sz w:val="24"/>
          <w:szCs w:val="24"/>
        </w:rPr>
        <w:t>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газруудад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өндөр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хяналт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тавин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ажиллах</w:t>
      </w:r>
      <w:proofErr w:type="spellEnd"/>
      <w:r w:rsidRPr="00310BB1">
        <w:rPr>
          <w:rFonts w:ascii="Arial" w:eastAsia="Times New Roman" w:hAnsi="Arial" w:cs="Arial"/>
          <w:color w:val="1C1E21"/>
          <w:sz w:val="24"/>
          <w:szCs w:val="24"/>
        </w:rPr>
        <w:br/>
        <w:t xml:space="preserve">4. </w:t>
      </w:r>
      <w:proofErr w:type="spellStart"/>
      <w:r w:rsidRPr="00310BB1">
        <w:rPr>
          <w:rFonts w:ascii="Arial" w:eastAsia="Times New Roman" w:hAnsi="Arial" w:cs="Arial"/>
          <w:color w:val="1C1E21"/>
          <w:sz w:val="24"/>
          <w:szCs w:val="24"/>
        </w:rPr>
        <w:t>Байгууллагын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ажилчдын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аюулгүй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хэрэглээний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амны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бодисын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нөөц</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бэлдэх</w:t>
      </w:r>
      <w:proofErr w:type="spellEnd"/>
      <w:r w:rsidRPr="00310BB1">
        <w:rPr>
          <w:rFonts w:ascii="Arial" w:eastAsia="Times New Roman" w:hAnsi="Arial" w:cs="Arial"/>
          <w:color w:val="1C1E21"/>
          <w:sz w:val="24"/>
          <w:szCs w:val="24"/>
        </w:rPr>
        <w:br/>
        <w:t xml:space="preserve">5. </w:t>
      </w:r>
      <w:proofErr w:type="spellStart"/>
      <w:r w:rsidRPr="00310BB1">
        <w:rPr>
          <w:rFonts w:ascii="Arial" w:eastAsia="Times New Roman" w:hAnsi="Arial" w:cs="Arial"/>
          <w:color w:val="1C1E21"/>
          <w:sz w:val="24"/>
          <w:szCs w:val="24"/>
        </w:rPr>
        <w:t>Салбарын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нарийн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мэргэжлийн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инженер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техникийн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ажилчдыг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шаардлагатай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нөхцөлд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ажиллуулах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бэлтгэлд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хуваарь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гаргах</w:t>
      </w:r>
      <w:proofErr w:type="spellEnd"/>
      <w:r w:rsidRPr="00310BB1">
        <w:rPr>
          <w:rFonts w:ascii="Arial" w:eastAsia="Times New Roman" w:hAnsi="Arial" w:cs="Arial"/>
          <w:color w:val="1C1E21"/>
          <w:sz w:val="24"/>
          <w:szCs w:val="24"/>
        </w:rPr>
        <w:br/>
        <w:t xml:space="preserve">6. </w:t>
      </w:r>
      <w:proofErr w:type="spellStart"/>
      <w:r w:rsidRPr="00310BB1">
        <w:rPr>
          <w:rFonts w:ascii="Arial" w:eastAsia="Times New Roman" w:hAnsi="Arial" w:cs="Arial"/>
          <w:color w:val="1C1E21"/>
          <w:sz w:val="24"/>
          <w:szCs w:val="24"/>
        </w:rPr>
        <w:t>Хэрэглэгчдэд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үйлчлэх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төвүүд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иргэд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харьцах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харьцах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хэсгийн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ажилчдыг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үеийн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горимыг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даган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ажиллуулах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хяналтыг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өндөржүүлэх</w:t>
      </w:r>
      <w:proofErr w:type="spellEnd"/>
      <w:r w:rsidRPr="00310BB1">
        <w:rPr>
          <w:rFonts w:ascii="Arial" w:eastAsia="Times New Roman" w:hAnsi="Arial" w:cs="Arial"/>
          <w:color w:val="1C1E21"/>
          <w:sz w:val="24"/>
          <w:szCs w:val="24"/>
        </w:rPr>
        <w:br/>
        <w:t xml:space="preserve">7. </w:t>
      </w:r>
      <w:proofErr w:type="spellStart"/>
      <w:r w:rsidRPr="00310BB1">
        <w:rPr>
          <w:rFonts w:ascii="Arial" w:eastAsia="Times New Roman" w:hAnsi="Arial" w:cs="Arial"/>
          <w:color w:val="1C1E21"/>
          <w:sz w:val="24"/>
          <w:szCs w:val="24"/>
        </w:rPr>
        <w:t>Эрчим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хүчний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яам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үйлдвэр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компаниудын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нэвтрэх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цэгүүдийг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тогтмол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амны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хаалтгүй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иргэдийг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нэвтрүүлэхгүй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байхад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анхаарах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зэрэг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чиглэлүүдийг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үйлдвэр</w:t>
      </w:r>
      <w:proofErr w:type="spellEnd"/>
      <w:r w:rsidRPr="00310BB1">
        <w:rPr>
          <w:rFonts w:ascii="Arial" w:eastAsia="Times New Roman" w:hAnsi="Arial" w:cs="Arial"/>
          <w:color w:val="1C1E21"/>
          <w:sz w:val="24"/>
          <w:szCs w:val="24"/>
        </w:rPr>
        <w:t xml:space="preserve"> ААНБ-</w:t>
      </w:r>
      <w:proofErr w:type="spellStart"/>
      <w:r w:rsidRPr="00310BB1">
        <w:rPr>
          <w:rFonts w:ascii="Arial" w:eastAsia="Times New Roman" w:hAnsi="Arial" w:cs="Arial"/>
          <w:color w:val="1C1E21"/>
          <w:sz w:val="24"/>
          <w:szCs w:val="24"/>
        </w:rPr>
        <w:t>уудад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өглөө</w:t>
      </w:r>
      <w:proofErr w:type="spellEnd"/>
      <w:r w:rsidRPr="00310BB1">
        <w:rPr>
          <w:rFonts w:ascii="Arial" w:eastAsia="Times New Roman" w:hAnsi="Arial" w:cs="Arial"/>
          <w:color w:val="1C1E21"/>
          <w:sz w:val="24"/>
          <w:szCs w:val="24"/>
        </w:rPr>
        <w:t>.</w:t>
      </w:r>
    </w:p>
    <w:p w14:paraId="456C2627" w14:textId="77777777" w:rsidR="00310BB1" w:rsidRPr="00310BB1" w:rsidRDefault="00310BB1" w:rsidP="00310BB1">
      <w:pPr>
        <w:shd w:val="clear" w:color="auto" w:fill="FFFFFF"/>
        <w:spacing w:before="90" w:after="90" w:line="240" w:lineRule="auto"/>
        <w:ind w:firstLine="720"/>
        <w:contextualSpacing/>
        <w:jc w:val="both"/>
        <w:rPr>
          <w:rFonts w:ascii="Arial" w:eastAsia="Times New Roman" w:hAnsi="Arial" w:cs="Arial"/>
          <w:color w:val="1C1E21"/>
          <w:sz w:val="24"/>
          <w:szCs w:val="24"/>
        </w:rPr>
      </w:pPr>
    </w:p>
    <w:p w14:paraId="61007A50" w14:textId="532E3931" w:rsidR="00310BB1" w:rsidRPr="00310BB1" w:rsidRDefault="00310BB1" w:rsidP="008B640C">
      <w:pPr>
        <w:numPr>
          <w:ilvl w:val="0"/>
          <w:numId w:val="9"/>
        </w:numPr>
        <w:shd w:val="clear" w:color="auto" w:fill="FFFFFF"/>
        <w:spacing w:after="90" w:line="240" w:lineRule="auto"/>
        <w:ind w:left="426"/>
        <w:contextualSpacing/>
        <w:rPr>
          <w:rFonts w:ascii="Arial" w:eastAsia="Times New Roman" w:hAnsi="Arial" w:cs="Arial"/>
          <w:b/>
          <w:color w:val="1C1E21"/>
          <w:sz w:val="24"/>
          <w:szCs w:val="24"/>
        </w:rPr>
      </w:pPr>
      <w:r w:rsidRPr="00310BB1">
        <w:rPr>
          <w:rFonts w:ascii="Arial" w:eastAsia="Times New Roman" w:hAnsi="Arial" w:cs="Arial"/>
          <w:b/>
          <w:color w:val="1C1E21"/>
          <w:sz w:val="24"/>
          <w:szCs w:val="24"/>
        </w:rPr>
        <w:t xml:space="preserve">2020 </w:t>
      </w:r>
      <w:proofErr w:type="spellStart"/>
      <w:r w:rsidR="008B640C" w:rsidRPr="008B640C">
        <w:rPr>
          <w:rFonts w:ascii="Arial" w:eastAsia="Times New Roman" w:hAnsi="Arial" w:cs="Arial"/>
          <w:b/>
          <w:color w:val="1C1E21"/>
          <w:sz w:val="24"/>
          <w:szCs w:val="24"/>
        </w:rPr>
        <w:t>оны</w:t>
      </w:r>
      <w:proofErr w:type="spellEnd"/>
      <w:r w:rsidR="008B640C" w:rsidRPr="008B640C">
        <w:rPr>
          <w:rFonts w:ascii="Arial" w:eastAsia="Times New Roman" w:hAnsi="Arial" w:cs="Arial"/>
          <w:b/>
          <w:color w:val="1C1E21"/>
          <w:sz w:val="24"/>
          <w:szCs w:val="24"/>
        </w:rPr>
        <w:t xml:space="preserve"> “</w:t>
      </w:r>
      <w:r w:rsidR="008B640C" w:rsidRPr="008B640C">
        <w:rPr>
          <w:rFonts w:ascii="Arial" w:eastAsia="Times New Roman" w:hAnsi="Arial" w:cs="Arial"/>
          <w:b/>
          <w:color w:val="1C1E21"/>
          <w:sz w:val="24"/>
          <w:szCs w:val="24"/>
          <w:lang w:val="mn-MN"/>
        </w:rPr>
        <w:t>Х</w:t>
      </w:r>
      <w:proofErr w:type="spellStart"/>
      <w:r w:rsidR="008B640C" w:rsidRPr="008B640C">
        <w:rPr>
          <w:rFonts w:ascii="Arial" w:eastAsia="Times New Roman" w:hAnsi="Arial" w:cs="Arial"/>
          <w:b/>
          <w:color w:val="1C1E21"/>
          <w:sz w:val="24"/>
          <w:szCs w:val="24"/>
        </w:rPr>
        <w:t>амтын</w:t>
      </w:r>
      <w:proofErr w:type="spellEnd"/>
      <w:r w:rsidR="008B640C" w:rsidRPr="008B640C">
        <w:rPr>
          <w:rFonts w:ascii="Arial" w:eastAsia="Times New Roman" w:hAnsi="Arial" w:cs="Arial"/>
          <w:b/>
          <w:color w:val="1C1E21"/>
          <w:sz w:val="24"/>
          <w:szCs w:val="24"/>
        </w:rPr>
        <w:t xml:space="preserve"> </w:t>
      </w:r>
      <w:proofErr w:type="spellStart"/>
      <w:r w:rsidR="008B640C" w:rsidRPr="008B640C">
        <w:rPr>
          <w:rFonts w:ascii="Arial" w:eastAsia="Times New Roman" w:hAnsi="Arial" w:cs="Arial"/>
          <w:b/>
          <w:color w:val="1C1E21"/>
          <w:sz w:val="24"/>
          <w:szCs w:val="24"/>
        </w:rPr>
        <w:t>гэрээ</w:t>
      </w:r>
      <w:proofErr w:type="spellEnd"/>
      <w:r w:rsidR="008B640C" w:rsidRPr="008B640C">
        <w:rPr>
          <w:rFonts w:ascii="Arial" w:eastAsia="Times New Roman" w:hAnsi="Arial" w:cs="Arial"/>
          <w:b/>
          <w:color w:val="1C1E21"/>
          <w:sz w:val="24"/>
          <w:szCs w:val="24"/>
        </w:rPr>
        <w:t xml:space="preserve">” </w:t>
      </w:r>
      <w:proofErr w:type="spellStart"/>
      <w:r w:rsidR="008B640C" w:rsidRPr="008B640C">
        <w:rPr>
          <w:rFonts w:ascii="Arial" w:eastAsia="Times New Roman" w:hAnsi="Arial" w:cs="Arial"/>
          <w:b/>
          <w:color w:val="1C1E21"/>
          <w:sz w:val="24"/>
          <w:szCs w:val="24"/>
        </w:rPr>
        <w:t>байгуулагдлаа</w:t>
      </w:r>
      <w:proofErr w:type="spellEnd"/>
      <w:r w:rsidR="008B640C" w:rsidRPr="008B640C">
        <w:rPr>
          <w:rFonts w:ascii="Arial" w:eastAsia="Times New Roman" w:hAnsi="Arial" w:cs="Arial"/>
          <w:b/>
          <w:color w:val="1C1E21"/>
          <w:sz w:val="24"/>
          <w:szCs w:val="24"/>
          <w:lang w:val="mn-MN"/>
        </w:rPr>
        <w:t>.</w:t>
      </w:r>
    </w:p>
    <w:p w14:paraId="6A61283A" w14:textId="1BC2C3E4" w:rsidR="00310BB1" w:rsidRPr="00310BB1" w:rsidRDefault="00310BB1" w:rsidP="00310BB1">
      <w:pPr>
        <w:shd w:val="clear" w:color="auto" w:fill="FFFFFF"/>
        <w:spacing w:before="90" w:after="90" w:line="240" w:lineRule="auto"/>
        <w:contextualSpacing/>
        <w:jc w:val="both"/>
        <w:rPr>
          <w:rFonts w:ascii="Arial" w:eastAsia="Times New Roman" w:hAnsi="Arial" w:cs="Arial"/>
          <w:color w:val="1C1E21"/>
          <w:sz w:val="24"/>
          <w:szCs w:val="24"/>
        </w:rPr>
      </w:pPr>
      <w:proofErr w:type="spellStart"/>
      <w:r w:rsidRPr="00310BB1">
        <w:rPr>
          <w:rFonts w:ascii="Arial" w:eastAsia="Times New Roman" w:hAnsi="Arial" w:cs="Arial"/>
          <w:color w:val="1C1E21"/>
          <w:sz w:val="24"/>
          <w:szCs w:val="24"/>
        </w:rPr>
        <w:t>Билгийн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тооллын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шинийн</w:t>
      </w:r>
      <w:proofErr w:type="spellEnd"/>
      <w:r w:rsidRPr="00310BB1">
        <w:rPr>
          <w:rFonts w:ascii="Arial" w:eastAsia="Times New Roman" w:hAnsi="Arial" w:cs="Arial"/>
          <w:color w:val="1C1E21"/>
          <w:sz w:val="24"/>
          <w:szCs w:val="24"/>
        </w:rPr>
        <w:t xml:space="preserve"> 15-ны </w:t>
      </w:r>
      <w:proofErr w:type="spellStart"/>
      <w:r w:rsidRPr="00310BB1">
        <w:rPr>
          <w:rFonts w:ascii="Arial" w:eastAsia="Times New Roman" w:hAnsi="Arial" w:cs="Arial"/>
          <w:color w:val="1C1E21"/>
          <w:sz w:val="24"/>
          <w:szCs w:val="24"/>
        </w:rPr>
        <w:t>билэгт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өдөр</w:t>
      </w:r>
      <w:proofErr w:type="spellEnd"/>
      <w:r w:rsidRPr="00310BB1">
        <w:rPr>
          <w:rFonts w:ascii="Arial" w:eastAsia="Times New Roman" w:hAnsi="Arial" w:cs="Arial"/>
          <w:color w:val="1C1E21"/>
          <w:sz w:val="24"/>
          <w:szCs w:val="24"/>
        </w:rPr>
        <w:t xml:space="preserve"> ДСЦТС ХК-</w:t>
      </w:r>
      <w:proofErr w:type="spellStart"/>
      <w:r w:rsidRPr="00310BB1">
        <w:rPr>
          <w:rFonts w:ascii="Arial" w:eastAsia="Times New Roman" w:hAnsi="Arial" w:cs="Arial"/>
          <w:color w:val="1C1E21"/>
          <w:sz w:val="24"/>
          <w:szCs w:val="24"/>
        </w:rPr>
        <w:t>ийн</w:t>
      </w:r>
      <w:proofErr w:type="spellEnd"/>
      <w:r w:rsidRPr="00310BB1">
        <w:rPr>
          <w:rFonts w:ascii="Arial" w:eastAsia="Times New Roman" w:hAnsi="Arial" w:cs="Arial"/>
          <w:color w:val="1C1E21"/>
          <w:sz w:val="24"/>
          <w:szCs w:val="24"/>
        </w:rPr>
        <w:t xml:space="preserve"> 2020 </w:t>
      </w:r>
      <w:proofErr w:type="spellStart"/>
      <w:r w:rsidRPr="00310BB1">
        <w:rPr>
          <w:rFonts w:ascii="Arial" w:eastAsia="Times New Roman" w:hAnsi="Arial" w:cs="Arial"/>
          <w:color w:val="1C1E21"/>
          <w:sz w:val="24"/>
          <w:szCs w:val="24"/>
        </w:rPr>
        <w:t>оны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гэрээг</w:t>
      </w:r>
      <w:proofErr w:type="spellEnd"/>
      <w:r w:rsidRPr="00310BB1">
        <w:rPr>
          <w:rFonts w:ascii="Arial" w:eastAsia="Times New Roman" w:hAnsi="Arial" w:cs="Arial"/>
          <w:color w:val="1C1E21"/>
          <w:sz w:val="24"/>
          <w:szCs w:val="24"/>
        </w:rPr>
        <w:t xml:space="preserve"> /2020.03.09/ </w:t>
      </w:r>
      <w:proofErr w:type="spellStart"/>
      <w:r w:rsidRPr="00310BB1">
        <w:rPr>
          <w:rFonts w:ascii="Arial" w:eastAsia="Times New Roman" w:hAnsi="Arial" w:cs="Arial"/>
          <w:color w:val="1C1E21"/>
          <w:sz w:val="24"/>
          <w:szCs w:val="24"/>
        </w:rPr>
        <w:t>баталгаажууллаа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гэрээнд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олгогчийг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төлөөлж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Санхүү</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эдийн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засгийн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хэлтсийн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М.Гэрэлмаа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Техникийн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бодлого</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төлөвлөлтийн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хэлтсийн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Э.Эрдэнэбат,Борлуулалтын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бодлого</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зохицуулалтын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хэлтсийн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С.Батбаатар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Захиргаа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удирдлагын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хэлтсийн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Б.Ундрал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Хяналт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шинжилгээ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аюулгүй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ажиллагааны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хэлтсийн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Ч.Чинцогт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Хуулийн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зөвлөх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Г.Мөнхгэрэл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ажилтнуудыг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төлөөлж</w:t>
      </w:r>
      <w:proofErr w:type="spellEnd"/>
      <w:r w:rsidRPr="00310BB1">
        <w:rPr>
          <w:rFonts w:ascii="Arial" w:eastAsia="Times New Roman" w:hAnsi="Arial" w:cs="Arial"/>
          <w:color w:val="1C1E21"/>
          <w:sz w:val="24"/>
          <w:szCs w:val="24"/>
        </w:rPr>
        <w:t xml:space="preserve"> ҮЭХ-</w:t>
      </w:r>
      <w:proofErr w:type="spellStart"/>
      <w:r w:rsidRPr="00310BB1">
        <w:rPr>
          <w:rFonts w:ascii="Arial" w:eastAsia="Times New Roman" w:hAnsi="Arial" w:cs="Arial"/>
          <w:color w:val="1C1E21"/>
          <w:sz w:val="24"/>
          <w:szCs w:val="24"/>
        </w:rPr>
        <w:t>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М.Мөнхсайхан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тэргүүлэгч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Р.Эрдэнэбат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В.Наранбаатар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М.Цэцэгбаяр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Ө.Ариунтамир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Ж.Даваасүрэн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Ж.Идэрцогт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оролцож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үсэг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зурж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баталгаажууллаа</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rPr>
        <w:br/>
        <w:t>“</w:t>
      </w:r>
      <w:proofErr w:type="spellStart"/>
      <w:r w:rsidRPr="00310BB1">
        <w:rPr>
          <w:rFonts w:ascii="Arial" w:eastAsia="Times New Roman" w:hAnsi="Arial" w:cs="Arial"/>
          <w:color w:val="1C1E21"/>
          <w:sz w:val="24"/>
          <w:szCs w:val="24"/>
        </w:rPr>
        <w:t>Хамтын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гэрээ</w:t>
      </w:r>
      <w:proofErr w:type="spellEnd"/>
      <w:r w:rsidRPr="00310BB1">
        <w:rPr>
          <w:rFonts w:ascii="Arial" w:eastAsia="Times New Roman" w:hAnsi="Arial" w:cs="Arial"/>
          <w:color w:val="1C1E21"/>
          <w:sz w:val="24"/>
          <w:szCs w:val="24"/>
        </w:rPr>
        <w:t>”-</w:t>
      </w:r>
      <w:proofErr w:type="spellStart"/>
      <w:r w:rsidRPr="00310BB1">
        <w:rPr>
          <w:rFonts w:ascii="Arial" w:eastAsia="Times New Roman" w:hAnsi="Arial" w:cs="Arial"/>
          <w:color w:val="1C1E21"/>
          <w:sz w:val="24"/>
          <w:szCs w:val="24"/>
        </w:rPr>
        <w:t>гээр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ажилтнуудын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цалин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хөлс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нийгмийн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хамгаалал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тэтгэмж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унаа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шагнал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урамшууллыг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нэмэгдүүлсэн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бөгөөд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хөдөлмөрийн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харилцаанд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оролцогч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талуудын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хууль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ёсны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ашиг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сонирхлыг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хамгаалж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баталгаажуулах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чиглэлээр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талууд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санал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нэгдлээ</w:t>
      </w:r>
      <w:proofErr w:type="spellEnd"/>
      <w:r w:rsidRPr="00310BB1">
        <w:rPr>
          <w:rFonts w:ascii="Arial" w:eastAsia="Times New Roman" w:hAnsi="Arial" w:cs="Arial"/>
          <w:color w:val="1C1E21"/>
          <w:sz w:val="24"/>
          <w:szCs w:val="24"/>
        </w:rPr>
        <w:t xml:space="preserve"> . </w:t>
      </w:r>
      <w:proofErr w:type="spellStart"/>
      <w:r w:rsidRPr="00310BB1">
        <w:rPr>
          <w:rFonts w:ascii="Arial" w:eastAsia="Times New Roman" w:hAnsi="Arial" w:cs="Arial"/>
          <w:color w:val="1C1E21"/>
          <w:sz w:val="24"/>
          <w:szCs w:val="24"/>
        </w:rPr>
        <w:t>Уг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гэрээнд</w:t>
      </w:r>
      <w:proofErr w:type="spellEnd"/>
      <w:r w:rsidRPr="00310BB1">
        <w:rPr>
          <w:rFonts w:ascii="Arial" w:eastAsia="Times New Roman" w:hAnsi="Arial" w:cs="Arial"/>
          <w:color w:val="1C1E21"/>
          <w:sz w:val="24"/>
          <w:szCs w:val="24"/>
        </w:rPr>
        <w:t xml:space="preserve"> 7 </w:t>
      </w:r>
      <w:proofErr w:type="spellStart"/>
      <w:r w:rsidRPr="00310BB1">
        <w:rPr>
          <w:rFonts w:ascii="Arial" w:eastAsia="Times New Roman" w:hAnsi="Arial" w:cs="Arial"/>
          <w:color w:val="1C1E21"/>
          <w:sz w:val="24"/>
          <w:szCs w:val="24"/>
        </w:rPr>
        <w:t>бүлэг</w:t>
      </w:r>
      <w:proofErr w:type="spellEnd"/>
      <w:r w:rsidRPr="00310BB1">
        <w:rPr>
          <w:rFonts w:ascii="Arial" w:eastAsia="Times New Roman" w:hAnsi="Arial" w:cs="Arial"/>
          <w:color w:val="1C1E21"/>
          <w:sz w:val="24"/>
          <w:szCs w:val="24"/>
        </w:rPr>
        <w:t xml:space="preserve"> 89 </w:t>
      </w:r>
      <w:proofErr w:type="spellStart"/>
      <w:r w:rsidRPr="00310BB1">
        <w:rPr>
          <w:rFonts w:ascii="Arial" w:eastAsia="Times New Roman" w:hAnsi="Arial" w:cs="Arial"/>
          <w:color w:val="1C1E21"/>
          <w:sz w:val="24"/>
          <w:szCs w:val="24"/>
        </w:rPr>
        <w:t>заалт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тусгагдсан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байна</w:t>
      </w:r>
      <w:proofErr w:type="spellEnd"/>
      <w:r w:rsidRPr="00310BB1">
        <w:rPr>
          <w:rFonts w:ascii="Arial" w:eastAsia="Times New Roman" w:hAnsi="Arial" w:cs="Arial"/>
          <w:color w:val="1C1E21"/>
          <w:sz w:val="24"/>
          <w:szCs w:val="24"/>
        </w:rPr>
        <w:t>.</w:t>
      </w:r>
    </w:p>
    <w:p w14:paraId="2C5118C1" w14:textId="77777777" w:rsidR="00310BB1" w:rsidRPr="00310BB1" w:rsidRDefault="00310BB1" w:rsidP="00310BB1">
      <w:pPr>
        <w:shd w:val="clear" w:color="auto" w:fill="FFFFFF"/>
        <w:spacing w:before="90" w:after="90" w:line="240" w:lineRule="auto"/>
        <w:ind w:left="1080"/>
        <w:contextualSpacing/>
        <w:jc w:val="both"/>
        <w:rPr>
          <w:rFonts w:ascii="Arial" w:eastAsia="Times New Roman" w:hAnsi="Arial" w:cs="Arial"/>
          <w:color w:val="1C1E21"/>
          <w:sz w:val="24"/>
          <w:szCs w:val="24"/>
          <w:lang w:val="mn-MN"/>
        </w:rPr>
      </w:pPr>
    </w:p>
    <w:p w14:paraId="37C3A103" w14:textId="77777777" w:rsidR="00B85BE1" w:rsidRDefault="00310BB1" w:rsidP="00AD4113">
      <w:pPr>
        <w:numPr>
          <w:ilvl w:val="0"/>
          <w:numId w:val="9"/>
        </w:numPr>
        <w:shd w:val="clear" w:color="auto" w:fill="FFFFFF"/>
        <w:tabs>
          <w:tab w:val="left" w:pos="993"/>
        </w:tabs>
        <w:spacing w:before="90" w:after="0" w:line="240" w:lineRule="auto"/>
        <w:ind w:left="0" w:firstLine="720"/>
        <w:contextualSpacing/>
        <w:jc w:val="both"/>
        <w:rPr>
          <w:rFonts w:ascii="Arial" w:eastAsia="Times New Roman" w:hAnsi="Arial" w:cs="Arial"/>
          <w:color w:val="1C1E21"/>
          <w:sz w:val="24"/>
          <w:szCs w:val="24"/>
        </w:rPr>
      </w:pPr>
      <w:r w:rsidRPr="00310BB1">
        <w:rPr>
          <w:rFonts w:ascii="Arial" w:eastAsia="Times New Roman" w:hAnsi="Arial" w:cs="Arial"/>
          <w:color w:val="1C1E21"/>
          <w:sz w:val="24"/>
          <w:szCs w:val="24"/>
        </w:rPr>
        <w:t>МОНГОЛЫН ЭМЭГТЭЙЧҮҮДИЙН ХОЛБООНЫ "ДУРСГАЛЫН ТЭМДЭГ"-ЭЭР ШАГНАГДЛАА</w:t>
      </w:r>
      <w:r w:rsidR="00B85BE1" w:rsidRPr="00B85BE1">
        <w:rPr>
          <w:rFonts w:ascii="Arial" w:eastAsia="Times New Roman" w:hAnsi="Arial" w:cs="Arial"/>
          <w:color w:val="1C1E21"/>
          <w:sz w:val="24"/>
          <w:szCs w:val="24"/>
          <w:lang w:val="mn-MN"/>
        </w:rPr>
        <w:t>.</w:t>
      </w:r>
      <w:r w:rsidRPr="00310BB1">
        <w:rPr>
          <w:rFonts w:ascii="Arial" w:eastAsia="Times New Roman" w:hAnsi="Arial" w:cs="Arial"/>
          <w:color w:val="1C1E21"/>
          <w:sz w:val="24"/>
          <w:szCs w:val="24"/>
        </w:rPr>
        <w:t xml:space="preserve"> /2020.03.06/ </w:t>
      </w:r>
    </w:p>
    <w:p w14:paraId="3EBDAE4A" w14:textId="3C9B6E74" w:rsidR="00310BB1" w:rsidRPr="00310BB1" w:rsidRDefault="00B85BE1" w:rsidP="00B85BE1">
      <w:pPr>
        <w:shd w:val="clear" w:color="auto" w:fill="FFFFFF"/>
        <w:tabs>
          <w:tab w:val="left" w:pos="993"/>
        </w:tabs>
        <w:spacing w:before="90" w:after="0" w:line="240" w:lineRule="auto"/>
        <w:contextualSpacing/>
        <w:jc w:val="both"/>
        <w:rPr>
          <w:rFonts w:ascii="Arial" w:eastAsia="Times New Roman" w:hAnsi="Arial" w:cs="Arial"/>
          <w:color w:val="1C1E21"/>
          <w:sz w:val="24"/>
          <w:szCs w:val="24"/>
        </w:rPr>
      </w:pPr>
      <w:r>
        <w:rPr>
          <w:rFonts w:ascii="Arial" w:eastAsia="Times New Roman" w:hAnsi="Arial" w:cs="Arial"/>
          <w:color w:val="1C1E21"/>
          <w:sz w:val="24"/>
          <w:szCs w:val="24"/>
        </w:rPr>
        <w:tab/>
      </w:r>
      <w:proofErr w:type="spellStart"/>
      <w:r w:rsidR="00310BB1" w:rsidRPr="00310BB1">
        <w:rPr>
          <w:rFonts w:ascii="Arial" w:eastAsia="Times New Roman" w:hAnsi="Arial" w:cs="Arial"/>
          <w:color w:val="1C1E21"/>
          <w:sz w:val="24"/>
          <w:szCs w:val="24"/>
        </w:rPr>
        <w:t>Дархан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Хэрэглэгчдэд</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үйлчлэх</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төвийн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Авлагын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мэргэжилтэн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Д.Нямдуламыг</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Эрчим</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хүчний</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салбарт</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олон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жил</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үр</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бүтээлтэй</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ажилласныг</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нь</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үнэлэн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Монголын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Эмэгтэйчүүдийн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холбооны</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Дурсгалын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тэмдэг</w:t>
      </w:r>
      <w:proofErr w:type="spellEnd"/>
      <w:r w:rsidR="00310BB1" w:rsidRPr="00310BB1">
        <w:rPr>
          <w:rFonts w:ascii="Arial" w:eastAsia="Times New Roman" w:hAnsi="Arial" w:cs="Arial"/>
          <w:color w:val="1C1E21"/>
          <w:sz w:val="24"/>
          <w:szCs w:val="24"/>
        </w:rPr>
        <w:t>"-</w:t>
      </w:r>
      <w:proofErr w:type="spellStart"/>
      <w:r w:rsidR="00310BB1" w:rsidRPr="00310BB1">
        <w:rPr>
          <w:rFonts w:ascii="Arial" w:eastAsia="Times New Roman" w:hAnsi="Arial" w:cs="Arial"/>
          <w:color w:val="1C1E21"/>
          <w:sz w:val="24"/>
          <w:szCs w:val="24"/>
        </w:rPr>
        <w:t>ээр</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шагнаж</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гарын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бэлэг</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гардууллаа</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Шагналыг</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Дархан-Уул</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аймгийн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Эмэгтэйчүүдийн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lastRenderedPageBreak/>
        <w:t>холбооны</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Гүйцэтгэх</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захирал</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Б.Эрдэнэзаяа</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гардууллаа</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Авлагын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мэргэжилтэн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Д.Нямдулам</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нь</w:t>
      </w:r>
      <w:proofErr w:type="spellEnd"/>
      <w:r w:rsidR="00310BB1" w:rsidRPr="00310BB1">
        <w:rPr>
          <w:rFonts w:ascii="Arial" w:eastAsia="Times New Roman" w:hAnsi="Arial" w:cs="Arial"/>
          <w:color w:val="1C1E21"/>
          <w:sz w:val="24"/>
          <w:szCs w:val="24"/>
        </w:rPr>
        <w:t xml:space="preserve"> ДСЦТС ХК-д 16 </w:t>
      </w:r>
      <w:proofErr w:type="spellStart"/>
      <w:r w:rsidR="00310BB1" w:rsidRPr="00310BB1">
        <w:rPr>
          <w:rFonts w:ascii="Arial" w:eastAsia="Times New Roman" w:hAnsi="Arial" w:cs="Arial"/>
          <w:color w:val="1C1E21"/>
          <w:sz w:val="24"/>
          <w:szCs w:val="24"/>
        </w:rPr>
        <w:t>дахь</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жилдээ</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үр</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бүтээлтэй</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ажиллаж</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байгаа</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бөгөөд</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Байцаагчаас</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эхлээд</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Авлагын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мэргэжилтэн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зэрэг</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олон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ажлыг</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нэр</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нэр</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төртэй</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хашиж</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бүсгүй</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хүний</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ур</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ухаан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нандин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мэдрэмжээр</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улс</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эх</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орны</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тэргүүлэх</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хариуцлагатай</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салбарт</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олон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жил</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амжилттай</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ажилласныг</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нь</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Монголын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Эмэгтэйчүүдийн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байгууллагаас</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үнэлэн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ийнхүү</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хүндэт</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тэмдгийг</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гардуулан</w:t>
      </w:r>
      <w:proofErr w:type="spellEnd"/>
      <w:r w:rsidR="00310BB1" w:rsidRPr="00310BB1">
        <w:rPr>
          <w:rFonts w:ascii="Arial" w:eastAsia="Times New Roman" w:hAnsi="Arial" w:cs="Arial"/>
          <w:color w:val="1C1E21"/>
          <w:sz w:val="24"/>
          <w:szCs w:val="24"/>
        </w:rPr>
        <w:t xml:space="preserve"> </w:t>
      </w:r>
      <w:proofErr w:type="spellStart"/>
      <w:r w:rsidR="00310BB1" w:rsidRPr="00310BB1">
        <w:rPr>
          <w:rFonts w:ascii="Arial" w:eastAsia="Times New Roman" w:hAnsi="Arial" w:cs="Arial"/>
          <w:color w:val="1C1E21"/>
          <w:sz w:val="24"/>
          <w:szCs w:val="24"/>
        </w:rPr>
        <w:t>өглөө</w:t>
      </w:r>
      <w:proofErr w:type="spellEnd"/>
      <w:r w:rsidR="00310BB1" w:rsidRPr="00310BB1">
        <w:rPr>
          <w:rFonts w:ascii="Arial" w:eastAsia="Times New Roman" w:hAnsi="Arial" w:cs="Arial"/>
          <w:color w:val="1C1E21"/>
          <w:sz w:val="24"/>
          <w:szCs w:val="24"/>
        </w:rPr>
        <w:t xml:space="preserve">. </w:t>
      </w:r>
    </w:p>
    <w:p w14:paraId="0DD411F8" w14:textId="77777777" w:rsidR="00310BB1" w:rsidRPr="00310BB1" w:rsidRDefault="00310BB1" w:rsidP="00310BB1">
      <w:pPr>
        <w:shd w:val="clear" w:color="auto" w:fill="FFFFFF"/>
        <w:spacing w:before="90" w:after="0" w:line="240" w:lineRule="auto"/>
        <w:ind w:firstLine="720"/>
        <w:contextualSpacing/>
        <w:jc w:val="both"/>
        <w:rPr>
          <w:rFonts w:ascii="Arial" w:eastAsia="Times New Roman" w:hAnsi="Arial" w:cs="Arial"/>
          <w:color w:val="1C1E21"/>
          <w:sz w:val="24"/>
          <w:szCs w:val="24"/>
        </w:rPr>
      </w:pPr>
    </w:p>
    <w:p w14:paraId="1BC21CB4" w14:textId="77777777" w:rsidR="00310BB1" w:rsidRPr="00310BB1" w:rsidRDefault="00310BB1" w:rsidP="00310BB1">
      <w:pPr>
        <w:numPr>
          <w:ilvl w:val="0"/>
          <w:numId w:val="9"/>
        </w:numPr>
        <w:shd w:val="clear" w:color="auto" w:fill="FFFFFF"/>
        <w:spacing w:after="9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ДАРХАН, ЗҮҮНХАРАА,СҮХБААТАР, ХӨТӨЛ, ЖАРГАЛАНТ САЛБАРУУД 50М ГАЗРАА ЦЭВЭРЛЭЛЭЭ</w:t>
      </w:r>
    </w:p>
    <w:p w14:paraId="00D3F56B" w14:textId="31E93401" w:rsidR="00310BB1" w:rsidRPr="00310BB1" w:rsidRDefault="00310BB1" w:rsidP="00B85BE1">
      <w:pPr>
        <w:shd w:val="clear" w:color="auto" w:fill="FFFFFF"/>
        <w:spacing w:before="90" w:after="0" w:line="240" w:lineRule="auto"/>
        <w:ind w:firstLine="720"/>
        <w:jc w:val="both"/>
        <w:rPr>
          <w:rFonts w:ascii="Arial" w:eastAsia="Times New Roman" w:hAnsi="Arial" w:cs="Arial"/>
          <w:color w:val="1C1E21"/>
          <w:sz w:val="24"/>
          <w:szCs w:val="24"/>
        </w:rPr>
      </w:pPr>
      <w:r w:rsidRPr="00310BB1">
        <w:rPr>
          <w:rFonts w:ascii="Arial" w:eastAsia="Times New Roman" w:hAnsi="Arial" w:cs="Arial"/>
          <w:color w:val="1C1E21"/>
          <w:sz w:val="24"/>
          <w:szCs w:val="24"/>
        </w:rPr>
        <w:t xml:space="preserve">ДСЦТС ХК </w:t>
      </w:r>
      <w:proofErr w:type="spellStart"/>
      <w:r w:rsidRPr="00310BB1">
        <w:rPr>
          <w:rFonts w:ascii="Arial" w:eastAsia="Times New Roman" w:hAnsi="Arial" w:cs="Arial"/>
          <w:color w:val="1C1E21"/>
          <w:sz w:val="24"/>
          <w:szCs w:val="24"/>
        </w:rPr>
        <w:t>нийт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нэгжүүдээ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хамруулан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оффисын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ойр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орчмын</w:t>
      </w:r>
      <w:proofErr w:type="spellEnd"/>
      <w:r w:rsidRPr="00310BB1">
        <w:rPr>
          <w:rFonts w:ascii="Arial" w:eastAsia="Times New Roman" w:hAnsi="Arial" w:cs="Arial"/>
          <w:color w:val="1C1E21"/>
          <w:sz w:val="24"/>
          <w:szCs w:val="24"/>
        </w:rPr>
        <w:t xml:space="preserve"> 50м </w:t>
      </w:r>
      <w:proofErr w:type="spellStart"/>
      <w:r w:rsidRPr="00310BB1">
        <w:rPr>
          <w:rFonts w:ascii="Arial" w:eastAsia="Times New Roman" w:hAnsi="Arial" w:cs="Arial"/>
          <w:color w:val="1C1E21"/>
          <w:sz w:val="24"/>
          <w:szCs w:val="24"/>
        </w:rPr>
        <w:t>газрын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хаягдлыг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цэвэрлэх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цэвэрлэгээг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байгууллаа</w:t>
      </w:r>
      <w:proofErr w:type="spellEnd"/>
      <w:r w:rsidRPr="00310BB1">
        <w:rPr>
          <w:rFonts w:ascii="Arial" w:eastAsia="Times New Roman" w:hAnsi="Arial" w:cs="Arial"/>
          <w:color w:val="1C1E21"/>
          <w:sz w:val="24"/>
          <w:szCs w:val="24"/>
        </w:rPr>
        <w:t xml:space="preserve">. </w:t>
      </w:r>
      <w:r w:rsidRPr="00310BB1">
        <w:rPr>
          <w:rFonts w:ascii="Arial" w:eastAsia="Times New Roman" w:hAnsi="Arial" w:cs="Arial"/>
          <w:color w:val="1C1E21"/>
          <w:sz w:val="24"/>
          <w:szCs w:val="24"/>
          <w:lang w:val="mn-MN"/>
        </w:rPr>
        <w:t>К</w:t>
      </w:r>
      <w:proofErr w:type="spellStart"/>
      <w:r w:rsidRPr="00310BB1">
        <w:rPr>
          <w:rFonts w:ascii="Arial" w:eastAsia="Times New Roman" w:hAnsi="Arial" w:cs="Arial"/>
          <w:color w:val="1C1E21"/>
          <w:sz w:val="24"/>
          <w:szCs w:val="24"/>
        </w:rPr>
        <w:t>омпанийн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хэмжээнд</w:t>
      </w:r>
      <w:proofErr w:type="spellEnd"/>
      <w:r w:rsidRPr="00310BB1">
        <w:rPr>
          <w:rFonts w:ascii="Arial" w:eastAsia="Times New Roman" w:hAnsi="Arial" w:cs="Arial"/>
          <w:color w:val="1C1E21"/>
          <w:sz w:val="24"/>
          <w:szCs w:val="24"/>
        </w:rPr>
        <w:t xml:space="preserve"> Covid-19-ийн </w:t>
      </w:r>
      <w:proofErr w:type="spellStart"/>
      <w:r w:rsidRPr="00310BB1">
        <w:rPr>
          <w:rFonts w:ascii="Arial" w:eastAsia="Times New Roman" w:hAnsi="Arial" w:cs="Arial"/>
          <w:color w:val="1C1E21"/>
          <w:sz w:val="24"/>
          <w:szCs w:val="24"/>
        </w:rPr>
        <w:t>халдвараас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сэргийлж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өдөр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тутмын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цэвэрлэгээ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бөгөөд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ажилтнууд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танхимаар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үйлчилгээ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авахаар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ирж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иргэдийн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халууныг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үзэн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гарыг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хөтөч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ажиллуулан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эмх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цэгцийг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эрхэмлэн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байна</w:t>
      </w:r>
      <w:proofErr w:type="spellEnd"/>
      <w:r w:rsidRPr="00310BB1">
        <w:rPr>
          <w:rFonts w:ascii="Arial" w:eastAsia="Times New Roman" w:hAnsi="Arial" w:cs="Arial"/>
          <w:color w:val="1C1E21"/>
          <w:sz w:val="24"/>
          <w:szCs w:val="24"/>
        </w:rPr>
        <w:t>.</w:t>
      </w:r>
    </w:p>
    <w:p w14:paraId="5E7ABD0C" w14:textId="5A7CD85D" w:rsidR="00310BB1" w:rsidRPr="00310BB1" w:rsidRDefault="00310BB1" w:rsidP="00310BB1">
      <w:pPr>
        <w:numPr>
          <w:ilvl w:val="0"/>
          <w:numId w:val="9"/>
        </w:numPr>
        <w:shd w:val="clear" w:color="auto" w:fill="FFFFFF"/>
        <w:spacing w:after="9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1-Р УЛИРЛЫН УДИРДАХ АЖИЛТНЫ ЗӨВЛӨГӨӨНӨӨ ОНЛАЙНААР ЯВУУЛЛАА</w:t>
      </w:r>
    </w:p>
    <w:p w14:paraId="25B35186" w14:textId="77777777" w:rsidR="00310BB1" w:rsidRDefault="00310BB1" w:rsidP="00310BB1">
      <w:pPr>
        <w:shd w:val="clear" w:color="auto" w:fill="FFFFFF"/>
        <w:spacing w:before="90" w:after="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 xml:space="preserve">ДСЦТС ХК </w:t>
      </w:r>
      <w:proofErr w:type="spellStart"/>
      <w:r w:rsidRPr="00310BB1">
        <w:rPr>
          <w:rFonts w:ascii="Arial" w:eastAsia="Times New Roman" w:hAnsi="Arial" w:cs="Arial"/>
          <w:color w:val="1C1E21"/>
          <w:sz w:val="24"/>
          <w:szCs w:val="24"/>
        </w:rPr>
        <w:t>улирал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тутам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нэгжүүдийн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тайлан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хамгаалалтыг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ажлаа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дүгнэн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цаашид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анхаарах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асуудлуудаа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хэлэлцдэг</w:t>
      </w:r>
      <w:proofErr w:type="spellEnd"/>
      <w:r w:rsidRPr="00310BB1">
        <w:rPr>
          <w:rFonts w:ascii="Arial" w:eastAsia="Times New Roman" w:hAnsi="Arial" w:cs="Arial"/>
          <w:color w:val="1C1E21"/>
          <w:sz w:val="24"/>
          <w:szCs w:val="24"/>
        </w:rPr>
        <w:t xml:space="preserve">. </w:t>
      </w:r>
      <w:r w:rsidRPr="00310BB1">
        <w:rPr>
          <w:rFonts w:ascii="Arial" w:eastAsia="Times New Roman" w:hAnsi="Arial" w:cs="Arial"/>
          <w:color w:val="1C1E21"/>
          <w:sz w:val="24"/>
          <w:szCs w:val="24"/>
          <w:lang w:val="mn-MN"/>
        </w:rPr>
        <w:t>Э</w:t>
      </w:r>
      <w:proofErr w:type="spellStart"/>
      <w:r w:rsidRPr="00310BB1">
        <w:rPr>
          <w:rFonts w:ascii="Arial" w:eastAsia="Times New Roman" w:hAnsi="Arial" w:cs="Arial"/>
          <w:color w:val="1C1E21"/>
          <w:sz w:val="24"/>
          <w:szCs w:val="24"/>
        </w:rPr>
        <w:t>нэ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жилийн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тухайд</w:t>
      </w:r>
      <w:proofErr w:type="spellEnd"/>
      <w:r w:rsidRPr="00310BB1">
        <w:rPr>
          <w:rFonts w:ascii="Arial" w:eastAsia="Times New Roman" w:hAnsi="Arial" w:cs="Arial"/>
          <w:color w:val="1C1E21"/>
          <w:sz w:val="24"/>
          <w:szCs w:val="24"/>
        </w:rPr>
        <w:t xml:space="preserve"> Ковид-19 </w:t>
      </w:r>
      <w:proofErr w:type="spellStart"/>
      <w:r w:rsidRPr="00310BB1">
        <w:rPr>
          <w:rFonts w:ascii="Arial" w:eastAsia="Times New Roman" w:hAnsi="Arial" w:cs="Arial"/>
          <w:color w:val="1C1E21"/>
          <w:sz w:val="24"/>
          <w:szCs w:val="24"/>
        </w:rPr>
        <w:t>вирустэй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холбоотойгоор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тайлан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хамгаалалтыг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онлайнаар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байгууллаа</w:t>
      </w:r>
      <w:proofErr w:type="spellEnd"/>
      <w:r w:rsidRPr="00310BB1">
        <w:rPr>
          <w:rFonts w:ascii="Arial" w:eastAsia="Times New Roman" w:hAnsi="Arial" w:cs="Arial"/>
          <w:color w:val="1C1E21"/>
          <w:sz w:val="24"/>
          <w:szCs w:val="24"/>
        </w:rPr>
        <w:t xml:space="preserve">. </w:t>
      </w:r>
      <w:r w:rsidRPr="00310BB1">
        <w:rPr>
          <w:rFonts w:ascii="Arial" w:eastAsia="Times New Roman" w:hAnsi="Arial" w:cs="Arial"/>
          <w:color w:val="1C1E21"/>
          <w:sz w:val="24"/>
          <w:szCs w:val="24"/>
          <w:lang w:val="mn-MN"/>
        </w:rPr>
        <w:t>Н</w:t>
      </w:r>
      <w:proofErr w:type="spellStart"/>
      <w:r w:rsidRPr="00310BB1">
        <w:rPr>
          <w:rFonts w:ascii="Arial" w:eastAsia="Times New Roman" w:hAnsi="Arial" w:cs="Arial"/>
          <w:color w:val="1C1E21"/>
          <w:sz w:val="24"/>
          <w:szCs w:val="24"/>
        </w:rPr>
        <w:t>эгдүгээр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улирлын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тайлан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хамгаалалтанд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Жаргалант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Зүүнхараа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Сүхбаатар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Хөтөл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салбаруудаас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гадна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Дархан-Уул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аймаг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дахь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нэгжийн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ажилтнууд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оролцлоо</w:t>
      </w:r>
      <w:proofErr w:type="spellEnd"/>
      <w:r w:rsidRPr="00310BB1">
        <w:rPr>
          <w:rFonts w:ascii="Arial" w:eastAsia="Times New Roman" w:hAnsi="Arial" w:cs="Arial"/>
          <w:color w:val="1C1E21"/>
          <w:sz w:val="24"/>
          <w:szCs w:val="24"/>
        </w:rPr>
        <w:t xml:space="preserve">. </w:t>
      </w:r>
    </w:p>
    <w:p w14:paraId="02854500" w14:textId="77777777" w:rsidR="00B85BE1" w:rsidRPr="00310BB1" w:rsidRDefault="00B85BE1" w:rsidP="00310BB1">
      <w:pPr>
        <w:shd w:val="clear" w:color="auto" w:fill="FFFFFF"/>
        <w:spacing w:before="90" w:after="0" w:line="240" w:lineRule="auto"/>
        <w:jc w:val="both"/>
        <w:rPr>
          <w:rFonts w:ascii="Arial" w:eastAsia="Times New Roman" w:hAnsi="Arial" w:cs="Arial"/>
          <w:color w:val="1C1E21"/>
          <w:sz w:val="24"/>
          <w:szCs w:val="24"/>
        </w:rPr>
      </w:pPr>
    </w:p>
    <w:p w14:paraId="6B4B50A7" w14:textId="77777777" w:rsidR="00310BB1" w:rsidRPr="00310BB1" w:rsidRDefault="00310BB1" w:rsidP="00310BB1">
      <w:pPr>
        <w:numPr>
          <w:ilvl w:val="0"/>
          <w:numId w:val="9"/>
        </w:numPr>
        <w:shd w:val="clear" w:color="auto" w:fill="FFFFFF"/>
        <w:spacing w:after="9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НИЙТИЙН ИХ ЦЭВЭРЛЭГЭЭ ХИЙЛЭЭ</w:t>
      </w:r>
      <w:r w:rsidRPr="00310BB1">
        <w:rPr>
          <w:rFonts w:ascii="Arial" w:eastAsia="Times New Roman" w:hAnsi="Arial" w:cs="Arial"/>
          <w:color w:val="1C1E21"/>
          <w:sz w:val="24"/>
          <w:szCs w:val="24"/>
          <w:lang w:val="mn-MN"/>
        </w:rPr>
        <w:t>.</w:t>
      </w:r>
    </w:p>
    <w:p w14:paraId="436201BE" w14:textId="77777777" w:rsidR="00310BB1" w:rsidRPr="00310BB1" w:rsidRDefault="00310BB1" w:rsidP="00310BB1">
      <w:pPr>
        <w:shd w:val="clear" w:color="auto" w:fill="FFFFFF"/>
        <w:spacing w:before="90" w:after="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 xml:space="preserve">/2020.05.22/ ДСЦТС ХК </w:t>
      </w:r>
      <w:proofErr w:type="spellStart"/>
      <w:r w:rsidRPr="00310BB1">
        <w:rPr>
          <w:rFonts w:ascii="Arial" w:eastAsia="Times New Roman" w:hAnsi="Arial" w:cs="Arial"/>
          <w:color w:val="1C1E21"/>
          <w:sz w:val="24"/>
          <w:szCs w:val="24"/>
        </w:rPr>
        <w:t>бүх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цэвэрлэгээ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компанийн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хашаан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доторх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эргэн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тойрон</w:t>
      </w:r>
      <w:proofErr w:type="spellEnd"/>
      <w:r w:rsidRPr="00310BB1">
        <w:rPr>
          <w:rFonts w:ascii="Arial" w:eastAsia="Times New Roman" w:hAnsi="Arial" w:cs="Arial"/>
          <w:color w:val="1C1E21"/>
          <w:sz w:val="24"/>
          <w:szCs w:val="24"/>
        </w:rPr>
        <w:t xml:space="preserve"> 50м </w:t>
      </w:r>
      <w:proofErr w:type="spellStart"/>
      <w:r w:rsidRPr="00310BB1">
        <w:rPr>
          <w:rFonts w:ascii="Arial" w:eastAsia="Times New Roman" w:hAnsi="Arial" w:cs="Arial"/>
          <w:color w:val="1C1E21"/>
          <w:sz w:val="24"/>
          <w:szCs w:val="24"/>
        </w:rPr>
        <w:t>газрын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хаягдлыг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цэвэрлэлээ</w:t>
      </w:r>
      <w:proofErr w:type="spellEnd"/>
      <w:r w:rsidRPr="00310BB1">
        <w:rPr>
          <w:rFonts w:ascii="Arial" w:eastAsia="Times New Roman" w:hAnsi="Arial" w:cs="Arial"/>
          <w:color w:val="1C1E21"/>
          <w:sz w:val="24"/>
          <w:szCs w:val="24"/>
        </w:rPr>
        <w:t>.</w:t>
      </w:r>
    </w:p>
    <w:p w14:paraId="21E99F3B" w14:textId="4FB9C444" w:rsidR="00310BB1" w:rsidRPr="00310BB1" w:rsidRDefault="00310BB1" w:rsidP="00B85BE1">
      <w:pPr>
        <w:numPr>
          <w:ilvl w:val="0"/>
          <w:numId w:val="9"/>
        </w:numPr>
        <w:shd w:val="clear" w:color="auto" w:fill="FFFFFF"/>
        <w:tabs>
          <w:tab w:val="left" w:pos="1134"/>
        </w:tabs>
        <w:spacing w:after="90" w:line="240" w:lineRule="auto"/>
        <w:ind w:left="0" w:firstLine="709"/>
        <w:jc w:val="both"/>
        <w:rPr>
          <w:rFonts w:ascii="Arial" w:eastAsia="Times New Roman" w:hAnsi="Arial" w:cs="Arial"/>
          <w:color w:val="1C1E21"/>
          <w:sz w:val="24"/>
          <w:szCs w:val="24"/>
        </w:rPr>
      </w:pPr>
      <w:r w:rsidRPr="00310BB1">
        <w:rPr>
          <w:rFonts w:ascii="Arial" w:eastAsia="Times New Roman" w:hAnsi="Arial" w:cs="Arial"/>
          <w:color w:val="1C1E21"/>
          <w:sz w:val="24"/>
          <w:szCs w:val="24"/>
        </w:rPr>
        <w:t>АЮУЛГҮЙ АЖИЛЛАГАА ХАРИУЦАГЧ, АВТО КРАН, САГСТАЙ ӨРГӨГЧИЙН ОПЕРАТОР, ООСОРЛОГЧ ДОХИОЧНЫ ДАВТАН БОЛОН МЭРГЭЖИЛ ОЛГОХ СУРГАЛТЫГ ЗОХИОН БАЙГУУЛЛАА</w:t>
      </w:r>
      <w:r w:rsidR="00B85BE1">
        <w:rPr>
          <w:rFonts w:ascii="Arial" w:eastAsia="Times New Roman" w:hAnsi="Arial" w:cs="Arial"/>
          <w:color w:val="1C1E21"/>
          <w:sz w:val="24"/>
          <w:szCs w:val="24"/>
          <w:lang w:val="mn-MN"/>
        </w:rPr>
        <w:t>.</w:t>
      </w:r>
    </w:p>
    <w:p w14:paraId="1A8E5FAC" w14:textId="24AB5626" w:rsidR="00310BB1" w:rsidRPr="00310BB1" w:rsidRDefault="00310BB1" w:rsidP="00310BB1">
      <w:pPr>
        <w:shd w:val="clear" w:color="auto" w:fill="FFFFFF"/>
        <w:spacing w:before="90" w:after="90" w:line="240" w:lineRule="auto"/>
        <w:ind w:firstLine="720"/>
        <w:jc w:val="both"/>
        <w:rPr>
          <w:rFonts w:ascii="Arial" w:eastAsiaTheme="minorEastAsia" w:hAnsi="Arial" w:cs="Arial"/>
          <w:color w:val="1C1E21"/>
          <w:sz w:val="24"/>
          <w:szCs w:val="24"/>
        </w:rPr>
      </w:pPr>
      <w:proofErr w:type="spellStart"/>
      <w:r w:rsidRPr="00310BB1">
        <w:rPr>
          <w:rFonts w:ascii="Arial" w:eastAsia="Times New Roman" w:hAnsi="Arial" w:cs="Arial"/>
          <w:color w:val="1C1E21"/>
          <w:sz w:val="24"/>
          <w:szCs w:val="24"/>
        </w:rPr>
        <w:t>Ачаа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өргөх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краныг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төхөөрөмжлөх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аюулгүй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ашиглах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дүрмийн</w:t>
      </w:r>
      <w:proofErr w:type="spellEnd"/>
      <w:r w:rsidRPr="00310BB1">
        <w:rPr>
          <w:rFonts w:ascii="Arial" w:eastAsia="Times New Roman" w:hAnsi="Arial" w:cs="Arial"/>
          <w:color w:val="1C1E21"/>
          <w:sz w:val="24"/>
          <w:szCs w:val="24"/>
        </w:rPr>
        <w:t xml:space="preserve"> 8.4 </w:t>
      </w:r>
      <w:proofErr w:type="spellStart"/>
      <w:r w:rsidRPr="00310BB1">
        <w:rPr>
          <w:rFonts w:ascii="Arial" w:eastAsia="Times New Roman" w:hAnsi="Arial" w:cs="Arial"/>
          <w:color w:val="1C1E21"/>
          <w:sz w:val="24"/>
          <w:szCs w:val="24"/>
        </w:rPr>
        <w:t>дүгээр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зүйлийн</w:t>
      </w:r>
      <w:proofErr w:type="spellEnd"/>
      <w:r w:rsidRPr="00310BB1">
        <w:rPr>
          <w:rFonts w:ascii="Arial" w:eastAsia="Times New Roman" w:hAnsi="Arial" w:cs="Arial"/>
          <w:color w:val="1C1E21"/>
          <w:sz w:val="24"/>
          <w:szCs w:val="24"/>
        </w:rPr>
        <w:t xml:space="preserve"> 22,23,24,26 </w:t>
      </w:r>
      <w:proofErr w:type="spellStart"/>
      <w:r w:rsidRPr="00310BB1">
        <w:rPr>
          <w:rFonts w:ascii="Arial" w:eastAsia="Times New Roman" w:hAnsi="Arial" w:cs="Arial"/>
          <w:color w:val="1C1E21"/>
          <w:sz w:val="24"/>
          <w:szCs w:val="24"/>
        </w:rPr>
        <w:t>дугаар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заалтуудыг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үндэслэн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Оосорлогч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дохиочин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Краны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операторчин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Өргөн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тээвэрлэх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машин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механизмаар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үеийн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оосорлогч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дохиочны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олгох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сунгах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сургалтыг</w:t>
      </w:r>
      <w:proofErr w:type="spellEnd"/>
      <w:r w:rsidRPr="00310BB1">
        <w:rPr>
          <w:rFonts w:ascii="Arial" w:eastAsia="Times New Roman" w:hAnsi="Arial" w:cs="Arial"/>
          <w:color w:val="1C1E21"/>
          <w:sz w:val="24"/>
          <w:szCs w:val="24"/>
        </w:rPr>
        <w:t xml:space="preserve"> 2020 </w:t>
      </w:r>
      <w:proofErr w:type="spellStart"/>
      <w:r w:rsidRPr="00310BB1">
        <w:rPr>
          <w:rFonts w:ascii="Arial" w:eastAsia="Times New Roman" w:hAnsi="Arial" w:cs="Arial"/>
          <w:color w:val="1C1E21"/>
          <w:sz w:val="24"/>
          <w:szCs w:val="24"/>
        </w:rPr>
        <w:t>оны</w:t>
      </w:r>
      <w:proofErr w:type="spellEnd"/>
      <w:r w:rsidRPr="00310BB1">
        <w:rPr>
          <w:rFonts w:ascii="Arial" w:eastAsia="Times New Roman" w:hAnsi="Arial" w:cs="Arial"/>
          <w:color w:val="1C1E21"/>
          <w:sz w:val="24"/>
          <w:szCs w:val="24"/>
        </w:rPr>
        <w:t xml:space="preserve"> 06 </w:t>
      </w:r>
      <w:proofErr w:type="spellStart"/>
      <w:r w:rsidRPr="00310BB1">
        <w:rPr>
          <w:rFonts w:ascii="Arial" w:eastAsia="Times New Roman" w:hAnsi="Arial" w:cs="Arial"/>
          <w:color w:val="1C1E21"/>
          <w:sz w:val="24"/>
          <w:szCs w:val="24"/>
        </w:rPr>
        <w:t>дугаар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сарын</w:t>
      </w:r>
      <w:proofErr w:type="spellEnd"/>
      <w:r w:rsidRPr="00310BB1">
        <w:rPr>
          <w:rFonts w:ascii="Arial" w:eastAsia="Times New Roman" w:hAnsi="Arial" w:cs="Arial"/>
          <w:color w:val="1C1E21"/>
          <w:sz w:val="24"/>
          <w:szCs w:val="24"/>
        </w:rPr>
        <w:t xml:space="preserve"> 19-ний </w:t>
      </w:r>
      <w:proofErr w:type="spellStart"/>
      <w:r w:rsidRPr="00310BB1">
        <w:rPr>
          <w:rFonts w:ascii="Arial" w:eastAsia="Times New Roman" w:hAnsi="Arial" w:cs="Arial"/>
          <w:color w:val="1C1E21"/>
          <w:sz w:val="24"/>
          <w:szCs w:val="24"/>
        </w:rPr>
        <w:t>өдөр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байгууллаа</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rPr>
        <w:br/>
        <w:t xml:space="preserve">2020 </w:t>
      </w:r>
      <w:proofErr w:type="spellStart"/>
      <w:r w:rsidRPr="00310BB1">
        <w:rPr>
          <w:rFonts w:ascii="Arial" w:eastAsia="Times New Roman" w:hAnsi="Arial" w:cs="Arial"/>
          <w:color w:val="1C1E21"/>
          <w:sz w:val="24"/>
          <w:szCs w:val="24"/>
        </w:rPr>
        <w:t>оны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төлөвлөгөөни</w:t>
      </w:r>
      <w:r w:rsidRPr="00310BB1">
        <w:rPr>
          <w:rFonts w:ascii="Arial" w:eastAsiaTheme="minorEastAsia" w:hAnsi="Arial" w:cs="Arial"/>
          <w:color w:val="1C1E21"/>
          <w:sz w:val="24"/>
          <w:szCs w:val="24"/>
        </w:rPr>
        <w:t>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дагуу</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дээрх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өнгөрөгч</w:t>
      </w:r>
      <w:proofErr w:type="spellEnd"/>
      <w:r w:rsidRPr="00310BB1">
        <w:rPr>
          <w:rFonts w:ascii="Arial" w:eastAsiaTheme="minorEastAsia" w:hAnsi="Arial" w:cs="Arial"/>
          <w:color w:val="1C1E21"/>
          <w:sz w:val="24"/>
          <w:szCs w:val="24"/>
        </w:rPr>
        <w:t xml:space="preserve"> 3 </w:t>
      </w:r>
      <w:proofErr w:type="spellStart"/>
      <w:r w:rsidRPr="00310BB1">
        <w:rPr>
          <w:rFonts w:ascii="Arial" w:eastAsiaTheme="minorEastAsia" w:hAnsi="Arial" w:cs="Arial"/>
          <w:color w:val="1C1E21"/>
          <w:sz w:val="24"/>
          <w:szCs w:val="24"/>
        </w:rPr>
        <w:t>дугаар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сард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зохион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байгуулахаар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төлөвлөсөн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хэдий</w:t>
      </w:r>
      <w:proofErr w:type="spellEnd"/>
      <w:r w:rsidRPr="00310BB1">
        <w:rPr>
          <w:rFonts w:ascii="Arial" w:eastAsiaTheme="minorEastAsia" w:hAnsi="Arial" w:cs="Arial"/>
          <w:color w:val="1C1E21"/>
          <w:sz w:val="24"/>
          <w:szCs w:val="24"/>
        </w:rPr>
        <w:t xml:space="preserve"> ч </w:t>
      </w:r>
      <w:proofErr w:type="spellStart"/>
      <w:r w:rsidRPr="00310BB1">
        <w:rPr>
          <w:rFonts w:ascii="Arial" w:eastAsiaTheme="minorEastAsia" w:hAnsi="Arial" w:cs="Arial"/>
          <w:color w:val="1C1E21"/>
          <w:sz w:val="24"/>
          <w:szCs w:val="24"/>
        </w:rPr>
        <w:t>дэлхий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дахинд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коронавирус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тахал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бүртгэгдэж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үйл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ажиллагааг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зогсоосон</w:t>
      </w:r>
      <w:proofErr w:type="spellEnd"/>
      <w:r w:rsidRPr="00310BB1">
        <w:rPr>
          <w:rFonts w:ascii="Arial" w:eastAsiaTheme="minorEastAsia"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heme="minorEastAsia" w:hAnsi="Arial" w:cs="Arial"/>
          <w:color w:val="1C1E21"/>
          <w:sz w:val="24"/>
          <w:szCs w:val="24"/>
        </w:rPr>
        <w:t>Улмаар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халдвар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хамгааллын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дэглэмийг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сайтар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сахиулж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өрөө</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танхимыг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ариутгал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халдваргүйтгэл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суралцагч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нарын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хэмжээг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харгалзан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үзэж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анги</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танхимд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хуваарилж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амжилттай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зохион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байгуулсан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байна</w:t>
      </w:r>
      <w:proofErr w:type="spellEnd"/>
      <w:r w:rsidRPr="00310BB1">
        <w:rPr>
          <w:rFonts w:ascii="Arial" w:eastAsiaTheme="minorEastAsia" w:hAnsi="Arial" w:cs="Arial"/>
          <w:color w:val="1C1E21"/>
          <w:sz w:val="24"/>
          <w:szCs w:val="24"/>
        </w:rPr>
        <w:t>.</w:t>
      </w:r>
      <w:r w:rsidRPr="00310BB1">
        <w:rPr>
          <w:rFonts w:ascii="Arial" w:eastAsia="Times New Roman" w:hAnsi="Arial" w:cs="Arial"/>
          <w:color w:val="1C1E21"/>
          <w:sz w:val="24"/>
          <w:szCs w:val="24"/>
        </w:rPr>
        <w:br/>
      </w:r>
      <w:r w:rsidRPr="00310BB1">
        <w:rPr>
          <w:rFonts w:ascii="Arial" w:eastAsiaTheme="minorEastAsia" w:hAnsi="Arial" w:cs="Arial"/>
          <w:color w:val="1C1E21"/>
          <w:sz w:val="24"/>
          <w:szCs w:val="24"/>
        </w:rPr>
        <w:t>“</w:t>
      </w:r>
      <w:proofErr w:type="spellStart"/>
      <w:r w:rsidRPr="00310BB1">
        <w:rPr>
          <w:rFonts w:ascii="Arial" w:eastAsiaTheme="minorEastAsia" w:hAnsi="Arial" w:cs="Arial"/>
          <w:color w:val="1C1E21"/>
          <w:sz w:val="24"/>
          <w:szCs w:val="24"/>
        </w:rPr>
        <w:t>Ди</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Ди</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Эн</w:t>
      </w:r>
      <w:proofErr w:type="spellEnd"/>
      <w:r w:rsidRPr="00310BB1">
        <w:rPr>
          <w:rFonts w:ascii="Arial" w:eastAsiaTheme="minorEastAsia" w:hAnsi="Arial" w:cs="Arial"/>
          <w:color w:val="1C1E21"/>
          <w:sz w:val="24"/>
          <w:szCs w:val="24"/>
        </w:rPr>
        <w:t xml:space="preserve"> “ХХК-</w:t>
      </w:r>
      <w:proofErr w:type="spellStart"/>
      <w:r w:rsidRPr="00310BB1">
        <w:rPr>
          <w:rFonts w:ascii="Arial" w:eastAsiaTheme="minorEastAsia" w:hAnsi="Arial" w:cs="Arial"/>
          <w:color w:val="1C1E21"/>
          <w:sz w:val="24"/>
          <w:szCs w:val="24"/>
        </w:rPr>
        <w:t>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Смарт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төвтэй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хамтран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өргөх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зөөх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машин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механизмаар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үеийн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оосорлогч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дохиочны</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эрх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сунгах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краны</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машинч</w:t>
      </w:r>
      <w:proofErr w:type="spellEnd"/>
      <w:r w:rsidRPr="00310BB1">
        <w:rPr>
          <w:rFonts w:ascii="Arial" w:eastAsiaTheme="minorEastAsia" w:hAnsi="Arial" w:cs="Arial"/>
          <w:color w:val="1C1E21"/>
          <w:sz w:val="24"/>
          <w:szCs w:val="24"/>
        </w:rPr>
        <w:t xml:space="preserve"> , </w:t>
      </w:r>
      <w:proofErr w:type="spellStart"/>
      <w:r w:rsidRPr="00310BB1">
        <w:rPr>
          <w:rFonts w:ascii="Arial" w:eastAsiaTheme="minorEastAsia" w:hAnsi="Arial" w:cs="Arial"/>
          <w:color w:val="1C1E21"/>
          <w:sz w:val="24"/>
          <w:szCs w:val="24"/>
        </w:rPr>
        <w:t>сагстай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өргөгчийн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машинаар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эрх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олгох</w:t>
      </w:r>
      <w:proofErr w:type="spellEnd"/>
      <w:r w:rsidRPr="00310BB1">
        <w:rPr>
          <w:rFonts w:ascii="Arial" w:eastAsiaTheme="minorEastAsia" w:hAnsi="Arial" w:cs="Arial"/>
          <w:color w:val="1C1E21"/>
          <w:sz w:val="24"/>
          <w:szCs w:val="24"/>
        </w:rPr>
        <w:t>, ӨММ-</w:t>
      </w:r>
      <w:proofErr w:type="spellStart"/>
      <w:r w:rsidRPr="00310BB1">
        <w:rPr>
          <w:rFonts w:ascii="Arial" w:eastAsiaTheme="minorEastAsia" w:hAnsi="Arial" w:cs="Arial"/>
          <w:color w:val="1C1E21"/>
          <w:sz w:val="24"/>
          <w:szCs w:val="24"/>
        </w:rPr>
        <w:t>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аюулгүй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ажиллагаа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хариуцагч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нарын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эрх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олгох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сургалтад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нийт</w:t>
      </w:r>
      <w:proofErr w:type="spellEnd"/>
      <w:r w:rsidRPr="00310BB1">
        <w:rPr>
          <w:rFonts w:ascii="Arial" w:eastAsiaTheme="minorEastAsia" w:hAnsi="Arial" w:cs="Arial"/>
          <w:color w:val="1C1E21"/>
          <w:sz w:val="24"/>
          <w:szCs w:val="24"/>
        </w:rPr>
        <w:t xml:space="preserve"> 61 </w:t>
      </w:r>
      <w:proofErr w:type="spellStart"/>
      <w:r w:rsidRPr="00310BB1">
        <w:rPr>
          <w:rFonts w:ascii="Arial" w:eastAsiaTheme="minorEastAsia" w:hAnsi="Arial" w:cs="Arial"/>
          <w:color w:val="1C1E21"/>
          <w:sz w:val="24"/>
          <w:szCs w:val="24"/>
        </w:rPr>
        <w:t>инженер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техникийн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ажилтнууд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хамрагдав</w:t>
      </w:r>
      <w:proofErr w:type="spellEnd"/>
      <w:r w:rsidRPr="00310BB1">
        <w:rPr>
          <w:rFonts w:ascii="Arial" w:eastAsiaTheme="minorEastAsia" w:hAnsi="Arial" w:cs="Arial"/>
          <w:color w:val="1C1E21"/>
          <w:sz w:val="24"/>
          <w:szCs w:val="24"/>
        </w:rPr>
        <w:t xml:space="preserve"> .</w:t>
      </w:r>
      <w:r w:rsidRPr="00310BB1">
        <w:rPr>
          <w:rFonts w:ascii="Arial" w:eastAsia="Times New Roman" w:hAnsi="Arial" w:cs="Arial"/>
          <w:color w:val="1C1E21"/>
          <w:sz w:val="24"/>
          <w:szCs w:val="24"/>
        </w:rPr>
        <w:br/>
      </w:r>
      <w:proofErr w:type="spellStart"/>
      <w:r w:rsidRPr="00310BB1">
        <w:rPr>
          <w:rFonts w:ascii="Arial" w:eastAsiaTheme="minorEastAsia" w:hAnsi="Arial" w:cs="Arial"/>
          <w:color w:val="1C1E21"/>
          <w:sz w:val="24"/>
          <w:szCs w:val="24"/>
        </w:rPr>
        <w:t>Смарт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төвийн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сургагч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багш</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Я.Ренчинванжил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Г.Ганбаатар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онол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дадлага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хосолсон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удирдан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явууллаа</w:t>
      </w:r>
      <w:proofErr w:type="spellEnd"/>
      <w:r w:rsidRPr="00310BB1">
        <w:rPr>
          <w:rFonts w:ascii="Arial" w:eastAsiaTheme="minorEastAsia" w:hAnsi="Arial" w:cs="Arial"/>
          <w:color w:val="1C1E21"/>
          <w:sz w:val="24"/>
          <w:szCs w:val="24"/>
        </w:rPr>
        <w:t xml:space="preserve"> .</w:t>
      </w:r>
    </w:p>
    <w:p w14:paraId="62F8F6AA" w14:textId="77777777" w:rsidR="00310BB1" w:rsidRPr="00310BB1" w:rsidRDefault="00310BB1" w:rsidP="00310BB1">
      <w:pPr>
        <w:shd w:val="clear" w:color="auto" w:fill="FFFFFF"/>
        <w:spacing w:before="90" w:after="90" w:line="240" w:lineRule="auto"/>
        <w:ind w:firstLine="720"/>
        <w:jc w:val="both"/>
        <w:rPr>
          <w:rFonts w:ascii="Arial" w:eastAsiaTheme="minorEastAsia" w:hAnsi="Arial" w:cs="Arial"/>
          <w:color w:val="1C1E21"/>
          <w:sz w:val="24"/>
          <w:szCs w:val="24"/>
        </w:rPr>
      </w:pPr>
      <w:proofErr w:type="spellStart"/>
      <w:r w:rsidRPr="00310BB1">
        <w:rPr>
          <w:rFonts w:ascii="Arial" w:eastAsiaTheme="minorEastAsia" w:hAnsi="Arial" w:cs="Arial"/>
          <w:color w:val="1C1E21"/>
          <w:sz w:val="24"/>
          <w:szCs w:val="24"/>
        </w:rPr>
        <w:t>Уулзалтын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үеэр</w:t>
      </w:r>
      <w:proofErr w:type="spellEnd"/>
      <w:r w:rsidRPr="00310BB1">
        <w:rPr>
          <w:rFonts w:ascii="Arial" w:eastAsiaTheme="minorEastAsia" w:hAnsi="Arial" w:cs="Arial"/>
          <w:color w:val="1C1E21"/>
          <w:sz w:val="24"/>
          <w:szCs w:val="24"/>
        </w:rPr>
        <w:t xml:space="preserve"> ХАБЭА </w:t>
      </w:r>
      <w:proofErr w:type="spellStart"/>
      <w:r w:rsidRPr="00310BB1">
        <w:rPr>
          <w:rFonts w:ascii="Arial" w:eastAsiaTheme="minorEastAsia" w:hAnsi="Arial" w:cs="Arial"/>
          <w:color w:val="1C1E21"/>
          <w:sz w:val="24"/>
          <w:szCs w:val="24"/>
        </w:rPr>
        <w:t>программ</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хангамжийг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даруй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хөгжүүлэлт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бүрэн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дуусгах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гэрээний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бүртгэл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программын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сайжруулалтын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lastRenderedPageBreak/>
        <w:t>гүйцэтгэх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асуудлыг</w:t>
      </w:r>
      <w:proofErr w:type="spellEnd"/>
      <w:r w:rsidRPr="00310BB1">
        <w:rPr>
          <w:rFonts w:ascii="Arial" w:eastAsiaTheme="minorEastAsia" w:hAnsi="Arial" w:cs="Arial"/>
          <w:color w:val="1C1E21"/>
          <w:sz w:val="24"/>
          <w:szCs w:val="24"/>
        </w:rPr>
        <w:t xml:space="preserve"> ЗУХ-</w:t>
      </w:r>
      <w:proofErr w:type="spellStart"/>
      <w:r w:rsidRPr="00310BB1">
        <w:rPr>
          <w:rFonts w:ascii="Arial" w:eastAsiaTheme="minorEastAsia" w:hAnsi="Arial" w:cs="Arial"/>
          <w:color w:val="1C1E21"/>
          <w:sz w:val="24"/>
          <w:szCs w:val="24"/>
        </w:rPr>
        <w:t>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дарга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Б.Ундрал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хөндөн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ярилаа</w:t>
      </w:r>
      <w:proofErr w:type="spellEnd"/>
      <w:r w:rsidRPr="00310BB1">
        <w:rPr>
          <w:rFonts w:ascii="Arial" w:eastAsiaTheme="minorEastAsia"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heme="minorEastAsia" w:hAnsi="Arial" w:cs="Arial"/>
          <w:color w:val="1C1E21"/>
          <w:sz w:val="24"/>
          <w:szCs w:val="24"/>
        </w:rPr>
        <w:t>Гэрээний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хоёр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талууд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уулзалт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цаашид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эйблээс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зөвлөмж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авах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алдаа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доголдлыг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бүртгүүлж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засварлах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талаар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харилцан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ярилцсан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юм</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Энэ</w:t>
      </w:r>
      <w:proofErr w:type="spellEnd"/>
      <w:r w:rsidRPr="00310BB1">
        <w:rPr>
          <w:rFonts w:ascii="Arial" w:eastAsiaTheme="minorEastAsia" w:hAnsi="Arial" w:cs="Arial"/>
          <w:color w:val="1C1E21"/>
          <w:sz w:val="24"/>
          <w:szCs w:val="24"/>
        </w:rPr>
        <w:t xml:space="preserve"> 6 </w:t>
      </w:r>
      <w:proofErr w:type="spellStart"/>
      <w:r w:rsidRPr="00310BB1">
        <w:rPr>
          <w:rFonts w:ascii="Arial" w:eastAsiaTheme="minorEastAsia" w:hAnsi="Arial" w:cs="Arial"/>
          <w:color w:val="1C1E21"/>
          <w:sz w:val="24"/>
          <w:szCs w:val="24"/>
        </w:rPr>
        <w:t>дугаар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сардаа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багтааж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онлайнаар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зохион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байгуулах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w:t>
      </w:r>
      <w:proofErr w:type="spellEnd"/>
      <w:r w:rsidRPr="00310BB1">
        <w:rPr>
          <w:rFonts w:ascii="Arial" w:eastAsiaTheme="minorEastAsia" w:hAnsi="Arial" w:cs="Arial"/>
          <w:color w:val="1C1E21"/>
          <w:sz w:val="24"/>
          <w:szCs w:val="24"/>
        </w:rPr>
        <w:t>.</w:t>
      </w:r>
    </w:p>
    <w:p w14:paraId="38840935" w14:textId="629DF5B4" w:rsidR="00310BB1" w:rsidRPr="00310BB1" w:rsidRDefault="00310BB1" w:rsidP="00B85BE1">
      <w:pPr>
        <w:numPr>
          <w:ilvl w:val="0"/>
          <w:numId w:val="9"/>
        </w:numPr>
        <w:shd w:val="clear" w:color="auto" w:fill="FFFFFF"/>
        <w:spacing w:after="90" w:line="240" w:lineRule="auto"/>
        <w:ind w:left="0" w:firstLine="567"/>
        <w:jc w:val="both"/>
        <w:rPr>
          <w:rFonts w:ascii="Arial" w:eastAsia="Times New Roman" w:hAnsi="Arial" w:cs="Arial"/>
          <w:b/>
          <w:color w:val="1C1E21"/>
          <w:sz w:val="24"/>
          <w:szCs w:val="24"/>
        </w:rPr>
      </w:pPr>
      <w:proofErr w:type="spellStart"/>
      <w:r w:rsidRPr="00310BB1">
        <w:rPr>
          <w:rFonts w:ascii="Arial" w:eastAsia="Times New Roman" w:hAnsi="Arial" w:cs="Arial"/>
          <w:b/>
          <w:color w:val="1C1E21"/>
          <w:sz w:val="24"/>
          <w:szCs w:val="24"/>
        </w:rPr>
        <w:t>Нэгдсэн</w:t>
      </w:r>
      <w:proofErr w:type="spellEnd"/>
      <w:r w:rsidRPr="00310BB1">
        <w:rPr>
          <w:rFonts w:ascii="Arial" w:eastAsia="Times New Roman" w:hAnsi="Arial" w:cs="Arial"/>
          <w:b/>
          <w:color w:val="1C1E21"/>
          <w:sz w:val="24"/>
          <w:szCs w:val="24"/>
        </w:rPr>
        <w:t xml:space="preserve"> </w:t>
      </w:r>
      <w:proofErr w:type="spellStart"/>
      <w:r w:rsidRPr="00310BB1">
        <w:rPr>
          <w:rFonts w:ascii="Arial" w:eastAsia="Times New Roman" w:hAnsi="Arial" w:cs="Arial"/>
          <w:b/>
          <w:color w:val="1C1E21"/>
          <w:sz w:val="24"/>
          <w:szCs w:val="24"/>
        </w:rPr>
        <w:t>удирдлагын</w:t>
      </w:r>
      <w:proofErr w:type="spellEnd"/>
      <w:r w:rsidRPr="00310BB1">
        <w:rPr>
          <w:rFonts w:ascii="Arial" w:eastAsia="Times New Roman" w:hAnsi="Arial" w:cs="Arial"/>
          <w:b/>
          <w:color w:val="1C1E21"/>
          <w:sz w:val="24"/>
          <w:szCs w:val="24"/>
        </w:rPr>
        <w:t xml:space="preserve"> </w:t>
      </w:r>
      <w:proofErr w:type="spellStart"/>
      <w:r w:rsidRPr="00310BB1">
        <w:rPr>
          <w:rFonts w:ascii="Arial" w:eastAsia="Times New Roman" w:hAnsi="Arial" w:cs="Arial"/>
          <w:b/>
          <w:color w:val="1C1E21"/>
          <w:sz w:val="24"/>
          <w:szCs w:val="24"/>
        </w:rPr>
        <w:t>тогтолцооны</w:t>
      </w:r>
      <w:proofErr w:type="spellEnd"/>
      <w:r w:rsidRPr="00310BB1">
        <w:rPr>
          <w:rFonts w:ascii="Arial" w:eastAsia="Times New Roman" w:hAnsi="Arial" w:cs="Arial"/>
          <w:b/>
          <w:color w:val="1C1E21"/>
          <w:sz w:val="24"/>
          <w:szCs w:val="24"/>
        </w:rPr>
        <w:t xml:space="preserve"> </w:t>
      </w:r>
      <w:proofErr w:type="spellStart"/>
      <w:r w:rsidRPr="00310BB1">
        <w:rPr>
          <w:rFonts w:ascii="Arial" w:eastAsia="Times New Roman" w:hAnsi="Arial" w:cs="Arial"/>
          <w:b/>
          <w:color w:val="1C1E21"/>
          <w:sz w:val="24"/>
          <w:szCs w:val="24"/>
        </w:rPr>
        <w:t>хэрэгжүүлэлт</w:t>
      </w:r>
      <w:proofErr w:type="spellEnd"/>
      <w:r w:rsidRPr="00310BB1">
        <w:rPr>
          <w:rFonts w:ascii="Arial" w:eastAsia="Times New Roman" w:hAnsi="Arial" w:cs="Arial"/>
          <w:b/>
          <w:color w:val="1C1E21"/>
          <w:sz w:val="24"/>
          <w:szCs w:val="24"/>
        </w:rPr>
        <w:t xml:space="preserve">, </w:t>
      </w:r>
      <w:proofErr w:type="spellStart"/>
      <w:r w:rsidRPr="00310BB1">
        <w:rPr>
          <w:rFonts w:ascii="Arial" w:eastAsia="Times New Roman" w:hAnsi="Arial" w:cs="Arial"/>
          <w:b/>
          <w:color w:val="1C1E21"/>
          <w:sz w:val="24"/>
          <w:szCs w:val="24"/>
        </w:rPr>
        <w:t>хэвшүүлэлтийг</w:t>
      </w:r>
      <w:proofErr w:type="spellEnd"/>
      <w:r w:rsidRPr="00310BB1">
        <w:rPr>
          <w:rFonts w:ascii="Arial" w:eastAsia="Times New Roman" w:hAnsi="Arial" w:cs="Arial"/>
          <w:b/>
          <w:color w:val="1C1E21"/>
          <w:sz w:val="24"/>
          <w:szCs w:val="24"/>
        </w:rPr>
        <w:t xml:space="preserve"> </w:t>
      </w:r>
      <w:proofErr w:type="spellStart"/>
      <w:r w:rsidRPr="00310BB1">
        <w:rPr>
          <w:rFonts w:ascii="Arial" w:eastAsia="Times New Roman" w:hAnsi="Arial" w:cs="Arial"/>
          <w:b/>
          <w:color w:val="1C1E21"/>
          <w:sz w:val="24"/>
          <w:szCs w:val="24"/>
        </w:rPr>
        <w:t>үнэлэх</w:t>
      </w:r>
      <w:proofErr w:type="spellEnd"/>
      <w:r w:rsidRPr="00310BB1">
        <w:rPr>
          <w:rFonts w:ascii="Arial" w:eastAsia="Times New Roman" w:hAnsi="Arial" w:cs="Arial"/>
          <w:b/>
          <w:color w:val="1C1E21"/>
          <w:sz w:val="24"/>
          <w:szCs w:val="24"/>
        </w:rPr>
        <w:t xml:space="preserve"> </w:t>
      </w:r>
      <w:proofErr w:type="spellStart"/>
      <w:r w:rsidRPr="00310BB1">
        <w:rPr>
          <w:rFonts w:ascii="Arial" w:eastAsia="Times New Roman" w:hAnsi="Arial" w:cs="Arial"/>
          <w:b/>
          <w:color w:val="1C1E21"/>
          <w:sz w:val="24"/>
          <w:szCs w:val="24"/>
        </w:rPr>
        <w:t>магадлан</w:t>
      </w:r>
      <w:proofErr w:type="spellEnd"/>
      <w:r w:rsidRPr="00310BB1">
        <w:rPr>
          <w:rFonts w:ascii="Arial" w:eastAsia="Times New Roman" w:hAnsi="Arial" w:cs="Arial"/>
          <w:b/>
          <w:color w:val="1C1E21"/>
          <w:sz w:val="24"/>
          <w:szCs w:val="24"/>
        </w:rPr>
        <w:t xml:space="preserve"> </w:t>
      </w:r>
      <w:proofErr w:type="spellStart"/>
      <w:r w:rsidRPr="00310BB1">
        <w:rPr>
          <w:rFonts w:ascii="Arial" w:eastAsia="Times New Roman" w:hAnsi="Arial" w:cs="Arial"/>
          <w:b/>
          <w:color w:val="1C1E21"/>
          <w:sz w:val="24"/>
          <w:szCs w:val="24"/>
        </w:rPr>
        <w:t>аудитын</w:t>
      </w:r>
      <w:proofErr w:type="spellEnd"/>
      <w:r w:rsidRPr="00310BB1">
        <w:rPr>
          <w:rFonts w:ascii="Arial" w:eastAsia="Times New Roman" w:hAnsi="Arial" w:cs="Arial"/>
          <w:b/>
          <w:color w:val="1C1E21"/>
          <w:sz w:val="24"/>
          <w:szCs w:val="24"/>
        </w:rPr>
        <w:t xml:space="preserve"> </w:t>
      </w:r>
      <w:proofErr w:type="spellStart"/>
      <w:r w:rsidRPr="00310BB1">
        <w:rPr>
          <w:rFonts w:ascii="Arial" w:eastAsia="Times New Roman" w:hAnsi="Arial" w:cs="Arial"/>
          <w:b/>
          <w:color w:val="1C1E21"/>
          <w:sz w:val="24"/>
          <w:szCs w:val="24"/>
        </w:rPr>
        <w:t>баг</w:t>
      </w:r>
      <w:proofErr w:type="spellEnd"/>
      <w:r w:rsidRPr="00310BB1">
        <w:rPr>
          <w:rFonts w:ascii="Arial" w:eastAsia="Times New Roman" w:hAnsi="Arial" w:cs="Arial"/>
          <w:b/>
          <w:color w:val="1C1E21"/>
          <w:sz w:val="24"/>
          <w:szCs w:val="24"/>
        </w:rPr>
        <w:t xml:space="preserve"> </w:t>
      </w:r>
      <w:proofErr w:type="spellStart"/>
      <w:r w:rsidRPr="00310BB1">
        <w:rPr>
          <w:rFonts w:ascii="Arial" w:eastAsia="Times New Roman" w:hAnsi="Arial" w:cs="Arial"/>
          <w:b/>
          <w:color w:val="1C1E21"/>
          <w:sz w:val="24"/>
          <w:szCs w:val="24"/>
        </w:rPr>
        <w:t>ажиллав</w:t>
      </w:r>
      <w:proofErr w:type="spellEnd"/>
      <w:r w:rsidR="00B85BE1">
        <w:rPr>
          <w:rFonts w:ascii="Arial" w:eastAsia="Times New Roman" w:hAnsi="Arial" w:cs="Arial"/>
          <w:b/>
          <w:color w:val="1C1E21"/>
          <w:sz w:val="24"/>
          <w:szCs w:val="24"/>
          <w:lang w:val="mn-MN"/>
        </w:rPr>
        <w:t>.</w:t>
      </w:r>
    </w:p>
    <w:p w14:paraId="4B8EBC0D" w14:textId="77777777" w:rsidR="00B85BE1" w:rsidRDefault="00310BB1" w:rsidP="00310BB1">
      <w:pPr>
        <w:shd w:val="clear" w:color="auto" w:fill="FFFFFF"/>
        <w:spacing w:before="90" w:after="90" w:line="240" w:lineRule="auto"/>
        <w:ind w:firstLine="720"/>
        <w:jc w:val="both"/>
        <w:rPr>
          <w:rFonts w:ascii="Arial" w:eastAsiaTheme="minorEastAsia" w:hAnsi="Arial" w:cs="Arial"/>
          <w:color w:val="1C1E21"/>
          <w:sz w:val="24"/>
          <w:szCs w:val="24"/>
        </w:rPr>
      </w:pP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Сэлэнгийн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Цахилгаан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Түгээх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Сүлжээ</w:t>
      </w:r>
      <w:proofErr w:type="spellEnd"/>
      <w:r w:rsidRPr="00310BB1">
        <w:rPr>
          <w:rFonts w:ascii="Arial" w:eastAsia="Times New Roman" w:hAnsi="Arial" w:cs="Arial"/>
          <w:color w:val="1C1E21"/>
          <w:sz w:val="24"/>
          <w:szCs w:val="24"/>
        </w:rPr>
        <w:t xml:space="preserve"> ХК </w:t>
      </w:r>
      <w:proofErr w:type="spellStart"/>
      <w:r w:rsidRPr="00310BB1">
        <w:rPr>
          <w:rFonts w:ascii="Arial" w:eastAsia="Times New Roman" w:hAnsi="Arial" w:cs="Arial"/>
          <w:color w:val="1C1E21"/>
          <w:sz w:val="24"/>
          <w:szCs w:val="24"/>
        </w:rPr>
        <w:t>нь</w:t>
      </w:r>
      <w:proofErr w:type="spellEnd"/>
      <w:r w:rsidRPr="00310BB1">
        <w:rPr>
          <w:rFonts w:ascii="Arial" w:eastAsia="Times New Roman" w:hAnsi="Arial" w:cs="Arial"/>
          <w:color w:val="1C1E21"/>
          <w:sz w:val="24"/>
          <w:szCs w:val="24"/>
        </w:rPr>
        <w:t xml:space="preserve"> 2018-2019 </w:t>
      </w:r>
      <w:proofErr w:type="spellStart"/>
      <w:r w:rsidRPr="00310BB1">
        <w:rPr>
          <w:rFonts w:ascii="Arial" w:eastAsia="Times New Roman" w:hAnsi="Arial" w:cs="Arial"/>
          <w:color w:val="1C1E21"/>
          <w:sz w:val="24"/>
          <w:szCs w:val="24"/>
        </w:rPr>
        <w:t>онд</w:t>
      </w:r>
      <w:proofErr w:type="spellEnd"/>
      <w:r w:rsidRPr="00310BB1">
        <w:rPr>
          <w:rFonts w:ascii="Arial" w:eastAsia="Times New Roman" w:hAnsi="Arial" w:cs="Arial"/>
          <w:color w:val="1C1E21"/>
          <w:sz w:val="24"/>
          <w:szCs w:val="24"/>
        </w:rPr>
        <w:t xml:space="preserve"> ISO9001:2015, ISO45001:2018 </w:t>
      </w:r>
      <w:proofErr w:type="spellStart"/>
      <w:r w:rsidRPr="00310BB1">
        <w:rPr>
          <w:rFonts w:ascii="Arial" w:eastAsia="Times New Roman" w:hAnsi="Arial" w:cs="Arial"/>
          <w:color w:val="1C1E21"/>
          <w:sz w:val="24"/>
          <w:szCs w:val="24"/>
        </w:rPr>
        <w:t>стандартуудыг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нэвтрүүлж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Австрали</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Шинэ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Зеландын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бүсийн</w:t>
      </w:r>
      <w:proofErr w:type="spellEnd"/>
      <w:r w:rsidRPr="00310BB1">
        <w:rPr>
          <w:rFonts w:ascii="Arial" w:eastAsia="Times New Roman" w:hAnsi="Arial" w:cs="Arial"/>
          <w:color w:val="1C1E21"/>
          <w:sz w:val="24"/>
          <w:szCs w:val="24"/>
        </w:rPr>
        <w:t xml:space="preserve"> JAS-ANZ </w:t>
      </w:r>
      <w:proofErr w:type="spellStart"/>
      <w:r w:rsidRPr="00310BB1">
        <w:rPr>
          <w:rFonts w:ascii="Arial" w:eastAsia="Times New Roman" w:hAnsi="Arial" w:cs="Arial"/>
          <w:color w:val="1C1E21"/>
          <w:sz w:val="24"/>
          <w:szCs w:val="24"/>
        </w:rPr>
        <w:t>байгууллагын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итгэмжлэлтэй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Энэтхэг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улсад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төвтэй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дэлхийн</w:t>
      </w:r>
      <w:proofErr w:type="spellEnd"/>
      <w:r w:rsidRPr="00310BB1">
        <w:rPr>
          <w:rFonts w:ascii="Arial" w:eastAsia="Times New Roman" w:hAnsi="Arial" w:cs="Arial"/>
          <w:color w:val="1C1E21"/>
          <w:sz w:val="24"/>
          <w:szCs w:val="24"/>
        </w:rPr>
        <w:t xml:space="preserve"> 15 </w:t>
      </w:r>
      <w:proofErr w:type="spellStart"/>
      <w:r w:rsidRPr="00310BB1">
        <w:rPr>
          <w:rFonts w:ascii="Arial" w:eastAsia="Times New Roman" w:hAnsi="Arial" w:cs="Arial"/>
          <w:color w:val="1C1E21"/>
          <w:sz w:val="24"/>
          <w:szCs w:val="24"/>
        </w:rPr>
        <w:t>оронд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оффистой</w:t>
      </w:r>
      <w:proofErr w:type="spellEnd"/>
      <w:r w:rsidRPr="00310BB1">
        <w:rPr>
          <w:rFonts w:ascii="Arial" w:eastAsia="Times New Roman" w:hAnsi="Arial" w:cs="Arial"/>
          <w:color w:val="1C1E21"/>
          <w:sz w:val="24"/>
          <w:szCs w:val="24"/>
        </w:rPr>
        <w:t xml:space="preserve"> MS CERT </w:t>
      </w:r>
      <w:proofErr w:type="spellStart"/>
      <w:r w:rsidRPr="00310BB1">
        <w:rPr>
          <w:rFonts w:ascii="Arial" w:eastAsia="Times New Roman" w:hAnsi="Arial" w:cs="Arial"/>
          <w:color w:val="1C1E21"/>
          <w:sz w:val="24"/>
          <w:szCs w:val="24"/>
        </w:rPr>
        <w:t>компанийн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аудитад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тэнцсэнээр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эдгээр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стандартуудын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гэрчилгээг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гардан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юм</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rPr>
        <w:br/>
        <w:t xml:space="preserve">2020 </w:t>
      </w:r>
      <w:proofErr w:type="spellStart"/>
      <w:r w:rsidRPr="00310BB1">
        <w:rPr>
          <w:rFonts w:ascii="Arial" w:eastAsia="Times New Roman" w:hAnsi="Arial" w:cs="Arial"/>
          <w:color w:val="1C1E21"/>
          <w:sz w:val="24"/>
          <w:szCs w:val="24"/>
        </w:rPr>
        <w:t>оны</w:t>
      </w:r>
      <w:proofErr w:type="spellEnd"/>
      <w:r w:rsidRPr="00310BB1">
        <w:rPr>
          <w:rFonts w:ascii="Arial" w:eastAsia="Times New Roman" w:hAnsi="Arial" w:cs="Arial"/>
          <w:color w:val="1C1E21"/>
          <w:sz w:val="24"/>
          <w:szCs w:val="24"/>
        </w:rPr>
        <w:t xml:space="preserve"> 06 </w:t>
      </w:r>
      <w:proofErr w:type="spellStart"/>
      <w:r w:rsidRPr="00310BB1">
        <w:rPr>
          <w:rFonts w:ascii="Arial" w:eastAsia="Times New Roman" w:hAnsi="Arial" w:cs="Arial"/>
          <w:color w:val="1C1E21"/>
          <w:sz w:val="24"/>
          <w:szCs w:val="24"/>
        </w:rPr>
        <w:t>дугаар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сарын</w:t>
      </w:r>
      <w:proofErr w:type="spellEnd"/>
      <w:r w:rsidRPr="00310BB1">
        <w:rPr>
          <w:rFonts w:ascii="Arial" w:eastAsia="Times New Roman" w:hAnsi="Arial" w:cs="Arial"/>
          <w:color w:val="1C1E21"/>
          <w:sz w:val="24"/>
          <w:szCs w:val="24"/>
        </w:rPr>
        <w:t xml:space="preserve"> 03-04 </w:t>
      </w:r>
      <w:proofErr w:type="spellStart"/>
      <w:r w:rsidRPr="00310BB1">
        <w:rPr>
          <w:rFonts w:ascii="Arial" w:eastAsia="Times New Roman" w:hAnsi="Arial" w:cs="Arial"/>
          <w:color w:val="1C1E21"/>
          <w:sz w:val="24"/>
          <w:szCs w:val="24"/>
        </w:rPr>
        <w:t>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өдрүүдэд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Чанар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ХЭМАБ-</w:t>
      </w:r>
      <w:proofErr w:type="spellStart"/>
      <w:r w:rsidRPr="00310BB1">
        <w:rPr>
          <w:rFonts w:ascii="Arial" w:eastAsia="Times New Roman" w:hAnsi="Arial" w:cs="Arial"/>
          <w:color w:val="1C1E21"/>
          <w:sz w:val="24"/>
          <w:szCs w:val="24"/>
        </w:rPr>
        <w:t>ын</w:t>
      </w:r>
      <w:proofErr w:type="spellEnd"/>
      <w:r w:rsidRPr="00310BB1">
        <w:rPr>
          <w:rFonts w:ascii="Arial" w:eastAsiaTheme="minorEastAsia" w:hAnsi="Arial" w:cs="Arial"/>
          <w:color w:val="1C1E21"/>
          <w:sz w:val="24"/>
          <w:szCs w:val="24"/>
        </w:rPr>
        <w:t> </w:t>
      </w:r>
      <w:proofErr w:type="spellStart"/>
      <w:r w:rsidRPr="00310BB1">
        <w:rPr>
          <w:rFonts w:ascii="Arial" w:eastAsiaTheme="minorEastAsia" w:hAnsi="Arial" w:cs="Arial"/>
          <w:color w:val="1C1E21"/>
          <w:sz w:val="24"/>
          <w:szCs w:val="24"/>
        </w:rPr>
        <w:t>удирдлагын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тогтолцооны</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хэрэгжүүлэлт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хэвшүүлэлтийг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үнэлэх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магадлан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аудитад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хамрагдлаа</w:t>
      </w:r>
      <w:proofErr w:type="spellEnd"/>
      <w:r w:rsidRPr="00310BB1">
        <w:rPr>
          <w:rFonts w:ascii="Arial" w:eastAsiaTheme="minorEastAsia" w:hAnsi="Arial" w:cs="Arial"/>
          <w:color w:val="1C1E21"/>
          <w:sz w:val="24"/>
          <w:szCs w:val="24"/>
        </w:rPr>
        <w:t>.</w:t>
      </w:r>
    </w:p>
    <w:p w14:paraId="1670B0CB" w14:textId="77777777" w:rsidR="00B85BE1" w:rsidRDefault="00310BB1" w:rsidP="00310BB1">
      <w:pPr>
        <w:shd w:val="clear" w:color="auto" w:fill="FFFFFF"/>
        <w:spacing w:before="90" w:after="90" w:line="240" w:lineRule="auto"/>
        <w:ind w:firstLine="720"/>
        <w:jc w:val="both"/>
        <w:rPr>
          <w:rFonts w:ascii="Arial" w:eastAsiaTheme="minorEastAsia" w:hAnsi="Arial" w:cs="Arial"/>
          <w:color w:val="1C1E21"/>
          <w:sz w:val="24"/>
          <w:szCs w:val="24"/>
        </w:rPr>
      </w:pPr>
      <w:proofErr w:type="spellStart"/>
      <w:r w:rsidRPr="00310BB1">
        <w:rPr>
          <w:rFonts w:ascii="Arial" w:eastAsiaTheme="minorEastAsia" w:hAnsi="Arial" w:cs="Arial"/>
          <w:color w:val="1C1E21"/>
          <w:sz w:val="24"/>
          <w:szCs w:val="24"/>
        </w:rPr>
        <w:t>Магадлан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аудитыг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Төв</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аймгийн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Жаргалант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салбар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Сэлэнгэ</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аймгийн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Зүүнхараа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салбар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Дархан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төв</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оффист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ажиллаж</w:t>
      </w:r>
      <w:proofErr w:type="spellEnd"/>
      <w:r w:rsidRPr="00310BB1">
        <w:rPr>
          <w:rFonts w:ascii="Arial" w:eastAsiaTheme="minorEastAsia" w:hAnsi="Arial" w:cs="Arial"/>
          <w:color w:val="1C1E21"/>
          <w:sz w:val="24"/>
          <w:szCs w:val="24"/>
        </w:rPr>
        <w:t xml:space="preserve"> </w:t>
      </w:r>
      <w:proofErr w:type="spellStart"/>
      <w:proofErr w:type="gramStart"/>
      <w:r w:rsidRPr="00310BB1">
        <w:rPr>
          <w:rFonts w:ascii="Arial" w:eastAsiaTheme="minorEastAsia" w:hAnsi="Arial" w:cs="Arial"/>
          <w:color w:val="1C1E21"/>
          <w:sz w:val="24"/>
          <w:szCs w:val="24"/>
        </w:rPr>
        <w:t>Чанар</w:t>
      </w:r>
      <w:proofErr w:type="spellEnd"/>
      <w:r w:rsidRPr="00310BB1">
        <w:rPr>
          <w:rFonts w:ascii="Arial" w:eastAsiaTheme="minorEastAsia" w:hAnsi="Arial" w:cs="Arial"/>
          <w:color w:val="1C1E21"/>
          <w:sz w:val="24"/>
          <w:szCs w:val="24"/>
        </w:rPr>
        <w:t xml:space="preserve"> ,</w:t>
      </w:r>
      <w:proofErr w:type="gramEnd"/>
      <w:r w:rsidRPr="00310BB1">
        <w:rPr>
          <w:rFonts w:ascii="Arial" w:eastAsiaTheme="minorEastAsia" w:hAnsi="Arial" w:cs="Arial"/>
          <w:color w:val="1C1E21"/>
          <w:sz w:val="24"/>
          <w:szCs w:val="24"/>
        </w:rPr>
        <w:t xml:space="preserve"> ХЭМАБ-</w:t>
      </w:r>
      <w:proofErr w:type="spellStart"/>
      <w:r w:rsidRPr="00310BB1">
        <w:rPr>
          <w:rFonts w:ascii="Arial" w:eastAsiaTheme="minorEastAsia" w:hAnsi="Arial" w:cs="Arial"/>
          <w:color w:val="1C1E21"/>
          <w:sz w:val="24"/>
          <w:szCs w:val="24"/>
        </w:rPr>
        <w:t>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эрсдлийн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удирдлага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төлөвлөлт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гүйцэтгэл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газар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дээр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нь</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эсрдлийг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хянаж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буй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байдал</w:t>
      </w:r>
      <w:proofErr w:type="spellEnd"/>
      <w:r w:rsidRPr="00310BB1">
        <w:rPr>
          <w:rFonts w:ascii="Arial" w:eastAsiaTheme="minorEastAsia" w:hAnsi="Arial" w:cs="Arial"/>
          <w:color w:val="1C1E21"/>
          <w:sz w:val="24"/>
          <w:szCs w:val="24"/>
        </w:rPr>
        <w:t xml:space="preserve"> , </w:t>
      </w:r>
      <w:proofErr w:type="spellStart"/>
      <w:r w:rsidRPr="00310BB1">
        <w:rPr>
          <w:rFonts w:ascii="Arial" w:eastAsiaTheme="minorEastAsia" w:hAnsi="Arial" w:cs="Arial"/>
          <w:color w:val="1C1E21"/>
          <w:sz w:val="24"/>
          <w:szCs w:val="24"/>
        </w:rPr>
        <w:t>мониторинг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хийсэн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байна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Түүнчлэн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хуулийн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нийцэл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онцгой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ажилчдын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оролцоо</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зөвлөлдөөн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зэргийг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үзэж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танилцаж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аудитын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дотоод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хурлыг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зохион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байгуулсан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байна</w:t>
      </w:r>
      <w:proofErr w:type="spellEnd"/>
      <w:r w:rsidRPr="00310BB1">
        <w:rPr>
          <w:rFonts w:ascii="Arial" w:eastAsiaTheme="minorEastAsia" w:hAnsi="Arial" w:cs="Arial"/>
          <w:color w:val="1C1E21"/>
          <w:sz w:val="24"/>
          <w:szCs w:val="24"/>
        </w:rPr>
        <w:t>.</w:t>
      </w:r>
    </w:p>
    <w:p w14:paraId="3C620B5F" w14:textId="7C3B2061" w:rsidR="00310BB1" w:rsidRPr="00310BB1" w:rsidRDefault="00310BB1" w:rsidP="00310BB1">
      <w:pPr>
        <w:shd w:val="clear" w:color="auto" w:fill="FFFFFF"/>
        <w:spacing w:before="90" w:after="90" w:line="240" w:lineRule="auto"/>
        <w:ind w:firstLine="720"/>
        <w:jc w:val="both"/>
        <w:rPr>
          <w:rFonts w:ascii="Arial" w:eastAsia="Times New Roman" w:hAnsi="Arial" w:cs="Arial"/>
          <w:color w:val="1C1E21"/>
          <w:sz w:val="24"/>
          <w:szCs w:val="24"/>
        </w:rPr>
      </w:pPr>
      <w:proofErr w:type="spellStart"/>
      <w:r w:rsidRPr="00310BB1">
        <w:rPr>
          <w:rFonts w:ascii="Arial" w:eastAsiaTheme="minorEastAsia" w:hAnsi="Arial" w:cs="Arial"/>
          <w:color w:val="1C1E21"/>
          <w:sz w:val="24"/>
          <w:szCs w:val="24"/>
        </w:rPr>
        <w:t>Нэгдсэн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удирдлагын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тогтолцооны</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баталгаажуулалтын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аудитаар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илэрсэн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тохирлыг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арилгаж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залруулах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арга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хэмжээ</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авч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төлөвлөгөөний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дагуу</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тайлан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мэдээллийг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хүргүүлснээр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стандартын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шаардлагыг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хангуулахаар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байна</w:t>
      </w:r>
      <w:proofErr w:type="spellEnd"/>
      <w:r w:rsidRPr="00310BB1">
        <w:rPr>
          <w:rFonts w:ascii="Arial" w:eastAsiaTheme="minorEastAsia" w:hAnsi="Arial" w:cs="Arial"/>
          <w:color w:val="1C1E21"/>
          <w:sz w:val="24"/>
          <w:szCs w:val="24"/>
        </w:rPr>
        <w:t>.</w:t>
      </w:r>
    </w:p>
    <w:p w14:paraId="0E481A20" w14:textId="0772BCA1" w:rsidR="00310BB1" w:rsidRPr="00310BB1" w:rsidRDefault="00B85BE1" w:rsidP="00B85BE1">
      <w:pPr>
        <w:numPr>
          <w:ilvl w:val="0"/>
          <w:numId w:val="9"/>
        </w:numPr>
        <w:shd w:val="clear" w:color="auto" w:fill="FFFFFF"/>
        <w:spacing w:after="90" w:line="240" w:lineRule="auto"/>
        <w:ind w:left="0" w:firstLine="720"/>
        <w:jc w:val="both"/>
        <w:rPr>
          <w:rFonts w:ascii="Arial" w:eastAsia="Times New Roman" w:hAnsi="Arial" w:cs="Arial"/>
          <w:b/>
          <w:color w:val="1C1E21"/>
          <w:sz w:val="24"/>
          <w:szCs w:val="24"/>
        </w:rPr>
      </w:pPr>
      <w:proofErr w:type="spellStart"/>
      <w:r w:rsidRPr="00B85BE1">
        <w:rPr>
          <w:rFonts w:ascii="Arial" w:eastAsia="Times New Roman" w:hAnsi="Arial" w:cs="Arial"/>
          <w:b/>
          <w:color w:val="1C1E21"/>
          <w:sz w:val="24"/>
          <w:szCs w:val="24"/>
        </w:rPr>
        <w:t>Бараа</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материалыг</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ариутгал</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халдваргүйжүүлэлтэд</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давхар</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хамруулж</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халдвар</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хамгааллын</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хяналт</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дор</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буулгаж</w:t>
      </w:r>
      <w:proofErr w:type="spellEnd"/>
      <w:r w:rsidRPr="00B85BE1">
        <w:rPr>
          <w:rFonts w:ascii="Arial" w:eastAsia="Times New Roman" w:hAnsi="Arial" w:cs="Arial"/>
          <w:b/>
          <w:color w:val="1C1E21"/>
          <w:sz w:val="24"/>
          <w:szCs w:val="24"/>
        </w:rPr>
        <w:t xml:space="preserve"> </w:t>
      </w:r>
      <w:proofErr w:type="spellStart"/>
      <w:r w:rsidRPr="00B85BE1">
        <w:rPr>
          <w:rFonts w:ascii="Arial" w:eastAsia="Times New Roman" w:hAnsi="Arial" w:cs="Arial"/>
          <w:b/>
          <w:color w:val="1C1E21"/>
          <w:sz w:val="24"/>
          <w:szCs w:val="24"/>
        </w:rPr>
        <w:t>байна</w:t>
      </w:r>
      <w:proofErr w:type="spellEnd"/>
      <w:r w:rsidRPr="00B85BE1">
        <w:rPr>
          <w:rFonts w:ascii="Arial" w:eastAsia="Times New Roman" w:hAnsi="Arial" w:cs="Arial"/>
          <w:b/>
          <w:color w:val="1C1E21"/>
          <w:sz w:val="24"/>
          <w:szCs w:val="24"/>
          <w:lang w:val="mn-MN"/>
        </w:rPr>
        <w:t>.</w:t>
      </w:r>
    </w:p>
    <w:p w14:paraId="7F1EE3FC" w14:textId="685D0DC6" w:rsidR="00310BB1" w:rsidRPr="00310BB1" w:rsidRDefault="00310BB1" w:rsidP="00310BB1">
      <w:pPr>
        <w:shd w:val="clear" w:color="auto" w:fill="FFFFFF"/>
        <w:spacing w:before="90" w:after="90" w:line="240" w:lineRule="auto"/>
        <w:ind w:firstLine="720"/>
        <w:jc w:val="both"/>
        <w:rPr>
          <w:rFonts w:ascii="Arial" w:eastAsiaTheme="minorEastAsia" w:hAnsi="Arial" w:cs="Arial"/>
          <w:color w:val="1C1E21"/>
          <w:sz w:val="24"/>
          <w:szCs w:val="24"/>
        </w:rPr>
      </w:pP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Сэлэнгийн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цахилгаан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түгээх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сүлжээ</w:t>
      </w:r>
      <w:proofErr w:type="spellEnd"/>
      <w:r w:rsidRPr="00310BB1">
        <w:rPr>
          <w:rFonts w:ascii="Arial" w:eastAsia="Times New Roman" w:hAnsi="Arial" w:cs="Arial"/>
          <w:color w:val="1C1E21"/>
          <w:sz w:val="24"/>
          <w:szCs w:val="24"/>
        </w:rPr>
        <w:t xml:space="preserve"> ХК </w:t>
      </w:r>
      <w:proofErr w:type="spellStart"/>
      <w:r w:rsidRPr="00310BB1">
        <w:rPr>
          <w:rFonts w:ascii="Arial" w:eastAsia="Times New Roman" w:hAnsi="Arial" w:cs="Arial"/>
          <w:color w:val="1C1E21"/>
          <w:sz w:val="24"/>
          <w:szCs w:val="24"/>
        </w:rPr>
        <w:t>нь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урсгал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засварын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хүрээнд</w:t>
      </w:r>
      <w:proofErr w:type="spellEnd"/>
      <w:r w:rsidRPr="00310BB1">
        <w:rPr>
          <w:rFonts w:ascii="Arial" w:eastAsia="Times New Roman" w:hAnsi="Arial" w:cs="Arial"/>
          <w:color w:val="1C1E21"/>
          <w:sz w:val="24"/>
          <w:szCs w:val="24"/>
        </w:rPr>
        <w:t xml:space="preserve"> ОХУ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Ге</w:t>
      </w:r>
      <w:r w:rsidRPr="00310BB1">
        <w:rPr>
          <w:rFonts w:ascii="Arial" w:eastAsiaTheme="minorEastAsia" w:hAnsi="Arial" w:cs="Arial"/>
          <w:color w:val="1C1E21"/>
          <w:sz w:val="24"/>
          <w:szCs w:val="24"/>
        </w:rPr>
        <w:t>рман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улсаас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цахилгаан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эрчим</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хүчний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шугам</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тоноглол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бараа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материалыг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гэрээт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байгууллагаас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худалдан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авч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засвар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үйлчилгээ</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байна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Цахилгаан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эрчим</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хүчээр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тасралтгүй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найдвартай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хангахад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байнгийн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бэлэн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бараа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материалын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нийлүүлэлт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чухал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Энэ</w:t>
      </w:r>
      <w:proofErr w:type="spellEnd"/>
      <w:r w:rsidRPr="00310BB1">
        <w:rPr>
          <w:rFonts w:ascii="Arial" w:eastAsiaTheme="minorEastAsia" w:hAnsi="Arial" w:cs="Arial"/>
          <w:color w:val="1C1E21"/>
          <w:sz w:val="24"/>
          <w:szCs w:val="24"/>
        </w:rPr>
        <w:t xml:space="preserve"> ч </w:t>
      </w:r>
      <w:proofErr w:type="spellStart"/>
      <w:r w:rsidRPr="00310BB1">
        <w:rPr>
          <w:rFonts w:ascii="Arial" w:eastAsiaTheme="minorEastAsia" w:hAnsi="Arial" w:cs="Arial"/>
          <w:color w:val="1C1E21"/>
          <w:sz w:val="24"/>
          <w:szCs w:val="24"/>
        </w:rPr>
        <w:t>утгаараа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их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урсгал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засварт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шаардлагатай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бараа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материалыг</w:t>
      </w:r>
      <w:proofErr w:type="spellEnd"/>
      <w:r w:rsidRPr="00310BB1">
        <w:rPr>
          <w:rFonts w:ascii="Arial" w:eastAsiaTheme="minorEastAsia" w:hAnsi="Arial" w:cs="Arial"/>
          <w:color w:val="1C1E21"/>
          <w:sz w:val="24"/>
          <w:szCs w:val="24"/>
        </w:rPr>
        <w:t xml:space="preserve"> ОХУ, </w:t>
      </w:r>
      <w:proofErr w:type="spellStart"/>
      <w:r w:rsidRPr="00310BB1">
        <w:rPr>
          <w:rFonts w:ascii="Arial" w:eastAsiaTheme="minorEastAsia" w:hAnsi="Arial" w:cs="Arial"/>
          <w:color w:val="1C1E21"/>
          <w:sz w:val="24"/>
          <w:szCs w:val="24"/>
        </w:rPr>
        <w:t>Герман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улсаас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бэлтгэн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нийлүүлэх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ажлуудыг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графикийн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дагуу</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зохион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байгуулж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байна</w:t>
      </w:r>
      <w:proofErr w:type="spellEnd"/>
      <w:r w:rsidRPr="00310BB1">
        <w:rPr>
          <w:rFonts w:ascii="Arial" w:eastAsiaTheme="minorEastAsia" w:hAnsi="Arial" w:cs="Arial"/>
          <w:color w:val="1C1E21"/>
          <w:sz w:val="24"/>
          <w:szCs w:val="24"/>
        </w:rPr>
        <w:t>.</w:t>
      </w:r>
      <w:r w:rsidRPr="00310BB1">
        <w:rPr>
          <w:rFonts w:ascii="Arial" w:eastAsia="Times New Roman" w:hAnsi="Arial" w:cs="Arial"/>
          <w:color w:val="1C1E21"/>
          <w:sz w:val="24"/>
          <w:szCs w:val="24"/>
        </w:rPr>
        <w:br/>
      </w:r>
      <w:r w:rsidRPr="00310BB1">
        <w:rPr>
          <w:rFonts w:ascii="Arial" w:eastAsiaTheme="minorEastAsia" w:hAnsi="Arial" w:cs="Arial"/>
          <w:color w:val="1C1E21"/>
          <w:sz w:val="24"/>
          <w:szCs w:val="24"/>
        </w:rPr>
        <w:t xml:space="preserve">2020 </w:t>
      </w:r>
      <w:proofErr w:type="spellStart"/>
      <w:r w:rsidRPr="00310BB1">
        <w:rPr>
          <w:rFonts w:ascii="Arial" w:eastAsiaTheme="minorEastAsia" w:hAnsi="Arial" w:cs="Arial"/>
          <w:color w:val="1C1E21"/>
          <w:sz w:val="24"/>
          <w:szCs w:val="24"/>
        </w:rPr>
        <w:t>оны</w:t>
      </w:r>
      <w:proofErr w:type="spellEnd"/>
      <w:r w:rsidRPr="00310BB1">
        <w:rPr>
          <w:rFonts w:ascii="Arial" w:eastAsiaTheme="minorEastAsia" w:hAnsi="Arial" w:cs="Arial"/>
          <w:color w:val="1C1E21"/>
          <w:sz w:val="24"/>
          <w:szCs w:val="24"/>
        </w:rPr>
        <w:t xml:space="preserve"> 06 </w:t>
      </w:r>
      <w:proofErr w:type="spellStart"/>
      <w:r w:rsidRPr="00310BB1">
        <w:rPr>
          <w:rFonts w:ascii="Arial" w:eastAsiaTheme="minorEastAsia" w:hAnsi="Arial" w:cs="Arial"/>
          <w:color w:val="1C1E21"/>
          <w:sz w:val="24"/>
          <w:szCs w:val="24"/>
        </w:rPr>
        <w:t>дугаар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сарын</w:t>
      </w:r>
      <w:proofErr w:type="spellEnd"/>
      <w:r w:rsidRPr="00310BB1">
        <w:rPr>
          <w:rFonts w:ascii="Arial" w:eastAsiaTheme="minorEastAsia" w:hAnsi="Arial" w:cs="Arial"/>
          <w:color w:val="1C1E21"/>
          <w:sz w:val="24"/>
          <w:szCs w:val="24"/>
        </w:rPr>
        <w:t xml:space="preserve"> 26-ны </w:t>
      </w:r>
      <w:proofErr w:type="spellStart"/>
      <w:r w:rsidRPr="00310BB1">
        <w:rPr>
          <w:rFonts w:ascii="Arial" w:eastAsiaTheme="minorEastAsia" w:hAnsi="Arial" w:cs="Arial"/>
          <w:color w:val="1C1E21"/>
          <w:sz w:val="24"/>
          <w:szCs w:val="24"/>
        </w:rPr>
        <w:t>өдөр</w:t>
      </w:r>
      <w:proofErr w:type="spellEnd"/>
      <w:r w:rsidRPr="00310BB1">
        <w:rPr>
          <w:rFonts w:ascii="Arial" w:eastAsiaTheme="minorEastAsia" w:hAnsi="Arial" w:cs="Arial"/>
          <w:color w:val="1C1E21"/>
          <w:sz w:val="24"/>
          <w:szCs w:val="24"/>
        </w:rPr>
        <w:t xml:space="preserve"> ОХУ-</w:t>
      </w:r>
      <w:proofErr w:type="spellStart"/>
      <w:r w:rsidRPr="00310BB1">
        <w:rPr>
          <w:rFonts w:ascii="Arial" w:eastAsiaTheme="minorEastAsia" w:hAnsi="Arial" w:cs="Arial"/>
          <w:color w:val="1C1E21"/>
          <w:sz w:val="24"/>
          <w:szCs w:val="24"/>
        </w:rPr>
        <w:t>аас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ирсэн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бараа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материалыг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тус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байгууллагын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хангамжийн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инженер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Г.Баяржаргал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болон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эрүүл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ахуйч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Г.Бат-Амгалан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ариутгал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халдваргүйтгэл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хийсэн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байдалд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хяналт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тавьж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байна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Ажилтнууд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халдвар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хамгааллын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дэглэмд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үүрэг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гүйцэтгэж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бараа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материалыг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компанийн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бүсэд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зөөвөрлөж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буулгасан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юм</w:t>
      </w:r>
      <w:proofErr w:type="spellEnd"/>
      <w:r w:rsidRPr="00310BB1">
        <w:rPr>
          <w:rFonts w:ascii="Arial" w:eastAsiaTheme="minorEastAsia" w:hAnsi="Arial" w:cs="Arial"/>
          <w:color w:val="1C1E21"/>
          <w:sz w:val="24"/>
          <w:szCs w:val="24"/>
        </w:rPr>
        <w:t>.</w:t>
      </w:r>
    </w:p>
    <w:p w14:paraId="7F63A97E" w14:textId="54E65612" w:rsidR="00310BB1" w:rsidRPr="00310BB1" w:rsidRDefault="00310BB1" w:rsidP="00310BB1">
      <w:pPr>
        <w:numPr>
          <w:ilvl w:val="0"/>
          <w:numId w:val="9"/>
        </w:numPr>
        <w:shd w:val="clear" w:color="auto" w:fill="FFFFFF"/>
        <w:spacing w:after="9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ГАМШГААС ХАМГААЛАХ ТУХАЙ ОЙЛГОЛТЫН ТАЛААР ОНЛАЙН СУРГАЛТ ЗОХИОН БАЙГУУЛЛАА</w:t>
      </w:r>
      <w:r w:rsidR="00B85BE1">
        <w:rPr>
          <w:rFonts w:ascii="Arial" w:eastAsia="Times New Roman" w:hAnsi="Arial" w:cs="Arial"/>
          <w:color w:val="1C1E21"/>
          <w:sz w:val="24"/>
          <w:szCs w:val="24"/>
          <w:lang w:val="mn-MN"/>
        </w:rPr>
        <w:t>.</w:t>
      </w:r>
    </w:p>
    <w:p w14:paraId="2D6A4D7F" w14:textId="2380D505" w:rsidR="00310BB1" w:rsidRPr="00310BB1" w:rsidRDefault="00310BB1" w:rsidP="00310BB1">
      <w:pPr>
        <w:shd w:val="clear" w:color="auto" w:fill="FFFFFF"/>
        <w:spacing w:before="90" w:after="0" w:line="240" w:lineRule="auto"/>
        <w:ind w:firstLine="720"/>
        <w:jc w:val="both"/>
        <w:rPr>
          <w:rFonts w:ascii="Arial" w:eastAsia="Times New Roman" w:hAnsi="Arial" w:cs="Arial"/>
          <w:color w:val="1C1E21"/>
          <w:sz w:val="24"/>
          <w:szCs w:val="24"/>
        </w:rPr>
      </w:pP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Сэлэнгийн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цахилгаан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түгээх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сүлжээ</w:t>
      </w:r>
      <w:proofErr w:type="spellEnd"/>
      <w:r w:rsidRPr="00310BB1">
        <w:rPr>
          <w:rFonts w:ascii="Arial" w:eastAsia="Times New Roman" w:hAnsi="Arial" w:cs="Arial"/>
          <w:color w:val="1C1E21"/>
          <w:sz w:val="24"/>
          <w:szCs w:val="24"/>
        </w:rPr>
        <w:t xml:space="preserve"> ХК-</w:t>
      </w:r>
      <w:proofErr w:type="spellStart"/>
      <w:r w:rsidRPr="00310BB1">
        <w:rPr>
          <w:rFonts w:ascii="Arial" w:eastAsia="Times New Roman" w:hAnsi="Arial" w:cs="Arial"/>
          <w:color w:val="1C1E21"/>
          <w:sz w:val="24"/>
          <w:szCs w:val="24"/>
        </w:rPr>
        <w:t>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төлөвлөгөөнд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тусгагдсаны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дагуу</w:t>
      </w:r>
      <w:proofErr w:type="spellEnd"/>
      <w:r w:rsidRPr="00310BB1">
        <w:rPr>
          <w:rFonts w:ascii="Arial" w:eastAsia="Times New Roman" w:hAnsi="Arial" w:cs="Arial"/>
          <w:color w:val="1C1E21"/>
          <w:sz w:val="24"/>
          <w:szCs w:val="24"/>
        </w:rPr>
        <w:t xml:space="preserve"> 2020 </w:t>
      </w:r>
      <w:proofErr w:type="spellStart"/>
      <w:r w:rsidRPr="00310BB1">
        <w:rPr>
          <w:rFonts w:ascii="Arial" w:eastAsia="Times New Roman" w:hAnsi="Arial" w:cs="Arial"/>
          <w:color w:val="1C1E21"/>
          <w:sz w:val="24"/>
          <w:szCs w:val="24"/>
        </w:rPr>
        <w:t>оны</w:t>
      </w:r>
      <w:proofErr w:type="spellEnd"/>
      <w:r w:rsidRPr="00310BB1">
        <w:rPr>
          <w:rFonts w:ascii="Arial" w:eastAsia="Times New Roman" w:hAnsi="Arial" w:cs="Arial"/>
          <w:color w:val="1C1E21"/>
          <w:sz w:val="24"/>
          <w:szCs w:val="24"/>
        </w:rPr>
        <w:t xml:space="preserve"> 06 </w:t>
      </w:r>
      <w:proofErr w:type="spellStart"/>
      <w:r w:rsidRPr="00310BB1">
        <w:rPr>
          <w:rFonts w:ascii="Arial" w:eastAsia="Times New Roman" w:hAnsi="Arial" w:cs="Arial"/>
          <w:color w:val="1C1E21"/>
          <w:sz w:val="24"/>
          <w:szCs w:val="24"/>
        </w:rPr>
        <w:t>дугаар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сарын</w:t>
      </w:r>
      <w:proofErr w:type="spellEnd"/>
      <w:r w:rsidRPr="00310BB1">
        <w:rPr>
          <w:rFonts w:ascii="Arial" w:eastAsia="Times New Roman" w:hAnsi="Arial" w:cs="Arial"/>
          <w:color w:val="1C1E21"/>
          <w:sz w:val="24"/>
          <w:szCs w:val="24"/>
        </w:rPr>
        <w:t xml:space="preserve"> 26-ны </w:t>
      </w:r>
      <w:proofErr w:type="spellStart"/>
      <w:r w:rsidRPr="00310BB1">
        <w:rPr>
          <w:rFonts w:ascii="Arial" w:eastAsia="Times New Roman" w:hAnsi="Arial" w:cs="Arial"/>
          <w:color w:val="1C1E21"/>
          <w:sz w:val="24"/>
          <w:szCs w:val="24"/>
        </w:rPr>
        <w:t>өдөр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аймгийн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газартай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хамтран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байгууллаа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газрын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ангилалын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сурталчилгаа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урьдчилан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сэргийлэх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асуудал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хариуцсан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мэргэжилтэн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ахмад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Н.Наранцэцэг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Гамшгаас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хамгаалах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тухай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ойлголт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аюулгүй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газар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хөдлөлт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гэсэн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сэдвээр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онлайн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хийв</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Хөтөл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Жаргалант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Зүүнхараа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салбарууд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Хэмжүүр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тоолуур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лабораторийн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алба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компанийн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төв</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оффисоос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w:t>
      </w:r>
      <w:proofErr w:type="spellEnd"/>
      <w:r w:rsidRPr="00310BB1">
        <w:rPr>
          <w:rFonts w:ascii="Arial" w:eastAsia="Times New Roman" w:hAnsi="Arial" w:cs="Arial"/>
          <w:color w:val="1C1E21"/>
          <w:sz w:val="24"/>
          <w:szCs w:val="24"/>
        </w:rPr>
        <w:t xml:space="preserve"> 66 </w:t>
      </w:r>
      <w:proofErr w:type="spellStart"/>
      <w:r w:rsidRPr="00310BB1">
        <w:rPr>
          <w:rFonts w:ascii="Arial" w:eastAsia="Times New Roman" w:hAnsi="Arial" w:cs="Arial"/>
          <w:color w:val="1C1E21"/>
          <w:sz w:val="24"/>
          <w:szCs w:val="24"/>
        </w:rPr>
        <w:t>ажилтнууд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хамрагдлаа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хугацаанаас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хамааран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онлайн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lastRenderedPageBreak/>
        <w:t>байгуулж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ажилтнуудад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дүнтэй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байгааг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үеэр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онцолж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байлаа</w:t>
      </w:r>
      <w:proofErr w:type="spellEnd"/>
      <w:r w:rsidRPr="00310BB1">
        <w:rPr>
          <w:rFonts w:ascii="Arial" w:eastAsia="Times New Roman" w:hAnsi="Arial" w:cs="Arial"/>
          <w:color w:val="1C1E21"/>
          <w:sz w:val="24"/>
          <w:szCs w:val="24"/>
        </w:rPr>
        <w:t>.</w:t>
      </w:r>
    </w:p>
    <w:p w14:paraId="622BCB64" w14:textId="58831911" w:rsidR="00310BB1" w:rsidRPr="00310BB1" w:rsidRDefault="00310BB1" w:rsidP="00310BB1">
      <w:pPr>
        <w:numPr>
          <w:ilvl w:val="0"/>
          <w:numId w:val="9"/>
        </w:numPr>
        <w:shd w:val="clear" w:color="auto" w:fill="FFFFFF"/>
        <w:spacing w:after="9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ГАЛ УНТРААХ АВРАХ БҮЛЭГ, АНХНЫ ТУСЛАМЖ ҮЗҮҮЛЭХ СУРГАЛТЫГ ЗОХИОН БАЙГУУЛЛАА</w:t>
      </w:r>
      <w:r w:rsidR="00B85BE1">
        <w:rPr>
          <w:rFonts w:ascii="Arial" w:eastAsia="Times New Roman" w:hAnsi="Arial" w:cs="Arial"/>
          <w:color w:val="1C1E21"/>
          <w:sz w:val="24"/>
          <w:szCs w:val="24"/>
          <w:lang w:val="mn-MN"/>
        </w:rPr>
        <w:t>.</w:t>
      </w:r>
    </w:p>
    <w:p w14:paraId="45269564" w14:textId="2078EA8C" w:rsidR="00310BB1" w:rsidRPr="00310BB1" w:rsidRDefault="00310BB1" w:rsidP="00310BB1">
      <w:pPr>
        <w:shd w:val="clear" w:color="auto" w:fill="FFFFFF"/>
        <w:spacing w:before="90" w:after="90" w:line="240" w:lineRule="auto"/>
        <w:ind w:firstLine="720"/>
        <w:jc w:val="both"/>
        <w:rPr>
          <w:rFonts w:ascii="Arial" w:eastAsiaTheme="minorEastAsia" w:hAnsi="Arial" w:cs="Arial"/>
          <w:color w:val="1C1E21"/>
          <w:sz w:val="24"/>
          <w:szCs w:val="24"/>
        </w:rPr>
      </w:pP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Сэлэнгийн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цахилгаан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түгээх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сүлжээ</w:t>
      </w:r>
      <w:proofErr w:type="spellEnd"/>
      <w:r w:rsidRPr="00310BB1">
        <w:rPr>
          <w:rFonts w:ascii="Arial" w:eastAsia="Times New Roman" w:hAnsi="Arial" w:cs="Arial"/>
          <w:color w:val="1C1E21"/>
          <w:sz w:val="24"/>
          <w:szCs w:val="24"/>
        </w:rPr>
        <w:t xml:space="preserve"> ХК- </w:t>
      </w:r>
      <w:proofErr w:type="spellStart"/>
      <w:r w:rsidRPr="00310BB1">
        <w:rPr>
          <w:rFonts w:ascii="Arial" w:eastAsia="Times New Roman" w:hAnsi="Arial" w:cs="Arial"/>
          <w:color w:val="1C1E21"/>
          <w:sz w:val="24"/>
          <w:szCs w:val="24"/>
        </w:rPr>
        <w:t>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гамшгийн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төлөвлөгөөнд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тусгагдсаны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дагуу</w:t>
      </w:r>
      <w:proofErr w:type="spellEnd"/>
      <w:r w:rsidRPr="00310BB1">
        <w:rPr>
          <w:rFonts w:ascii="Arial" w:eastAsia="Times New Roman" w:hAnsi="Arial" w:cs="Arial"/>
          <w:color w:val="1C1E21"/>
          <w:sz w:val="24"/>
          <w:szCs w:val="24"/>
        </w:rPr>
        <w:t xml:space="preserve"> 2020 </w:t>
      </w:r>
      <w:proofErr w:type="spellStart"/>
      <w:r w:rsidRPr="00310BB1">
        <w:rPr>
          <w:rFonts w:ascii="Arial" w:eastAsia="Times New Roman" w:hAnsi="Arial" w:cs="Arial"/>
          <w:color w:val="1C1E21"/>
          <w:sz w:val="24"/>
          <w:szCs w:val="24"/>
        </w:rPr>
        <w:t>оны</w:t>
      </w:r>
      <w:proofErr w:type="spellEnd"/>
      <w:r w:rsidRPr="00310BB1">
        <w:rPr>
          <w:rFonts w:ascii="Arial" w:eastAsia="Times New Roman" w:hAnsi="Arial" w:cs="Arial"/>
          <w:color w:val="1C1E21"/>
          <w:sz w:val="24"/>
          <w:szCs w:val="24"/>
        </w:rPr>
        <w:t xml:space="preserve"> 06 </w:t>
      </w:r>
      <w:proofErr w:type="spellStart"/>
      <w:r w:rsidRPr="00310BB1">
        <w:rPr>
          <w:rFonts w:ascii="Arial" w:eastAsia="Times New Roman" w:hAnsi="Arial" w:cs="Arial"/>
          <w:color w:val="1C1E21"/>
          <w:sz w:val="24"/>
          <w:szCs w:val="24"/>
        </w:rPr>
        <w:t>дугаар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сарын</w:t>
      </w:r>
      <w:proofErr w:type="spellEnd"/>
      <w:r w:rsidRPr="00310BB1">
        <w:rPr>
          <w:rFonts w:ascii="Arial" w:eastAsia="Times New Roman" w:hAnsi="Arial" w:cs="Arial"/>
          <w:color w:val="1C1E21"/>
          <w:sz w:val="24"/>
          <w:szCs w:val="24"/>
        </w:rPr>
        <w:t xml:space="preserve"> 26-ны </w:t>
      </w:r>
      <w:proofErr w:type="spellStart"/>
      <w:r w:rsidRPr="00310BB1">
        <w:rPr>
          <w:rFonts w:ascii="Arial" w:eastAsia="Times New Roman" w:hAnsi="Arial" w:cs="Arial"/>
          <w:color w:val="1C1E21"/>
          <w:sz w:val="24"/>
          <w:szCs w:val="24"/>
        </w:rPr>
        <w:t>өдөр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аймгийн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газартай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хамтран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үзүүлэх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байгууллаа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Мэргэжлийн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ангийн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аврах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унтраах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эмнэлгийн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анхан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шатны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бүлэг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өгөгдсөн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үед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хэрхэн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талаар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хийв</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Анхаар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дохиогоор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ослын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үед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цугларах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цэгт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хүрэх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анхны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тусламжийг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үзүү</w:t>
      </w:r>
      <w:r w:rsidRPr="00310BB1">
        <w:rPr>
          <w:rFonts w:ascii="Arial" w:eastAsiaTheme="minorEastAsia" w:hAnsi="Arial" w:cs="Arial"/>
          <w:color w:val="1C1E21"/>
          <w:sz w:val="24"/>
          <w:szCs w:val="24"/>
        </w:rPr>
        <w:t>лэх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гарсан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тохиолдолд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хэрхэн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ямар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тактикаар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унтраах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зэрэг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дадлага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давамгайлсан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явууллаа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Тус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Онцгой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газрын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эмч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сэтгэл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зүйч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ахлах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дэслэгч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Д.Энхбаатар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Ангилалын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сурталчилгаа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урьдчилан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сэргийлэх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асуудал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хариуцсан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мэргэжилтэн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ахмад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Н.Наранцэцэг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удирдан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явууллаа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Сургалтын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үеэр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мэргэжлийн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ангийн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аврах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бүлгийн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аранз</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бэлэн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шалгаж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гарын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доорх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материал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ашиглан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хэрхэн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анхан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шатны</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тусламж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үзүүлэх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талаар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дууриалган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үзүүлэх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дадлага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сургуулилтыг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хийв</w:t>
      </w:r>
      <w:proofErr w:type="spellEnd"/>
      <w:r w:rsidRPr="00310BB1">
        <w:rPr>
          <w:rFonts w:ascii="Arial" w:eastAsiaTheme="minorEastAsia" w:hAnsi="Arial" w:cs="Arial"/>
          <w:color w:val="1C1E21"/>
          <w:sz w:val="24"/>
          <w:szCs w:val="24"/>
        </w:rPr>
        <w:t>.</w:t>
      </w:r>
    </w:p>
    <w:p w14:paraId="743E03E7" w14:textId="77777777" w:rsidR="00310BB1" w:rsidRPr="00310BB1" w:rsidRDefault="00310BB1" w:rsidP="00310BB1">
      <w:pPr>
        <w:numPr>
          <w:ilvl w:val="0"/>
          <w:numId w:val="9"/>
        </w:numPr>
        <w:shd w:val="clear" w:color="auto" w:fill="FFFFFF"/>
        <w:spacing w:after="9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ЭРСДЭЛТЭЙ АЖЛЫН БАЙРЫГ ХЭВИЙН БОЛГОЛОО</w:t>
      </w:r>
      <w:r w:rsidRPr="00310BB1">
        <w:rPr>
          <w:rFonts w:ascii="Arial" w:eastAsia="Times New Roman" w:hAnsi="Arial" w:cs="Arial"/>
          <w:color w:val="1C1E21"/>
          <w:sz w:val="24"/>
          <w:szCs w:val="24"/>
          <w:lang w:val="mn-MN"/>
        </w:rPr>
        <w:t>.</w:t>
      </w:r>
    </w:p>
    <w:p w14:paraId="0A28A850" w14:textId="59CACC82" w:rsidR="00310BB1" w:rsidRPr="00310BB1" w:rsidRDefault="00310BB1" w:rsidP="00310BB1">
      <w:pPr>
        <w:shd w:val="clear" w:color="auto" w:fill="FFFFFF"/>
        <w:spacing w:before="90" w:after="0" w:line="240" w:lineRule="auto"/>
        <w:ind w:firstLine="720"/>
        <w:jc w:val="both"/>
        <w:rPr>
          <w:rFonts w:ascii="Arial" w:eastAsia="Times New Roman" w:hAnsi="Arial" w:cs="Arial"/>
          <w:noProof/>
          <w:sz w:val="24"/>
          <w:szCs w:val="24"/>
          <w:lang w:val="mn-MN"/>
        </w:rPr>
      </w:pPr>
      <w:proofErr w:type="spellStart"/>
      <w:r w:rsidRPr="00310BB1">
        <w:rPr>
          <w:rFonts w:ascii="Arial" w:eastAsia="Times New Roman" w:hAnsi="Arial" w:cs="Arial"/>
          <w:color w:val="1C1E21"/>
          <w:sz w:val="24"/>
          <w:szCs w:val="24"/>
        </w:rPr>
        <w:t>Хэмжүүр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тоолуур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лабораторийн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албаны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6/0,4кВ-н ТП-63 </w:t>
      </w:r>
      <w:proofErr w:type="spellStart"/>
      <w:r w:rsidRPr="00310BB1">
        <w:rPr>
          <w:rFonts w:ascii="Arial" w:eastAsia="Times New Roman" w:hAnsi="Arial" w:cs="Arial"/>
          <w:color w:val="1C1E21"/>
          <w:sz w:val="24"/>
          <w:szCs w:val="24"/>
        </w:rPr>
        <w:t>дэд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станцаас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тэжээлтэй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Энэрэл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цогцолбор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үйлс</w:t>
      </w:r>
      <w:proofErr w:type="spellEnd"/>
      <w:r w:rsidRPr="00310BB1">
        <w:rPr>
          <w:rFonts w:ascii="Arial" w:eastAsia="Times New Roman" w:hAnsi="Arial" w:cs="Arial"/>
          <w:color w:val="1C1E21"/>
          <w:sz w:val="24"/>
          <w:szCs w:val="24"/>
        </w:rPr>
        <w:t xml:space="preserve"> ХХК, </w:t>
      </w:r>
      <w:proofErr w:type="spellStart"/>
      <w:r w:rsidRPr="00310BB1">
        <w:rPr>
          <w:rFonts w:ascii="Arial" w:eastAsia="Times New Roman" w:hAnsi="Arial" w:cs="Arial"/>
          <w:color w:val="1C1E21"/>
          <w:sz w:val="24"/>
          <w:szCs w:val="24"/>
        </w:rPr>
        <w:t>Мах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сервис</w:t>
      </w:r>
      <w:proofErr w:type="spellEnd"/>
      <w:r w:rsidRPr="00310BB1">
        <w:rPr>
          <w:rFonts w:ascii="Arial" w:eastAsia="Times New Roman" w:hAnsi="Arial" w:cs="Arial"/>
          <w:color w:val="1C1E21"/>
          <w:sz w:val="24"/>
          <w:szCs w:val="24"/>
        </w:rPr>
        <w:t xml:space="preserve"> ХХК, </w:t>
      </w:r>
      <w:proofErr w:type="spellStart"/>
      <w:r w:rsidRPr="00310BB1">
        <w:rPr>
          <w:rFonts w:ascii="Arial" w:eastAsia="Times New Roman" w:hAnsi="Arial" w:cs="Arial"/>
          <w:color w:val="1C1E21"/>
          <w:sz w:val="24"/>
          <w:szCs w:val="24"/>
        </w:rPr>
        <w:t>Гурван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сайхан</w:t>
      </w:r>
      <w:proofErr w:type="spellEnd"/>
      <w:r w:rsidRPr="00310BB1">
        <w:rPr>
          <w:rFonts w:ascii="Arial" w:eastAsia="Times New Roman" w:hAnsi="Arial" w:cs="Arial"/>
          <w:color w:val="1C1E21"/>
          <w:sz w:val="24"/>
          <w:szCs w:val="24"/>
        </w:rPr>
        <w:t xml:space="preserve"> ХХК, </w:t>
      </w: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Оюут</w:t>
      </w:r>
      <w:proofErr w:type="spellEnd"/>
      <w:r w:rsidRPr="00310BB1">
        <w:rPr>
          <w:rFonts w:ascii="Arial" w:eastAsia="Times New Roman" w:hAnsi="Arial" w:cs="Arial"/>
          <w:color w:val="1C1E21"/>
          <w:sz w:val="24"/>
          <w:szCs w:val="24"/>
        </w:rPr>
        <w:t xml:space="preserve"> ХХК </w:t>
      </w:r>
      <w:proofErr w:type="spellStart"/>
      <w:r w:rsidRPr="00310BB1">
        <w:rPr>
          <w:rFonts w:ascii="Arial" w:eastAsia="Times New Roman" w:hAnsi="Arial" w:cs="Arial"/>
          <w:color w:val="1C1E21"/>
          <w:sz w:val="24"/>
          <w:szCs w:val="24"/>
        </w:rPr>
        <w:t>зэрэг</w:t>
      </w:r>
      <w:proofErr w:type="spellEnd"/>
      <w:r w:rsidRPr="00310BB1">
        <w:rPr>
          <w:rFonts w:ascii="Arial" w:eastAsia="Times New Roman" w:hAnsi="Arial" w:cs="Arial"/>
          <w:color w:val="1C1E21"/>
          <w:sz w:val="24"/>
          <w:szCs w:val="24"/>
        </w:rPr>
        <w:t xml:space="preserve"> 20-иод </w:t>
      </w:r>
      <w:proofErr w:type="spellStart"/>
      <w:r w:rsidRPr="00310BB1">
        <w:rPr>
          <w:rFonts w:ascii="Arial" w:eastAsia="Times New Roman" w:hAnsi="Arial" w:cs="Arial"/>
          <w:color w:val="1C1E21"/>
          <w:sz w:val="24"/>
          <w:szCs w:val="24"/>
        </w:rPr>
        <w:t>иргэн</w:t>
      </w:r>
      <w:proofErr w:type="spellEnd"/>
      <w:r w:rsidRPr="00310BB1">
        <w:rPr>
          <w:rFonts w:ascii="Arial" w:eastAsia="Times New Roman" w:hAnsi="Arial" w:cs="Arial"/>
          <w:color w:val="1C1E21"/>
          <w:sz w:val="24"/>
          <w:szCs w:val="24"/>
        </w:rPr>
        <w:t>, ААНБ-</w:t>
      </w:r>
      <w:proofErr w:type="spellStart"/>
      <w:r w:rsidRPr="00310BB1">
        <w:rPr>
          <w:rFonts w:ascii="Arial" w:eastAsia="Times New Roman" w:hAnsi="Arial" w:cs="Arial"/>
          <w:color w:val="1C1E21"/>
          <w:sz w:val="24"/>
          <w:szCs w:val="24"/>
        </w:rPr>
        <w:t>ын</w:t>
      </w:r>
      <w:proofErr w:type="spellEnd"/>
      <w:r w:rsidRPr="00310BB1">
        <w:rPr>
          <w:rFonts w:ascii="Arial" w:eastAsia="Times New Roman" w:hAnsi="Arial" w:cs="Arial"/>
          <w:color w:val="1C1E21"/>
          <w:sz w:val="24"/>
          <w:szCs w:val="24"/>
        </w:rPr>
        <w:t xml:space="preserve"> /100А-н 10ш, 5А-н 10ш </w:t>
      </w:r>
      <w:proofErr w:type="spellStart"/>
      <w:r w:rsidRPr="00310BB1">
        <w:rPr>
          <w:rFonts w:ascii="Arial" w:eastAsia="Times New Roman" w:hAnsi="Arial" w:cs="Arial"/>
          <w:color w:val="1C1E21"/>
          <w:sz w:val="24"/>
          <w:szCs w:val="24"/>
        </w:rPr>
        <w:t>нийт</w:t>
      </w:r>
      <w:proofErr w:type="spellEnd"/>
      <w:r w:rsidRPr="00310BB1">
        <w:rPr>
          <w:rFonts w:ascii="Arial" w:eastAsia="Times New Roman" w:hAnsi="Arial" w:cs="Arial"/>
          <w:color w:val="1C1E21"/>
          <w:sz w:val="24"/>
          <w:szCs w:val="24"/>
        </w:rPr>
        <w:t xml:space="preserve"> 20ш/ </w:t>
      </w:r>
      <w:proofErr w:type="spellStart"/>
      <w:r w:rsidRPr="00310BB1">
        <w:rPr>
          <w:rFonts w:ascii="Arial" w:eastAsia="Times New Roman" w:hAnsi="Arial" w:cs="Arial"/>
          <w:color w:val="1C1E21"/>
          <w:sz w:val="24"/>
          <w:szCs w:val="24"/>
        </w:rPr>
        <w:t>тоолуурыг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станцын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Ячейк</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дотор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нүүрэнд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байрлуулсан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ажилтнууд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ажиллахад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хүндрэлтэй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нөхцөл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байдалтай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зөрчлийг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устгахаар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секц</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бүрээс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тэжээлтэй</w:t>
      </w:r>
      <w:proofErr w:type="spellEnd"/>
      <w:r w:rsidRPr="00310BB1">
        <w:rPr>
          <w:rFonts w:ascii="Arial" w:eastAsia="Times New Roman" w:hAnsi="Arial" w:cs="Arial"/>
          <w:color w:val="1C1E21"/>
          <w:sz w:val="24"/>
          <w:szCs w:val="24"/>
        </w:rPr>
        <w:t xml:space="preserve"> 2ш </w:t>
      </w:r>
      <w:proofErr w:type="spellStart"/>
      <w:r w:rsidRPr="00310BB1">
        <w:rPr>
          <w:rFonts w:ascii="Arial" w:eastAsia="Times New Roman" w:hAnsi="Arial" w:cs="Arial"/>
          <w:color w:val="1C1E21"/>
          <w:sz w:val="24"/>
          <w:szCs w:val="24"/>
        </w:rPr>
        <w:t>хайрцаг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шинээр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монтаж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тоолууруудыг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тухайн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хайрцаг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руу</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зөөж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суурилуулан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холболт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хийлээ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Ингэснээр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тухайн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станцад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үйлчилгээ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үзүүлэх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шуурхай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ажиллагааны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ажилчид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ашиглалт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засварын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ажилчид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тоолуурын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авагч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мэт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хүмүүсийн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аюулгүй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нөхцлийг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бүрдүүллээ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Түгээх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төвийнхөн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хамтран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ажиллалаа</w:t>
      </w:r>
      <w:proofErr w:type="spellEnd"/>
      <w:r w:rsidRPr="00310BB1">
        <w:rPr>
          <w:rFonts w:ascii="Arial" w:eastAsia="Times New Roman" w:hAnsi="Arial" w:cs="Arial"/>
          <w:noProof/>
          <w:sz w:val="24"/>
          <w:szCs w:val="24"/>
          <w:lang w:val="mn-MN"/>
        </w:rPr>
        <w:t>.</w:t>
      </w:r>
    </w:p>
    <w:p w14:paraId="54CDAE0C" w14:textId="77777777" w:rsidR="00310BB1" w:rsidRPr="00310BB1" w:rsidRDefault="00310BB1" w:rsidP="00B85BE1">
      <w:pPr>
        <w:numPr>
          <w:ilvl w:val="0"/>
          <w:numId w:val="9"/>
        </w:numPr>
        <w:shd w:val="clear" w:color="auto" w:fill="FFFFFF"/>
        <w:tabs>
          <w:tab w:val="left" w:pos="426"/>
          <w:tab w:val="left" w:pos="993"/>
        </w:tabs>
        <w:spacing w:before="90" w:after="0" w:line="240" w:lineRule="auto"/>
        <w:ind w:left="0" w:firstLine="567"/>
        <w:jc w:val="both"/>
        <w:rPr>
          <w:rFonts w:ascii="Arial" w:eastAsia="Times New Roman" w:hAnsi="Arial" w:cs="Arial"/>
          <w:sz w:val="24"/>
          <w:szCs w:val="24"/>
          <w:lang w:val="mn-MN"/>
        </w:rPr>
      </w:pPr>
      <w:r w:rsidRPr="00310BB1">
        <w:rPr>
          <w:rFonts w:ascii="Arial" w:eastAsia="Times New Roman" w:hAnsi="Arial" w:cs="Arial"/>
          <w:sz w:val="24"/>
          <w:szCs w:val="24"/>
          <w:lang w:val="mn-MN"/>
        </w:rPr>
        <w:t xml:space="preserve">Гэрлийн хурд клубын 9-12 насны 25 хүүхэд бэлтгэл сургуулилт хийж байна. 2 сард короно вирустай холбоотой карентилж бэлтгэл сургуулилт зогссон. </w:t>
      </w:r>
    </w:p>
    <w:p w14:paraId="719AE9E8" w14:textId="77777777" w:rsidR="00310BB1" w:rsidRPr="00310BB1" w:rsidRDefault="00310BB1" w:rsidP="00B85BE1">
      <w:pPr>
        <w:numPr>
          <w:ilvl w:val="0"/>
          <w:numId w:val="9"/>
        </w:numPr>
        <w:shd w:val="clear" w:color="auto" w:fill="FFFFFF"/>
        <w:tabs>
          <w:tab w:val="left" w:pos="426"/>
          <w:tab w:val="left" w:pos="993"/>
        </w:tabs>
        <w:spacing w:before="90" w:after="0" w:line="240" w:lineRule="auto"/>
        <w:ind w:left="0" w:firstLine="567"/>
        <w:jc w:val="both"/>
        <w:rPr>
          <w:rFonts w:ascii="Arial" w:eastAsia="Times New Roman" w:hAnsi="Arial" w:cs="Arial"/>
          <w:sz w:val="24"/>
          <w:szCs w:val="24"/>
          <w:lang w:val="mn-MN"/>
        </w:rPr>
      </w:pPr>
      <w:r w:rsidRPr="00310BB1">
        <w:rPr>
          <w:rFonts w:ascii="Arial" w:eastAsia="Times New Roman" w:hAnsi="Arial" w:cs="Arial"/>
          <w:noProof/>
          <w:sz w:val="24"/>
          <w:szCs w:val="24"/>
          <w:lang w:val="mn-MN"/>
        </w:rPr>
        <w:t xml:space="preserve">2020.06-р сард </w:t>
      </w:r>
      <w:r w:rsidRPr="00310BB1">
        <w:rPr>
          <w:rFonts w:ascii="Arial" w:eastAsia="Times New Roman" w:hAnsi="Arial" w:cs="Arial"/>
          <w:sz w:val="24"/>
          <w:szCs w:val="24"/>
          <w:lang w:val="mn-MN"/>
        </w:rPr>
        <w:t>“</w:t>
      </w:r>
      <w:r w:rsidRPr="00310BB1">
        <w:rPr>
          <w:rFonts w:ascii="Arial" w:eastAsia="Times New Roman" w:hAnsi="Arial" w:cs="Arial"/>
          <w:b/>
          <w:color w:val="00B050"/>
          <w:sz w:val="24"/>
          <w:szCs w:val="24"/>
          <w:lang w:val="mn-MN"/>
        </w:rPr>
        <w:t>ХӨДӨЛГӨӨНӨӨР ДАРХЛААГАА ДЭМЖИЦГЭЭЕ</w:t>
      </w:r>
      <w:r w:rsidRPr="00310BB1">
        <w:rPr>
          <w:rFonts w:ascii="Arial" w:eastAsia="Times New Roman" w:hAnsi="Arial" w:cs="Arial"/>
          <w:sz w:val="24"/>
          <w:szCs w:val="24"/>
          <w:lang w:val="mn-MN"/>
        </w:rPr>
        <w:t xml:space="preserve">” уриан доор </w:t>
      </w:r>
      <w:r w:rsidRPr="00310BB1">
        <w:rPr>
          <w:rFonts w:ascii="Arial" w:eastAsia="Times New Roman" w:hAnsi="Arial" w:cs="Arial"/>
          <w:noProof/>
          <w:sz w:val="24"/>
          <w:szCs w:val="24"/>
          <w:lang w:val="mn-MN"/>
        </w:rPr>
        <w:t>“Цэвэр агаар эрүүл амьдрал” марафон зохион байгуулж</w:t>
      </w:r>
      <w:r w:rsidRPr="00310BB1">
        <w:rPr>
          <w:rFonts w:ascii="Arial" w:eastAsia="Times New Roman" w:hAnsi="Arial" w:cs="Arial"/>
          <w:b/>
          <w:sz w:val="24"/>
          <w:szCs w:val="24"/>
          <w:lang w:val="mn-MN"/>
        </w:rPr>
        <w:t xml:space="preserve">, </w:t>
      </w:r>
      <w:r w:rsidRPr="00310BB1">
        <w:rPr>
          <w:rFonts w:ascii="Arial" w:eastAsia="Times New Roman" w:hAnsi="Arial" w:cs="Arial"/>
          <w:sz w:val="24"/>
          <w:szCs w:val="24"/>
          <w:lang w:val="mn-MN"/>
        </w:rPr>
        <w:t xml:space="preserve">  “4 км марафон”–ын челленжийг Захиргаа удирдлагын хэлтсээс эхлүүлж өнөөдрийн байдлаар 14 алба нэгжүүд амжилттай нэгдээд байна. Энэхүү арга хэмжээнд салбар нэгжүүд бүгд өөр өөрийн гэсэн онцлогтой, идэвхи санаачлагатай оролцлоо. </w:t>
      </w:r>
    </w:p>
    <w:p w14:paraId="5F0C6A88" w14:textId="77777777" w:rsidR="00883AC5" w:rsidRPr="00310BB1" w:rsidRDefault="00E71AB9" w:rsidP="00B85BE1">
      <w:pPr>
        <w:numPr>
          <w:ilvl w:val="0"/>
          <w:numId w:val="9"/>
        </w:numPr>
        <w:shd w:val="clear" w:color="auto" w:fill="FFFFFF"/>
        <w:tabs>
          <w:tab w:val="left" w:pos="426"/>
          <w:tab w:val="left" w:pos="993"/>
        </w:tabs>
        <w:spacing w:before="90" w:after="0" w:line="240" w:lineRule="auto"/>
        <w:ind w:left="0" w:firstLine="567"/>
        <w:jc w:val="both"/>
        <w:rPr>
          <w:rFonts w:ascii="Arial" w:eastAsia="Times New Roman" w:hAnsi="Arial" w:cs="Arial"/>
          <w:sz w:val="24"/>
          <w:szCs w:val="24"/>
          <w:lang w:val="mn-MN"/>
        </w:rPr>
      </w:pPr>
      <w:r w:rsidRPr="00310BB1">
        <w:rPr>
          <w:rFonts w:ascii="Arial" w:eastAsia="Times New Roman" w:hAnsi="Arial" w:cs="Arial"/>
          <w:noProof/>
          <w:sz w:val="24"/>
          <w:szCs w:val="24"/>
          <w:lang w:val="mn-MN"/>
        </w:rPr>
        <w:t>Италийн “</w:t>
      </w:r>
      <w:r w:rsidRPr="00310BB1">
        <w:rPr>
          <w:rFonts w:ascii="Arial" w:eastAsia="Times New Roman" w:hAnsi="Arial" w:cs="Arial"/>
          <w:noProof/>
          <w:sz w:val="24"/>
          <w:szCs w:val="24"/>
        </w:rPr>
        <w:t>Mondo flex</w:t>
      </w:r>
      <w:r w:rsidRPr="00310BB1">
        <w:rPr>
          <w:rFonts w:ascii="Arial" w:eastAsia="Times New Roman" w:hAnsi="Arial" w:cs="Arial"/>
          <w:noProof/>
          <w:sz w:val="24"/>
          <w:szCs w:val="24"/>
          <w:lang w:val="mn-MN"/>
        </w:rPr>
        <w:t>”</w:t>
      </w:r>
      <w:r w:rsidRPr="00310BB1">
        <w:rPr>
          <w:rFonts w:ascii="Arial" w:eastAsia="Times New Roman" w:hAnsi="Arial" w:cs="Arial"/>
          <w:noProof/>
          <w:sz w:val="24"/>
          <w:szCs w:val="24"/>
        </w:rPr>
        <w:t xml:space="preserve"> </w:t>
      </w:r>
      <w:r w:rsidRPr="00310BB1">
        <w:rPr>
          <w:rFonts w:ascii="Arial" w:eastAsia="Times New Roman" w:hAnsi="Arial" w:cs="Arial"/>
          <w:noProof/>
          <w:sz w:val="24"/>
          <w:szCs w:val="24"/>
          <w:lang w:val="mn-MN"/>
        </w:rPr>
        <w:t xml:space="preserve"> компанийн волейболын стандарт трафлексан шалыг  солонгос улсаас захиалж авчирсан. </w:t>
      </w:r>
    </w:p>
    <w:p w14:paraId="7A5FC9FB" w14:textId="77777777" w:rsidR="00310BB1" w:rsidRPr="00310BB1" w:rsidRDefault="00310BB1" w:rsidP="00310BB1">
      <w:pPr>
        <w:spacing w:after="0" w:line="240" w:lineRule="auto"/>
        <w:rPr>
          <w:rFonts w:ascii="Arial" w:hAnsi="Arial" w:cs="Arial"/>
          <w:b/>
          <w:bCs/>
          <w:sz w:val="24"/>
          <w:szCs w:val="24"/>
          <w:lang w:val="mn-MN"/>
        </w:rPr>
      </w:pPr>
    </w:p>
    <w:p w14:paraId="47D49593" w14:textId="53329F22" w:rsidR="00310BB1" w:rsidRPr="00310BB1" w:rsidRDefault="00B85BE1" w:rsidP="00310BB1">
      <w:pPr>
        <w:shd w:val="clear" w:color="auto" w:fill="FFFFFF"/>
        <w:spacing w:before="90" w:after="0" w:line="240" w:lineRule="auto"/>
        <w:ind w:left="-142" w:firstLine="142"/>
        <w:contextualSpacing/>
        <w:jc w:val="center"/>
        <w:rPr>
          <w:rFonts w:ascii="Arial" w:eastAsia="Times New Roman" w:hAnsi="Arial" w:cs="Arial"/>
          <w:noProof/>
          <w:sz w:val="24"/>
          <w:szCs w:val="24"/>
          <w:lang w:val="mn-MN"/>
        </w:rPr>
      </w:pPr>
      <w:r w:rsidRPr="003B1F2F">
        <w:rPr>
          <w:rFonts w:ascii="Arial" w:eastAsia="Times New Roman" w:hAnsi="Arial" w:cs="Arial"/>
          <w:b/>
          <w:sz w:val="24"/>
          <w:szCs w:val="24"/>
          <w:lang w:val="mn-MN"/>
        </w:rPr>
        <w:t>Зургаа. Нийгэм рүү  чиглэсэн  зохион байгуулалтын ажлууд</w:t>
      </w:r>
    </w:p>
    <w:p w14:paraId="417AF7C0" w14:textId="77777777" w:rsidR="00310BB1" w:rsidRPr="00310BB1" w:rsidRDefault="00310BB1" w:rsidP="00310BB1">
      <w:pPr>
        <w:shd w:val="clear" w:color="auto" w:fill="FFFFFF"/>
        <w:spacing w:before="90" w:after="0" w:line="240" w:lineRule="auto"/>
        <w:rPr>
          <w:rFonts w:ascii="Arial" w:eastAsia="Times New Roman" w:hAnsi="Arial" w:cs="Arial"/>
          <w:color w:val="1F4E79" w:themeColor="accent1" w:themeShade="80"/>
          <w:sz w:val="24"/>
          <w:szCs w:val="24"/>
          <w:lang w:val="mn-MN"/>
        </w:rPr>
      </w:pPr>
    </w:p>
    <w:p w14:paraId="257F684E" w14:textId="77777777" w:rsidR="00310BB1" w:rsidRPr="00310BB1" w:rsidRDefault="00310BB1" w:rsidP="00310BB1">
      <w:pPr>
        <w:numPr>
          <w:ilvl w:val="0"/>
          <w:numId w:val="8"/>
        </w:numPr>
        <w:shd w:val="clear" w:color="auto" w:fill="FFFFFF"/>
        <w:spacing w:after="0" w:line="240" w:lineRule="auto"/>
        <w:contextualSpacing/>
        <w:jc w:val="both"/>
        <w:rPr>
          <w:rFonts w:ascii="Arial" w:eastAsia="Times New Roman" w:hAnsi="Arial" w:cs="Arial"/>
          <w:color w:val="1C1E21"/>
          <w:sz w:val="24"/>
          <w:szCs w:val="24"/>
        </w:rPr>
      </w:pPr>
      <w:r w:rsidRPr="00310BB1">
        <w:rPr>
          <w:rFonts w:ascii="Arial" w:eastAsia="Times New Roman" w:hAnsi="Arial" w:cs="Arial"/>
          <w:color w:val="1C1E21"/>
          <w:sz w:val="24"/>
          <w:szCs w:val="24"/>
        </w:rPr>
        <w:t>ДСЦТС ХК-ИЙН ЭМНЭЛГИЙН АНХНЫ ТУСЛАМЖИЙН НӨХӨРЛӨЛ-</w:t>
      </w:r>
      <w:proofErr w:type="spellStart"/>
      <w:r w:rsidRPr="00310BB1">
        <w:rPr>
          <w:rFonts w:ascii="Arial" w:eastAsia="Times New Roman" w:hAnsi="Arial" w:cs="Arial"/>
          <w:color w:val="1C1E21"/>
          <w:sz w:val="24"/>
          <w:szCs w:val="24"/>
        </w:rPr>
        <w:t>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гишүүд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халдваргүйжүүлэлтийн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дайчилгаанд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ажиллалаа</w:t>
      </w:r>
      <w:proofErr w:type="spellEnd"/>
      <w:r w:rsidRPr="00310BB1">
        <w:rPr>
          <w:rFonts w:ascii="Arial" w:eastAsia="Times New Roman" w:hAnsi="Arial" w:cs="Arial"/>
          <w:color w:val="1C1E21"/>
          <w:sz w:val="24"/>
          <w:szCs w:val="24"/>
        </w:rPr>
        <w:t>.</w:t>
      </w:r>
    </w:p>
    <w:p w14:paraId="6E0ED0F5" w14:textId="77777777" w:rsidR="003B1F2F" w:rsidRDefault="003B1F2F" w:rsidP="00310BB1">
      <w:pPr>
        <w:shd w:val="clear" w:color="auto" w:fill="FFFFFF"/>
        <w:spacing w:after="0" w:line="240" w:lineRule="auto"/>
        <w:ind w:firstLine="720"/>
        <w:jc w:val="both"/>
        <w:rPr>
          <w:rFonts w:ascii="Arial" w:eastAsia="Times New Roman" w:hAnsi="Arial" w:cs="Arial"/>
          <w:color w:val="1C1E21"/>
          <w:sz w:val="24"/>
          <w:szCs w:val="24"/>
        </w:rPr>
      </w:pPr>
    </w:p>
    <w:p w14:paraId="2AB2DA6D" w14:textId="580FC2AD" w:rsidR="00310BB1" w:rsidRPr="00310BB1" w:rsidRDefault="00310BB1" w:rsidP="00310BB1">
      <w:pPr>
        <w:shd w:val="clear" w:color="auto" w:fill="FFFFFF"/>
        <w:spacing w:after="0" w:line="240" w:lineRule="auto"/>
        <w:ind w:firstLine="720"/>
        <w:jc w:val="both"/>
        <w:rPr>
          <w:rFonts w:ascii="Arial" w:eastAsia="Times New Roman" w:hAnsi="Arial" w:cs="Arial"/>
          <w:color w:val="1C1E21"/>
          <w:sz w:val="24"/>
          <w:szCs w:val="24"/>
        </w:rPr>
      </w:pPr>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Манай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компанийн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Мэргэжлийн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ангийн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бүрэлдэхүүнд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багтсан</w:t>
      </w:r>
      <w:proofErr w:type="spellEnd"/>
      <w:r w:rsidRPr="00310BB1">
        <w:rPr>
          <w:rFonts w:ascii="Arial" w:eastAsia="Times New Roman" w:hAnsi="Arial" w:cs="Arial"/>
          <w:color w:val="1C1E21"/>
          <w:sz w:val="24"/>
          <w:szCs w:val="24"/>
        </w:rPr>
        <w:t xml:space="preserve"> 16 </w:t>
      </w:r>
      <w:proofErr w:type="spellStart"/>
      <w:r w:rsidRPr="00310BB1">
        <w:rPr>
          <w:rFonts w:ascii="Arial" w:eastAsia="Times New Roman" w:hAnsi="Arial" w:cs="Arial"/>
          <w:color w:val="1C1E21"/>
          <w:sz w:val="24"/>
          <w:szCs w:val="24"/>
        </w:rPr>
        <w:t>хүний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бүрэлдэхүүнтэй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Эмнэлгийн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анхны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тусламжийн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нөхөрлөлийг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Дархан-Уул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аймгийн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комиссоос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дайчилгаанд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ажиллуулахаар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дуудсан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бөгөөд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аймгийн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хэмжээнд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сууцны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зоорийн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давхрын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халдваргүйжүүлэлтийг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хийхэд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lastRenderedPageBreak/>
        <w:t>гар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бие</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оролцон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ажилласан</w:t>
      </w:r>
      <w:proofErr w:type="spellEnd"/>
      <w:r w:rsidRPr="00310BB1">
        <w:rPr>
          <w:rFonts w:ascii="Arial" w:eastAsia="Times New Roman" w:hAnsi="Arial" w:cs="Arial"/>
          <w:color w:val="1C1E21"/>
          <w:sz w:val="24"/>
          <w:szCs w:val="24"/>
        </w:rPr>
        <w:t> </w:t>
      </w:r>
      <w:proofErr w:type="spellStart"/>
      <w:r w:rsidRPr="00310BB1">
        <w:rPr>
          <w:rFonts w:ascii="Arial" w:eastAsia="Times New Roman" w:hAnsi="Arial" w:cs="Arial"/>
          <w:color w:val="1C1E21"/>
          <w:sz w:val="24"/>
          <w:szCs w:val="24"/>
        </w:rPr>
        <w:t>юм</w:t>
      </w:r>
      <w:proofErr w:type="spellEnd"/>
      <w:r w:rsidRPr="00310BB1">
        <w:rPr>
          <w:rFonts w:ascii="Arial" w:eastAsia="Times New Roman" w:hAnsi="Arial" w:cs="Arial"/>
          <w:color w:val="1C1E21"/>
          <w:sz w:val="24"/>
          <w:szCs w:val="24"/>
        </w:rPr>
        <w:t>.</w:t>
      </w:r>
      <w:r w:rsidRPr="00310BB1">
        <w:rPr>
          <w:rFonts w:ascii="Arial" w:hAnsi="Arial" w:cs="Arial"/>
          <w:color w:val="1C1E21"/>
          <w:sz w:val="24"/>
          <w:szCs w:val="24"/>
          <w:shd w:val="clear" w:color="auto" w:fill="FFFFFF"/>
          <w:lang w:val="mn-MN"/>
        </w:rPr>
        <w:t>Д</w:t>
      </w:r>
      <w:proofErr w:type="spellStart"/>
      <w:r w:rsidRPr="00310BB1">
        <w:rPr>
          <w:rFonts w:ascii="Arial" w:hAnsi="Arial" w:cs="Arial"/>
          <w:color w:val="1C1E21"/>
          <w:sz w:val="24"/>
          <w:szCs w:val="24"/>
          <w:shd w:val="clear" w:color="auto" w:fill="FFFFFF"/>
        </w:rPr>
        <w:t>авхардсан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тоогоор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нийт</w:t>
      </w:r>
      <w:proofErr w:type="spellEnd"/>
      <w:r w:rsidRPr="00310BB1">
        <w:rPr>
          <w:rFonts w:ascii="Arial" w:hAnsi="Arial" w:cs="Arial"/>
          <w:color w:val="1C1E21"/>
          <w:sz w:val="24"/>
          <w:szCs w:val="24"/>
          <w:shd w:val="clear" w:color="auto" w:fill="FFFFFF"/>
        </w:rPr>
        <w:t xml:space="preserve"> 312 </w:t>
      </w:r>
      <w:proofErr w:type="spellStart"/>
      <w:r w:rsidRPr="00310BB1">
        <w:rPr>
          <w:rFonts w:ascii="Arial" w:hAnsi="Arial" w:cs="Arial"/>
          <w:color w:val="1C1E21"/>
          <w:sz w:val="24"/>
          <w:szCs w:val="24"/>
          <w:shd w:val="clear" w:color="auto" w:fill="FFFFFF"/>
        </w:rPr>
        <w:t>орон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сууцны</w:t>
      </w:r>
      <w:proofErr w:type="spellEnd"/>
      <w:r w:rsidRPr="00310BB1">
        <w:rPr>
          <w:rFonts w:ascii="Arial" w:hAnsi="Arial" w:cs="Arial"/>
          <w:color w:val="1C1E21"/>
          <w:sz w:val="24"/>
          <w:szCs w:val="24"/>
          <w:shd w:val="clear" w:color="auto" w:fill="FFFFFF"/>
        </w:rPr>
        <w:t xml:space="preserve"> 1056 </w:t>
      </w:r>
      <w:proofErr w:type="spellStart"/>
      <w:r w:rsidRPr="00310BB1">
        <w:rPr>
          <w:rFonts w:ascii="Arial" w:hAnsi="Arial" w:cs="Arial"/>
          <w:color w:val="1C1E21"/>
          <w:sz w:val="24"/>
          <w:szCs w:val="24"/>
          <w:shd w:val="clear" w:color="auto" w:fill="FFFFFF"/>
        </w:rPr>
        <w:t>орц</w:t>
      </w:r>
      <w:proofErr w:type="spellEnd"/>
      <w:r w:rsidRPr="00310BB1">
        <w:rPr>
          <w:rFonts w:ascii="Arial" w:hAnsi="Arial" w:cs="Arial"/>
          <w:color w:val="1C1E21"/>
          <w:sz w:val="24"/>
          <w:szCs w:val="24"/>
          <w:shd w:val="clear" w:color="auto" w:fill="FFFFFF"/>
        </w:rPr>
        <w:t xml:space="preserve">, 790 </w:t>
      </w:r>
      <w:proofErr w:type="spellStart"/>
      <w:r w:rsidRPr="00310BB1">
        <w:rPr>
          <w:rFonts w:ascii="Arial" w:hAnsi="Arial" w:cs="Arial"/>
          <w:color w:val="1C1E21"/>
          <w:sz w:val="24"/>
          <w:szCs w:val="24"/>
          <w:shd w:val="clear" w:color="auto" w:fill="FFFFFF"/>
        </w:rPr>
        <w:t>зоорийн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давхарт</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ариутгал</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хийлээ</w:t>
      </w:r>
      <w:proofErr w:type="spellEnd"/>
      <w:r w:rsidRPr="00310BB1">
        <w:rPr>
          <w:rFonts w:ascii="Arial" w:hAnsi="Arial" w:cs="Arial"/>
          <w:color w:val="1C1E21"/>
          <w:sz w:val="24"/>
          <w:szCs w:val="24"/>
          <w:shd w:val="clear" w:color="auto" w:fill="FFFFFF"/>
          <w:lang w:val="mn-MN"/>
        </w:rPr>
        <w:t>.</w:t>
      </w:r>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Нийтдээ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Хуучин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хорооллын</w:t>
      </w:r>
      <w:proofErr w:type="spellEnd"/>
      <w:r w:rsidRPr="00310BB1">
        <w:rPr>
          <w:rFonts w:ascii="Arial" w:eastAsia="Times New Roman" w:hAnsi="Arial" w:cs="Arial"/>
          <w:color w:val="1C1E21"/>
          <w:sz w:val="24"/>
          <w:szCs w:val="24"/>
        </w:rPr>
        <w:t xml:space="preserve"> 33 </w:t>
      </w:r>
      <w:proofErr w:type="spellStart"/>
      <w:r w:rsidRPr="00310BB1">
        <w:rPr>
          <w:rFonts w:ascii="Arial" w:eastAsia="Times New Roman" w:hAnsi="Arial" w:cs="Arial"/>
          <w:color w:val="1C1E21"/>
          <w:sz w:val="24"/>
          <w:szCs w:val="24"/>
        </w:rPr>
        <w:t>орон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сууцны</w:t>
      </w:r>
      <w:proofErr w:type="spellEnd"/>
      <w:r w:rsidRPr="00310BB1">
        <w:rPr>
          <w:rFonts w:ascii="Arial" w:eastAsia="Times New Roman" w:hAnsi="Arial" w:cs="Arial"/>
          <w:color w:val="1C1E21"/>
          <w:sz w:val="24"/>
          <w:szCs w:val="24"/>
        </w:rPr>
        <w:t xml:space="preserve"> 155 </w:t>
      </w:r>
      <w:proofErr w:type="spellStart"/>
      <w:r w:rsidRPr="00310BB1">
        <w:rPr>
          <w:rFonts w:ascii="Arial" w:eastAsia="Times New Roman" w:hAnsi="Arial" w:cs="Arial"/>
          <w:color w:val="1C1E21"/>
          <w:sz w:val="24"/>
          <w:szCs w:val="24"/>
        </w:rPr>
        <w:t>орц</w:t>
      </w:r>
      <w:proofErr w:type="spellEnd"/>
      <w:r w:rsidRPr="00310BB1">
        <w:rPr>
          <w:rFonts w:ascii="Arial" w:eastAsia="Times New Roman" w:hAnsi="Arial" w:cs="Arial"/>
          <w:color w:val="1C1E21"/>
          <w:sz w:val="24"/>
          <w:szCs w:val="24"/>
        </w:rPr>
        <w:t xml:space="preserve">, 102 </w:t>
      </w:r>
      <w:proofErr w:type="spellStart"/>
      <w:r w:rsidRPr="00310BB1">
        <w:rPr>
          <w:rFonts w:ascii="Arial" w:eastAsia="Times New Roman" w:hAnsi="Arial" w:cs="Arial"/>
          <w:color w:val="1C1E21"/>
          <w:sz w:val="24"/>
          <w:szCs w:val="24"/>
        </w:rPr>
        <w:t>зоорийн</w:t>
      </w:r>
      <w:proofErr w:type="spellEnd"/>
      <w:r w:rsidRPr="00310BB1">
        <w:rPr>
          <w:rFonts w:ascii="Arial" w:eastAsia="Times New Roman" w:hAnsi="Arial" w:cs="Arial"/>
          <w:color w:val="1C1E21"/>
          <w:sz w:val="24"/>
          <w:szCs w:val="24"/>
        </w:rPr>
        <w:t xml:space="preserve"> </w:t>
      </w:r>
      <w:r w:rsidRPr="00310BB1">
        <w:rPr>
          <w:rFonts w:ascii="Arial" w:eastAsia="Times New Roman" w:hAnsi="Arial" w:cs="Arial"/>
          <w:color w:val="1C1E21"/>
          <w:sz w:val="24"/>
          <w:szCs w:val="24"/>
          <w:lang w:val="mn-MN"/>
        </w:rPr>
        <w:t>д</w:t>
      </w:r>
      <w:proofErr w:type="spellStart"/>
      <w:r w:rsidRPr="00310BB1">
        <w:rPr>
          <w:rFonts w:ascii="Arial" w:eastAsia="Times New Roman" w:hAnsi="Arial" w:cs="Arial"/>
          <w:color w:val="1C1E21"/>
          <w:sz w:val="24"/>
          <w:szCs w:val="24"/>
        </w:rPr>
        <w:t>авхарын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халдваргүйжүүлэлтийг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хийлээ</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rPr>
        <w:br/>
      </w:r>
    </w:p>
    <w:p w14:paraId="2A724DA8" w14:textId="77777777" w:rsidR="00310BB1" w:rsidRPr="00310BB1" w:rsidRDefault="00310BB1" w:rsidP="00310BB1">
      <w:pPr>
        <w:numPr>
          <w:ilvl w:val="0"/>
          <w:numId w:val="8"/>
        </w:numPr>
        <w:shd w:val="clear" w:color="auto" w:fill="FFFFFF"/>
        <w:spacing w:before="90" w:after="0" w:line="240" w:lineRule="auto"/>
        <w:contextualSpacing/>
        <w:jc w:val="both"/>
        <w:rPr>
          <w:rFonts w:ascii="Arial" w:eastAsia="Times New Roman" w:hAnsi="Arial" w:cs="Arial"/>
          <w:b/>
          <w:color w:val="1F4E79" w:themeColor="accent1" w:themeShade="80"/>
          <w:sz w:val="24"/>
          <w:szCs w:val="24"/>
          <w:lang w:val="mn-MN"/>
        </w:rPr>
      </w:pPr>
      <w:r w:rsidRPr="00310BB1">
        <w:rPr>
          <w:rFonts w:ascii="Arial" w:hAnsi="Arial" w:cs="Arial"/>
          <w:color w:val="1C1E21"/>
          <w:sz w:val="24"/>
          <w:szCs w:val="24"/>
          <w:shd w:val="clear" w:color="auto" w:fill="FFFFFF"/>
        </w:rPr>
        <w:t xml:space="preserve">COVID-19-ӨӨС СЭРГИЙЛЖ </w:t>
      </w:r>
      <w:r w:rsidRPr="00310BB1">
        <w:rPr>
          <w:rFonts w:ascii="Arial" w:hAnsi="Arial" w:cs="Arial"/>
          <w:color w:val="1C1E21"/>
          <w:sz w:val="24"/>
          <w:szCs w:val="24"/>
          <w:shd w:val="clear" w:color="auto" w:fill="FFFFFF"/>
          <w:lang w:val="mn-MN"/>
        </w:rPr>
        <w:t>ХЭРЭГЛЭГЧИД РҮҮ ЧИГЛЭСЭН ЭРҮҮЛ АХУЙН ДЭГЛЭМ САХИУЛАХ ЧИГЛЭЛЭЭР АЖИЛ ХИЙГДЭЖ БАЙНА</w:t>
      </w:r>
    </w:p>
    <w:p w14:paraId="7E19F97F" w14:textId="77777777" w:rsidR="00310BB1" w:rsidRPr="00310BB1" w:rsidRDefault="00310BB1" w:rsidP="00310BB1">
      <w:pPr>
        <w:shd w:val="clear" w:color="auto" w:fill="FFFFFF"/>
        <w:spacing w:before="90" w:after="0" w:line="240" w:lineRule="auto"/>
        <w:contextualSpacing/>
        <w:jc w:val="both"/>
        <w:rPr>
          <w:rFonts w:ascii="Arial" w:eastAsia="Times New Roman" w:hAnsi="Arial" w:cs="Arial"/>
          <w:b/>
          <w:color w:val="1F4E79" w:themeColor="accent1" w:themeShade="80"/>
          <w:sz w:val="24"/>
          <w:szCs w:val="24"/>
          <w:lang w:val="mn-MN"/>
        </w:rPr>
      </w:pPr>
    </w:p>
    <w:p w14:paraId="45858AAD" w14:textId="77777777" w:rsidR="00310BB1" w:rsidRPr="00310BB1" w:rsidRDefault="00310BB1" w:rsidP="00310BB1">
      <w:pPr>
        <w:shd w:val="clear" w:color="auto" w:fill="FFFFFF"/>
        <w:spacing w:before="90" w:after="0" w:line="240" w:lineRule="auto"/>
        <w:ind w:firstLine="720"/>
        <w:contextualSpacing/>
        <w:jc w:val="both"/>
        <w:rPr>
          <w:rFonts w:ascii="Arial" w:hAnsi="Arial" w:cs="Arial"/>
          <w:color w:val="1C1E21"/>
          <w:sz w:val="24"/>
          <w:szCs w:val="24"/>
          <w:shd w:val="clear" w:color="auto" w:fill="FFFFFF"/>
        </w:rPr>
      </w:pPr>
      <w:r w:rsidRPr="00310BB1">
        <w:rPr>
          <w:rFonts w:ascii="Arial" w:hAnsi="Arial" w:cs="Arial"/>
          <w:color w:val="1C1E21"/>
          <w:sz w:val="24"/>
          <w:szCs w:val="24"/>
          <w:shd w:val="clear" w:color="auto" w:fill="FFFFFF"/>
        </w:rPr>
        <w:t>ДСЦТС ХК-</w:t>
      </w:r>
      <w:proofErr w:type="spellStart"/>
      <w:r w:rsidRPr="00310BB1">
        <w:rPr>
          <w:rFonts w:ascii="Arial" w:hAnsi="Arial" w:cs="Arial"/>
          <w:color w:val="1C1E21"/>
          <w:sz w:val="24"/>
          <w:szCs w:val="24"/>
          <w:shd w:val="clear" w:color="auto" w:fill="FFFFFF"/>
        </w:rPr>
        <w:t>ийн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Дархан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Хэрэглэгчдэд</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үйлчлэх</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төв</w:t>
      </w:r>
      <w:proofErr w:type="spellEnd"/>
      <w:r w:rsidRPr="00310BB1">
        <w:rPr>
          <w:rFonts w:ascii="Arial" w:hAnsi="Arial" w:cs="Arial"/>
          <w:color w:val="1C1E21"/>
          <w:sz w:val="24"/>
          <w:szCs w:val="24"/>
          <w:shd w:val="clear" w:color="auto" w:fill="FFFFFF"/>
        </w:rPr>
        <w:t xml:space="preserve"> 1,2</w:t>
      </w:r>
      <w:r w:rsidRPr="00310BB1">
        <w:rPr>
          <w:rFonts w:ascii="Arial" w:hAnsi="Arial" w:cs="Arial"/>
          <w:color w:val="1C1E21"/>
          <w:sz w:val="24"/>
          <w:szCs w:val="24"/>
          <w:shd w:val="clear" w:color="auto" w:fill="FFFFFF"/>
          <w:lang w:val="mn-MN"/>
        </w:rPr>
        <w:t xml:space="preserve">, Хөтөл, Сүхбаатар, Зүүнхараа, Жаргалант </w:t>
      </w:r>
      <w:proofErr w:type="gramStart"/>
      <w:r w:rsidRPr="00310BB1">
        <w:rPr>
          <w:rFonts w:ascii="Arial" w:hAnsi="Arial" w:cs="Arial"/>
          <w:color w:val="1C1E21"/>
          <w:sz w:val="24"/>
          <w:szCs w:val="24"/>
          <w:shd w:val="clear" w:color="auto" w:fill="FFFFFF"/>
          <w:lang w:val="mn-MN"/>
        </w:rPr>
        <w:t xml:space="preserve">салбарын </w:t>
      </w:r>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хамт</w:t>
      </w:r>
      <w:proofErr w:type="spellEnd"/>
      <w:proofErr w:type="gram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олон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ариутгал</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халдваргүйжүүлэлтээ</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тогтмолжуулж</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хэрэглэгчдэд</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үйлчлэх</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танхимын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ариун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цэвэр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эрүүл</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ахуйн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дэглэмүүийг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сахиж</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хөтөч</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ажиллуулан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зай</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барих</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наалтуудыг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байршууллаа</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Ингэснээр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иргэд</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танхимаар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үйлчлүүлэхдээ</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эрсдэл</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багатай</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байхаас</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гадна</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нэг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дор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олноор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байлгахгүйн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тулд</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зай</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барих</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гараа</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ариутгах</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цаашлаад</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танхимаар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бус</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цахимаар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үйлчилгээгээ</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авах</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зэрэг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боломжуудыг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санал</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болгож</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байгаа</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юм</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Мөн</w:t>
      </w:r>
      <w:proofErr w:type="spellEnd"/>
      <w:r w:rsidRPr="00310BB1">
        <w:rPr>
          <w:rFonts w:ascii="Arial" w:hAnsi="Arial" w:cs="Arial"/>
          <w:color w:val="1C1E21"/>
          <w:sz w:val="24"/>
          <w:szCs w:val="24"/>
          <w:shd w:val="clear" w:color="auto" w:fill="FFFFFF"/>
        </w:rPr>
        <w:t xml:space="preserve"> ДСЦТС ХК </w:t>
      </w:r>
      <w:proofErr w:type="spellStart"/>
      <w:r w:rsidRPr="00310BB1">
        <w:rPr>
          <w:rFonts w:ascii="Arial" w:hAnsi="Arial" w:cs="Arial"/>
          <w:color w:val="1C1E21"/>
          <w:sz w:val="24"/>
          <w:szCs w:val="24"/>
          <w:shd w:val="clear" w:color="auto" w:fill="FFFFFF"/>
        </w:rPr>
        <w:t>оффисын</w:t>
      </w:r>
      <w:proofErr w:type="spellEnd"/>
      <w:r w:rsidRPr="00310BB1">
        <w:rPr>
          <w:rFonts w:ascii="Arial" w:hAnsi="Arial" w:cs="Arial"/>
          <w:color w:val="1C1E21"/>
          <w:sz w:val="24"/>
          <w:szCs w:val="24"/>
          <w:shd w:val="clear" w:color="auto" w:fill="FFFFFF"/>
        </w:rPr>
        <w:t xml:space="preserve"> 1 </w:t>
      </w:r>
      <w:proofErr w:type="spellStart"/>
      <w:r w:rsidRPr="00310BB1">
        <w:rPr>
          <w:rFonts w:ascii="Arial" w:hAnsi="Arial" w:cs="Arial"/>
          <w:color w:val="1C1E21"/>
          <w:sz w:val="24"/>
          <w:szCs w:val="24"/>
          <w:shd w:val="clear" w:color="auto" w:fill="FFFFFF"/>
        </w:rPr>
        <w:t>давхартаа</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иргэдийг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хүлээн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авах</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өрөөг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шинээр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байгуулж</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ариутгал</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халваргүйжүүлэлтийг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тогтмол</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хийж</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ажиллаж</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байна</w:t>
      </w:r>
      <w:proofErr w:type="spellEnd"/>
      <w:r w:rsidRPr="00310BB1">
        <w:rPr>
          <w:rFonts w:ascii="Arial" w:hAnsi="Arial" w:cs="Arial"/>
          <w:color w:val="1C1E21"/>
          <w:sz w:val="24"/>
          <w:szCs w:val="24"/>
          <w:shd w:val="clear" w:color="auto" w:fill="FFFFFF"/>
        </w:rPr>
        <w:t>.</w:t>
      </w:r>
    </w:p>
    <w:p w14:paraId="2F25ED55" w14:textId="77777777" w:rsidR="00310BB1" w:rsidRPr="00310BB1" w:rsidRDefault="00310BB1" w:rsidP="00310BB1">
      <w:pPr>
        <w:shd w:val="clear" w:color="auto" w:fill="FFFFFF"/>
        <w:spacing w:before="90" w:after="0" w:line="240" w:lineRule="auto"/>
        <w:ind w:firstLine="720"/>
        <w:contextualSpacing/>
        <w:jc w:val="both"/>
        <w:rPr>
          <w:rFonts w:ascii="Arial" w:hAnsi="Arial" w:cs="Arial"/>
          <w:color w:val="1C1E21"/>
          <w:sz w:val="24"/>
          <w:szCs w:val="24"/>
          <w:shd w:val="clear" w:color="auto" w:fill="FFFFFF"/>
        </w:rPr>
      </w:pPr>
      <w:r w:rsidRPr="00310BB1">
        <w:rPr>
          <w:rFonts w:ascii="Arial" w:hAnsi="Arial" w:cs="Arial"/>
          <w:noProof/>
          <w:color w:val="1C1E21"/>
          <w:sz w:val="24"/>
          <w:szCs w:val="24"/>
          <w:shd w:val="clear" w:color="auto" w:fill="FFFFFF"/>
        </w:rPr>
        <w:drawing>
          <wp:anchor distT="0" distB="0" distL="114300" distR="114300" simplePos="0" relativeHeight="251671552" behindDoc="0" locked="0" layoutInCell="1" allowOverlap="1" wp14:anchorId="71248AE0" wp14:editId="21F0A3B2">
            <wp:simplePos x="0" y="0"/>
            <wp:positionH relativeFrom="column">
              <wp:posOffset>-118110</wp:posOffset>
            </wp:positionH>
            <wp:positionV relativeFrom="paragraph">
              <wp:posOffset>200025</wp:posOffset>
            </wp:positionV>
            <wp:extent cx="1905000" cy="2539365"/>
            <wp:effectExtent l="0" t="0" r="0" b="0"/>
            <wp:wrapSquare wrapText="bothSides"/>
            <wp:docPr id="36" name="Picture 36" descr="D:\videos\User File\Downloads\91863411_2662834433945665_3608731779520790528_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D:\videos\User File\Downloads\91863411_2662834433945665_3608731779520790528_o.jpg"/>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1905000" cy="253936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310BB1">
        <w:rPr>
          <w:rFonts w:ascii="Arial" w:eastAsia="Times New Roman" w:hAnsi="Arial" w:cs="Arial"/>
          <w:noProof/>
          <w:snapToGrid w:val="0"/>
          <w:color w:val="000000"/>
          <w:w w:val="0"/>
          <w:sz w:val="24"/>
          <w:szCs w:val="24"/>
          <w:u w:color="000000"/>
          <w:bdr w:val="none" w:sz="0" w:space="0" w:color="000000"/>
          <w:shd w:val="clear" w:color="000000" w:fill="000000"/>
        </w:rPr>
        <w:drawing>
          <wp:anchor distT="0" distB="0" distL="114300" distR="114300" simplePos="0" relativeHeight="251673600" behindDoc="0" locked="0" layoutInCell="1" allowOverlap="1" wp14:anchorId="27C4A1EE" wp14:editId="3D84FF21">
            <wp:simplePos x="0" y="0"/>
            <wp:positionH relativeFrom="column">
              <wp:posOffset>3901440</wp:posOffset>
            </wp:positionH>
            <wp:positionV relativeFrom="paragraph">
              <wp:posOffset>224155</wp:posOffset>
            </wp:positionV>
            <wp:extent cx="1891665" cy="2522220"/>
            <wp:effectExtent l="0" t="0" r="0" b="0"/>
            <wp:wrapSquare wrapText="bothSides"/>
            <wp:docPr id="37" name="Picture 37" descr="D:\videos\User File\Downloads\90642024_209689113589727_355856105106046976_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D:\videos\User File\Downloads\90642024_209689113589727_355856105106046976_n.jpg"/>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1891665" cy="2522220"/>
                    </a:xfrm>
                    <a:prstGeom prst="rect">
                      <a:avLst/>
                    </a:prstGeom>
                    <a:noFill/>
                    <a:ln>
                      <a:noFill/>
                    </a:ln>
                  </pic:spPr>
                </pic:pic>
              </a:graphicData>
            </a:graphic>
          </wp:anchor>
        </w:drawing>
      </w:r>
      <w:r w:rsidRPr="00310BB1">
        <w:rPr>
          <w:rFonts w:ascii="Arial" w:hAnsi="Arial" w:cs="Arial"/>
          <w:noProof/>
          <w:color w:val="1C1E21"/>
          <w:sz w:val="24"/>
          <w:szCs w:val="24"/>
          <w:shd w:val="clear" w:color="auto" w:fill="FFFFFF"/>
        </w:rPr>
        <w:drawing>
          <wp:anchor distT="0" distB="0" distL="114300" distR="114300" simplePos="0" relativeHeight="251672576" behindDoc="0" locked="0" layoutInCell="1" allowOverlap="1" wp14:anchorId="323C5C65" wp14:editId="50B16C80">
            <wp:simplePos x="0" y="0"/>
            <wp:positionH relativeFrom="column">
              <wp:posOffset>1891665</wp:posOffset>
            </wp:positionH>
            <wp:positionV relativeFrom="paragraph">
              <wp:posOffset>208915</wp:posOffset>
            </wp:positionV>
            <wp:extent cx="1905000" cy="2533650"/>
            <wp:effectExtent l="0" t="0" r="0" b="0"/>
            <wp:wrapSquare wrapText="bothSides"/>
            <wp:docPr id="38" name="Picture 38" descr="C:\Users\Maitsetseg\AppData\Local\Microsoft\Windows\INetCache\Content.Word\91530547_2662834373945671_4295698183469662208_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C:\Users\Maitsetseg\AppData\Local\Microsoft\Windows\INetCache\Content.Word\91530547_2662834373945671_4295698183469662208_o.jpg"/>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1905000" cy="2533650"/>
                    </a:xfrm>
                    <a:prstGeom prst="rect">
                      <a:avLst/>
                    </a:prstGeom>
                    <a:noFill/>
                    <a:ln>
                      <a:noFill/>
                    </a:ln>
                  </pic:spPr>
                </pic:pic>
              </a:graphicData>
            </a:graphic>
          </wp:anchor>
        </w:drawing>
      </w:r>
    </w:p>
    <w:p w14:paraId="5D0EB197" w14:textId="77777777" w:rsidR="00310BB1" w:rsidRPr="00310BB1" w:rsidRDefault="00310BB1" w:rsidP="00310BB1">
      <w:pPr>
        <w:shd w:val="clear" w:color="auto" w:fill="FFFFFF"/>
        <w:spacing w:before="90" w:after="0" w:line="240" w:lineRule="auto"/>
        <w:ind w:firstLine="720"/>
        <w:contextualSpacing/>
        <w:jc w:val="both"/>
        <w:rPr>
          <w:rFonts w:ascii="Arial" w:eastAsia="Times New Roman" w:hAnsi="Arial" w:cs="Arial"/>
          <w:b/>
          <w:color w:val="1F4E79" w:themeColor="accent1" w:themeShade="80"/>
          <w:sz w:val="24"/>
          <w:szCs w:val="24"/>
          <w:lang w:val="mn-MN"/>
        </w:rPr>
      </w:pPr>
      <w:r w:rsidRPr="00310BB1">
        <w:rPr>
          <w:rFonts w:ascii="Arial" w:eastAsia="Times New Roman" w:hAnsi="Arial" w:cs="Arial"/>
          <w:snapToGrid w:val="0"/>
          <w:color w:val="000000"/>
          <w:w w:val="0"/>
          <w:sz w:val="24"/>
          <w:szCs w:val="24"/>
          <w:u w:color="000000"/>
          <w:bdr w:val="none" w:sz="0" w:space="0" w:color="000000"/>
          <w:shd w:val="clear" w:color="000000" w:fill="000000"/>
          <w:lang w:val="x-none" w:eastAsia="x-none" w:bidi="x-none"/>
        </w:rPr>
        <w:t xml:space="preserve">  </w:t>
      </w:r>
    </w:p>
    <w:p w14:paraId="17BFD449" w14:textId="77777777" w:rsidR="00310BB1" w:rsidRPr="00310BB1" w:rsidRDefault="00310BB1" w:rsidP="00310BB1">
      <w:pPr>
        <w:shd w:val="clear" w:color="auto" w:fill="FFFFFF"/>
        <w:spacing w:before="90" w:after="0" w:line="240" w:lineRule="auto"/>
        <w:contextualSpacing/>
        <w:jc w:val="both"/>
        <w:rPr>
          <w:rFonts w:ascii="Arial" w:eastAsia="Times New Roman" w:hAnsi="Arial" w:cs="Arial"/>
          <w:b/>
          <w:color w:val="1F4E79" w:themeColor="accent1" w:themeShade="80"/>
          <w:sz w:val="24"/>
          <w:szCs w:val="24"/>
          <w:lang w:val="mn-MN"/>
        </w:rPr>
      </w:pPr>
    </w:p>
    <w:p w14:paraId="353FB39C" w14:textId="77777777" w:rsidR="00310BB1" w:rsidRPr="00310BB1" w:rsidRDefault="00310BB1" w:rsidP="00310BB1">
      <w:pPr>
        <w:numPr>
          <w:ilvl w:val="0"/>
          <w:numId w:val="8"/>
        </w:numPr>
        <w:shd w:val="clear" w:color="auto" w:fill="FFFFFF"/>
        <w:spacing w:after="90" w:line="240" w:lineRule="auto"/>
        <w:contextualSpacing/>
        <w:jc w:val="both"/>
        <w:rPr>
          <w:rFonts w:ascii="Arial" w:eastAsia="Times New Roman" w:hAnsi="Arial" w:cs="Arial"/>
          <w:color w:val="1C1E21"/>
          <w:sz w:val="24"/>
          <w:szCs w:val="24"/>
        </w:rPr>
      </w:pPr>
      <w:r w:rsidRPr="00310BB1">
        <w:rPr>
          <w:rFonts w:ascii="Arial" w:eastAsia="Times New Roman" w:hAnsi="Arial" w:cs="Arial"/>
          <w:color w:val="1C1E21"/>
          <w:sz w:val="24"/>
          <w:szCs w:val="24"/>
        </w:rPr>
        <w:t>ДАРХАН, ЗҮҮНХАРАА,СҮХБААТАР, ХӨТӨЛ, ЖАРГАЛАНТ САЛБАРУУД 50М ГАЗРАА ЦЭВЭРЛЭЛЭЭ</w:t>
      </w:r>
    </w:p>
    <w:p w14:paraId="67DA3F43" w14:textId="77777777" w:rsidR="00310BB1" w:rsidRPr="00310BB1" w:rsidRDefault="00310BB1" w:rsidP="00310BB1">
      <w:pPr>
        <w:shd w:val="clear" w:color="auto" w:fill="FFFFFF"/>
        <w:spacing w:before="90" w:after="0" w:line="240" w:lineRule="auto"/>
        <w:contextualSpacing/>
        <w:jc w:val="both"/>
        <w:rPr>
          <w:rFonts w:ascii="Arial" w:eastAsia="Times New Roman" w:hAnsi="Arial" w:cs="Arial"/>
          <w:color w:val="1C1E21"/>
          <w:sz w:val="24"/>
          <w:szCs w:val="24"/>
        </w:rPr>
      </w:pPr>
      <w:r w:rsidRPr="00310BB1">
        <w:rPr>
          <w:rFonts w:ascii="Arial" w:eastAsia="Times New Roman" w:hAnsi="Arial" w:cs="Arial"/>
          <w:color w:val="1C1E21"/>
          <w:sz w:val="24"/>
          <w:szCs w:val="24"/>
          <w:lang w:val="mn-MN"/>
        </w:rPr>
        <w:t xml:space="preserve">Дархан-Уул аймгийн Онцгой комиссын шийдвэрээр  ААНБ-ууд ойр орчны 50м газраа цэвэрлэх тухай засаг даргын захирамж гарсан. Уг захирамжийн хэрэгжилтийг хангуулах чиглэлээр  </w:t>
      </w:r>
      <w:r w:rsidRPr="00310BB1">
        <w:rPr>
          <w:rFonts w:ascii="Arial" w:eastAsia="Times New Roman" w:hAnsi="Arial" w:cs="Arial"/>
          <w:color w:val="1C1E21"/>
          <w:sz w:val="24"/>
          <w:szCs w:val="24"/>
        </w:rPr>
        <w:t xml:space="preserve">ДСЦТС ХК </w:t>
      </w:r>
      <w:proofErr w:type="spellStart"/>
      <w:r w:rsidRPr="00310BB1">
        <w:rPr>
          <w:rFonts w:ascii="Arial" w:eastAsia="Times New Roman" w:hAnsi="Arial" w:cs="Arial"/>
          <w:color w:val="1C1E21"/>
          <w:sz w:val="24"/>
          <w:szCs w:val="24"/>
        </w:rPr>
        <w:t>нийт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нэгжүүдээ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хамруулан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оффисын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ойр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орчмын</w:t>
      </w:r>
      <w:proofErr w:type="spellEnd"/>
      <w:r w:rsidRPr="00310BB1">
        <w:rPr>
          <w:rFonts w:ascii="Arial" w:eastAsia="Times New Roman" w:hAnsi="Arial" w:cs="Arial"/>
          <w:color w:val="1C1E21"/>
          <w:sz w:val="24"/>
          <w:szCs w:val="24"/>
        </w:rPr>
        <w:t xml:space="preserve"> 50м </w:t>
      </w:r>
      <w:proofErr w:type="spellStart"/>
      <w:r w:rsidRPr="00310BB1">
        <w:rPr>
          <w:rFonts w:ascii="Arial" w:eastAsia="Times New Roman" w:hAnsi="Arial" w:cs="Arial"/>
          <w:color w:val="1C1E21"/>
          <w:sz w:val="24"/>
          <w:szCs w:val="24"/>
        </w:rPr>
        <w:t>газрын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хаягдлыг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цэвэрлэх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цэвэрлэгээг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байгууллаа</w:t>
      </w:r>
      <w:proofErr w:type="spellEnd"/>
      <w:r w:rsidRPr="00310BB1">
        <w:rPr>
          <w:rFonts w:ascii="Arial" w:eastAsia="Times New Roman" w:hAnsi="Arial" w:cs="Arial"/>
          <w:color w:val="1C1E21"/>
          <w:sz w:val="24"/>
          <w:szCs w:val="24"/>
        </w:rPr>
        <w:t>.</w:t>
      </w:r>
    </w:p>
    <w:p w14:paraId="3AB9D424" w14:textId="77777777" w:rsidR="00310BB1" w:rsidRPr="00310BB1" w:rsidRDefault="00310BB1" w:rsidP="00310BB1">
      <w:pPr>
        <w:numPr>
          <w:ilvl w:val="0"/>
          <w:numId w:val="8"/>
        </w:numPr>
        <w:shd w:val="clear" w:color="auto" w:fill="FFFFFF"/>
        <w:spacing w:after="90" w:line="240" w:lineRule="auto"/>
        <w:contextualSpacing/>
        <w:jc w:val="both"/>
        <w:rPr>
          <w:rFonts w:ascii="Arial" w:eastAsia="Times New Roman" w:hAnsi="Arial" w:cs="Arial"/>
          <w:color w:val="1C1E21"/>
          <w:sz w:val="24"/>
          <w:szCs w:val="24"/>
        </w:rPr>
      </w:pPr>
      <w:r w:rsidRPr="00310BB1">
        <w:rPr>
          <w:rFonts w:ascii="Arial" w:eastAsia="Times New Roman" w:hAnsi="Arial" w:cs="Arial"/>
          <w:color w:val="1C1E21"/>
          <w:sz w:val="24"/>
          <w:szCs w:val="24"/>
        </w:rPr>
        <w:t>ДАРХАН-УУЛ АЙМГИЙН ОНЦГОЙ КОМИССТ 1.500.000 ТӨГ ХАНДИВЛАЛАА</w:t>
      </w:r>
      <w:r w:rsidRPr="00310BB1">
        <w:rPr>
          <w:rFonts w:ascii="Arial" w:eastAsia="Times New Roman" w:hAnsi="Arial" w:cs="Arial"/>
          <w:color w:val="1C1E21"/>
          <w:sz w:val="24"/>
          <w:szCs w:val="24"/>
          <w:lang w:val="mn-MN"/>
        </w:rPr>
        <w:t>.</w:t>
      </w:r>
    </w:p>
    <w:p w14:paraId="060C4B03" w14:textId="77777777" w:rsidR="00310BB1" w:rsidRPr="00310BB1" w:rsidRDefault="00310BB1" w:rsidP="00310BB1">
      <w:pPr>
        <w:shd w:val="clear" w:color="auto" w:fill="FFFFFF"/>
        <w:spacing w:after="90" w:line="240" w:lineRule="auto"/>
        <w:contextualSpacing/>
        <w:jc w:val="both"/>
        <w:rPr>
          <w:rFonts w:ascii="Arial" w:eastAsia="Times New Roman" w:hAnsi="Arial" w:cs="Arial"/>
          <w:color w:val="1C1E21"/>
          <w:sz w:val="24"/>
          <w:szCs w:val="24"/>
        </w:rPr>
      </w:pPr>
    </w:p>
    <w:p w14:paraId="20A67514" w14:textId="77777777" w:rsidR="00310BB1" w:rsidRPr="00310BB1" w:rsidRDefault="00310BB1" w:rsidP="00310BB1">
      <w:pPr>
        <w:shd w:val="clear" w:color="auto" w:fill="FFFFFF"/>
        <w:spacing w:before="90" w:after="90" w:line="240" w:lineRule="auto"/>
        <w:ind w:firstLine="720"/>
        <w:contextualSpacing/>
        <w:jc w:val="both"/>
        <w:rPr>
          <w:rFonts w:ascii="Arial" w:eastAsia="Times New Roman" w:hAnsi="Arial" w:cs="Arial"/>
          <w:color w:val="1C1E21"/>
          <w:sz w:val="24"/>
          <w:szCs w:val="24"/>
        </w:rPr>
      </w:pPr>
      <w:proofErr w:type="spellStart"/>
      <w:r w:rsidRPr="00310BB1">
        <w:rPr>
          <w:rFonts w:ascii="Arial" w:eastAsia="Times New Roman" w:hAnsi="Arial" w:cs="Arial"/>
          <w:color w:val="1C1E21"/>
          <w:sz w:val="24"/>
          <w:szCs w:val="24"/>
        </w:rPr>
        <w:t>Дэлхий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даяар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тархаж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буй</w:t>
      </w:r>
      <w:proofErr w:type="spellEnd"/>
      <w:r w:rsidRPr="00310BB1">
        <w:rPr>
          <w:rFonts w:ascii="Arial" w:eastAsia="Times New Roman" w:hAnsi="Arial" w:cs="Arial"/>
          <w:color w:val="1C1E21"/>
          <w:sz w:val="24"/>
          <w:szCs w:val="24"/>
        </w:rPr>
        <w:t xml:space="preserve"> COVID-19 </w:t>
      </w:r>
      <w:proofErr w:type="spellStart"/>
      <w:r w:rsidRPr="00310BB1">
        <w:rPr>
          <w:rFonts w:ascii="Arial" w:eastAsia="Times New Roman" w:hAnsi="Arial" w:cs="Arial"/>
          <w:color w:val="1C1E21"/>
          <w:sz w:val="24"/>
          <w:szCs w:val="24"/>
        </w:rPr>
        <w:t>буюу</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шинэ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коронавирусийн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эрсдэлт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нөхцөл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сэргийлэхэд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сэтгэлийн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дэмжлэг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болгож</w:t>
      </w:r>
      <w:proofErr w:type="spellEnd"/>
      <w:r w:rsidRPr="00310BB1">
        <w:rPr>
          <w:rFonts w:ascii="Arial" w:eastAsia="Times New Roman" w:hAnsi="Arial" w:cs="Arial"/>
          <w:color w:val="1C1E21"/>
          <w:sz w:val="24"/>
          <w:szCs w:val="24"/>
        </w:rPr>
        <w:t xml:space="preserve"> “ДСЦТС” ХК </w:t>
      </w:r>
      <w:proofErr w:type="spellStart"/>
      <w:r w:rsidRPr="00310BB1">
        <w:rPr>
          <w:rFonts w:ascii="Arial" w:eastAsia="Times New Roman" w:hAnsi="Arial" w:cs="Arial"/>
          <w:color w:val="1C1E21"/>
          <w:sz w:val="24"/>
          <w:szCs w:val="24"/>
        </w:rPr>
        <w:t>Дархан-Уул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аймгийн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комисст</w:t>
      </w:r>
      <w:proofErr w:type="spellEnd"/>
      <w:r w:rsidRPr="00310BB1">
        <w:rPr>
          <w:rFonts w:ascii="Arial" w:eastAsia="Times New Roman" w:hAnsi="Arial" w:cs="Arial"/>
          <w:color w:val="1C1E21"/>
          <w:sz w:val="24"/>
          <w:szCs w:val="24"/>
        </w:rPr>
        <w:t xml:space="preserve"> 1.500.000 </w:t>
      </w:r>
      <w:proofErr w:type="spellStart"/>
      <w:r w:rsidRPr="00310BB1">
        <w:rPr>
          <w:rFonts w:ascii="Arial" w:eastAsia="Times New Roman" w:hAnsi="Arial" w:cs="Arial"/>
          <w:color w:val="1C1E21"/>
          <w:sz w:val="24"/>
          <w:szCs w:val="24"/>
        </w:rPr>
        <w:t>төгрөгийг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гардуулан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өглөө</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иргэдийнхээ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эрүүл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мэнд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аюулгүй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төлөө</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өдөр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шөнөгүй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эмч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цагдаа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албан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хаагчиддаа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талархсан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сэтгэлийн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илэрхийлэл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болгож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ийнхүү</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хандивын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аянд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нэгдсэн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бөгөөд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цаашид</w:t>
      </w:r>
      <w:proofErr w:type="spellEnd"/>
      <w:r w:rsidRPr="00310BB1">
        <w:rPr>
          <w:rFonts w:ascii="Arial" w:eastAsia="Times New Roman" w:hAnsi="Arial" w:cs="Arial"/>
          <w:color w:val="1C1E21"/>
          <w:sz w:val="24"/>
          <w:szCs w:val="24"/>
        </w:rPr>
        <w:t> </w:t>
      </w:r>
      <w:proofErr w:type="spellStart"/>
      <w:r w:rsidRPr="00310BB1">
        <w:rPr>
          <w:rFonts w:ascii="Arial" w:eastAsia="Times New Roman" w:hAnsi="Arial" w:cs="Arial"/>
          <w:color w:val="1C1E21"/>
          <w:sz w:val="24"/>
          <w:szCs w:val="24"/>
        </w:rPr>
        <w:t>коронавирусын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тархалтыг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зогсоохын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төлөө</w:t>
      </w:r>
      <w:proofErr w:type="spellEnd"/>
      <w:r w:rsidRPr="00310BB1">
        <w:rPr>
          <w:rFonts w:ascii="Arial" w:eastAsia="Times New Roman" w:hAnsi="Arial" w:cs="Arial"/>
          <w:color w:val="1C1E21"/>
          <w:sz w:val="24"/>
          <w:szCs w:val="24"/>
        </w:rPr>
        <w:t xml:space="preserve"> ДСЦТС ХК-</w:t>
      </w:r>
      <w:proofErr w:type="spellStart"/>
      <w:r w:rsidRPr="00310BB1">
        <w:rPr>
          <w:rFonts w:ascii="Arial" w:eastAsia="Times New Roman" w:hAnsi="Arial" w:cs="Arial"/>
          <w:color w:val="1C1E21"/>
          <w:sz w:val="24"/>
          <w:szCs w:val="24"/>
        </w:rPr>
        <w:t>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чадах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бүхнээрээ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тусалж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дэмжин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lastRenderedPageBreak/>
        <w:t>ажиллахаа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илэрхийллээ</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rPr>
        <w:br/>
      </w:r>
    </w:p>
    <w:p w14:paraId="25FE5968" w14:textId="77777777" w:rsidR="00310BB1" w:rsidRPr="00310BB1" w:rsidRDefault="00310BB1" w:rsidP="00310BB1">
      <w:pPr>
        <w:numPr>
          <w:ilvl w:val="0"/>
          <w:numId w:val="8"/>
        </w:numPr>
        <w:shd w:val="clear" w:color="auto" w:fill="FFFFFF"/>
        <w:spacing w:before="90" w:after="90" w:line="240" w:lineRule="auto"/>
        <w:contextualSpacing/>
        <w:jc w:val="both"/>
        <w:rPr>
          <w:rFonts w:ascii="Arial" w:eastAsia="Times New Roman" w:hAnsi="Arial" w:cs="Arial"/>
          <w:color w:val="1C1E21"/>
          <w:sz w:val="24"/>
          <w:szCs w:val="24"/>
          <w:lang w:val="mn-MN"/>
        </w:rPr>
      </w:pPr>
      <w:r w:rsidRPr="00310BB1">
        <w:rPr>
          <w:rFonts w:ascii="Arial" w:hAnsi="Arial" w:cs="Arial"/>
          <w:color w:val="1C1E21"/>
          <w:shd w:val="clear" w:color="auto" w:fill="FFFFFF"/>
        </w:rPr>
        <w:t xml:space="preserve">03 </w:t>
      </w:r>
      <w:proofErr w:type="spellStart"/>
      <w:r w:rsidRPr="00310BB1">
        <w:rPr>
          <w:rFonts w:ascii="Arial" w:hAnsi="Arial" w:cs="Arial"/>
          <w:color w:val="1C1E21"/>
          <w:sz w:val="24"/>
          <w:szCs w:val="24"/>
          <w:shd w:val="clear" w:color="auto" w:fill="FFFFFF"/>
        </w:rPr>
        <w:t>сарын</w:t>
      </w:r>
      <w:proofErr w:type="spellEnd"/>
      <w:r w:rsidRPr="00310BB1">
        <w:rPr>
          <w:rFonts w:ascii="Arial" w:hAnsi="Arial" w:cs="Arial"/>
          <w:color w:val="1C1E21"/>
          <w:sz w:val="24"/>
          <w:szCs w:val="24"/>
          <w:shd w:val="clear" w:color="auto" w:fill="FFFFFF"/>
        </w:rPr>
        <w:t> </w:t>
      </w:r>
      <w:r w:rsidRPr="00310BB1">
        <w:rPr>
          <w:rFonts w:ascii="Arial" w:hAnsi="Arial" w:cs="Arial"/>
          <w:color w:val="1C1E21"/>
          <w:shd w:val="clear" w:color="auto" w:fill="FFFFFF"/>
        </w:rPr>
        <w:t>15</w:t>
      </w:r>
      <w:r w:rsidRPr="00310BB1">
        <w:rPr>
          <w:rFonts w:ascii="Arial" w:hAnsi="Arial" w:cs="Arial"/>
          <w:color w:val="1C1E21"/>
          <w:shd w:val="clear" w:color="auto" w:fill="FFFFFF"/>
          <w:lang w:val="mn-MN"/>
        </w:rPr>
        <w:t xml:space="preserve"> </w:t>
      </w:r>
      <w:proofErr w:type="spellStart"/>
      <w:r w:rsidRPr="00310BB1">
        <w:rPr>
          <w:rFonts w:ascii="Arial" w:hAnsi="Arial" w:cs="Arial"/>
          <w:color w:val="1C1E21"/>
          <w:sz w:val="24"/>
          <w:szCs w:val="24"/>
          <w:shd w:val="clear" w:color="auto" w:fill="FFFFFF"/>
        </w:rPr>
        <w:t>Олон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улсын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хэрэглэгчийн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эрхийг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хамгаалах</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өдөр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Энэ</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өдрийг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тохиолдуулан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Хариуцлагатай</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хэрэглэгч</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сэдвийн</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хүрээнд</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хэрэглэгч</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та</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бүхнийг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цахилгааны</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төлбөрөө</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цахимаар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төлж</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иргэнийхээ</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үүргийг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хариуцлагатайгаар</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биелүүлэхийг</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уриалж</w:t>
      </w:r>
      <w:proofErr w:type="spellEnd"/>
      <w:r w:rsidRPr="00310BB1">
        <w:rPr>
          <w:rFonts w:ascii="Arial" w:hAnsi="Arial" w:cs="Arial"/>
          <w:color w:val="1C1E21"/>
          <w:sz w:val="24"/>
          <w:szCs w:val="24"/>
          <w:shd w:val="clear" w:color="auto" w:fill="FFFFFF"/>
        </w:rPr>
        <w:t xml:space="preserve"> </w:t>
      </w:r>
      <w:proofErr w:type="spellStart"/>
      <w:r w:rsidRPr="00310BB1">
        <w:rPr>
          <w:rFonts w:ascii="Arial" w:hAnsi="Arial" w:cs="Arial"/>
          <w:color w:val="1C1E21"/>
          <w:sz w:val="24"/>
          <w:szCs w:val="24"/>
          <w:shd w:val="clear" w:color="auto" w:fill="FFFFFF"/>
        </w:rPr>
        <w:t>байна</w:t>
      </w:r>
      <w:proofErr w:type="spellEnd"/>
      <w:r w:rsidRPr="00310BB1">
        <w:rPr>
          <w:rFonts w:ascii="Arial" w:hAnsi="Arial" w:cs="Arial"/>
          <w:color w:val="1C1E21"/>
          <w:sz w:val="24"/>
          <w:szCs w:val="24"/>
          <w:shd w:val="clear" w:color="auto" w:fill="FFFFFF"/>
        </w:rPr>
        <w:t>.</w:t>
      </w:r>
    </w:p>
    <w:p w14:paraId="2E3C91E1" w14:textId="77777777" w:rsidR="00310BB1" w:rsidRPr="00310BB1" w:rsidRDefault="00310BB1" w:rsidP="00310BB1">
      <w:pPr>
        <w:numPr>
          <w:ilvl w:val="0"/>
          <w:numId w:val="8"/>
        </w:numPr>
        <w:shd w:val="clear" w:color="auto" w:fill="FFFFFF"/>
        <w:spacing w:after="9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АХУЙН ЦАХИЛГААНЫ БОЛОН ГАЛЫН АЮУЛГҮЙ БАЙДЛЫГ ХАНГУУЛАХ ЧИГЛЭЛЭЭР МХГ, ДСЦТС ХК ХАМТАРСАН ҮЗЛЭГ ШАЛГАЛТ ХИЙ</w:t>
      </w:r>
      <w:r w:rsidRPr="00310BB1">
        <w:rPr>
          <w:rFonts w:ascii="Arial" w:eastAsia="Times New Roman" w:hAnsi="Arial" w:cs="Arial"/>
          <w:color w:val="1C1E21"/>
          <w:sz w:val="24"/>
          <w:szCs w:val="24"/>
          <w:lang w:val="mn-MN"/>
        </w:rPr>
        <w:t>ЛЭЭ</w:t>
      </w:r>
    </w:p>
    <w:p w14:paraId="64B52360" w14:textId="77777777" w:rsidR="00310BB1" w:rsidRPr="00310BB1" w:rsidRDefault="00310BB1" w:rsidP="00310BB1">
      <w:pPr>
        <w:shd w:val="clear" w:color="auto" w:fill="FFFFFF"/>
        <w:spacing w:before="90" w:after="90" w:line="240" w:lineRule="auto"/>
        <w:ind w:firstLine="720"/>
        <w:jc w:val="both"/>
        <w:rPr>
          <w:rFonts w:ascii="Arial" w:eastAsia="Times New Roman" w:hAnsi="Arial" w:cs="Arial"/>
          <w:color w:val="1C1E21"/>
          <w:sz w:val="24"/>
          <w:szCs w:val="24"/>
        </w:rPr>
      </w:pPr>
      <w:r w:rsidRPr="00310BB1">
        <w:rPr>
          <w:rFonts w:ascii="Arial" w:eastAsia="Times New Roman" w:hAnsi="Arial" w:cs="Arial"/>
          <w:color w:val="1C1E21"/>
          <w:sz w:val="24"/>
          <w:szCs w:val="24"/>
        </w:rPr>
        <w:t>МУ-</w:t>
      </w:r>
      <w:proofErr w:type="spellStart"/>
      <w:r w:rsidRPr="00310BB1">
        <w:rPr>
          <w:rFonts w:ascii="Arial" w:eastAsia="Times New Roman" w:hAnsi="Arial" w:cs="Arial"/>
          <w:color w:val="1C1E21"/>
          <w:sz w:val="24"/>
          <w:szCs w:val="24"/>
        </w:rPr>
        <w:t>ын</w:t>
      </w:r>
      <w:proofErr w:type="spellEnd"/>
      <w:r w:rsidRPr="00310BB1">
        <w:rPr>
          <w:rFonts w:ascii="Arial" w:eastAsia="Times New Roman" w:hAnsi="Arial" w:cs="Arial"/>
          <w:color w:val="1C1E21"/>
          <w:sz w:val="24"/>
          <w:szCs w:val="24"/>
        </w:rPr>
        <w:t xml:space="preserve"> ЗГ-</w:t>
      </w:r>
      <w:proofErr w:type="spellStart"/>
      <w:r w:rsidRPr="00310BB1">
        <w:rPr>
          <w:rFonts w:ascii="Arial" w:eastAsia="Times New Roman" w:hAnsi="Arial" w:cs="Arial"/>
          <w:color w:val="1C1E21"/>
          <w:sz w:val="24"/>
          <w:szCs w:val="24"/>
        </w:rPr>
        <w:t>ын</w:t>
      </w:r>
      <w:proofErr w:type="spellEnd"/>
      <w:r w:rsidRPr="00310BB1">
        <w:rPr>
          <w:rFonts w:ascii="Arial" w:eastAsia="Times New Roman" w:hAnsi="Arial" w:cs="Arial"/>
          <w:color w:val="1C1E21"/>
          <w:sz w:val="24"/>
          <w:szCs w:val="24"/>
        </w:rPr>
        <w:t xml:space="preserve"> 2020.02.19-ний </w:t>
      </w:r>
      <w:proofErr w:type="spellStart"/>
      <w:r w:rsidRPr="00310BB1">
        <w:rPr>
          <w:rFonts w:ascii="Arial" w:eastAsia="Times New Roman" w:hAnsi="Arial" w:cs="Arial"/>
          <w:color w:val="1C1E21"/>
          <w:sz w:val="24"/>
          <w:szCs w:val="24"/>
        </w:rPr>
        <w:t>өдрийн</w:t>
      </w:r>
      <w:proofErr w:type="spellEnd"/>
      <w:r w:rsidRPr="00310BB1">
        <w:rPr>
          <w:rFonts w:ascii="Arial" w:eastAsia="Times New Roman" w:hAnsi="Arial" w:cs="Arial"/>
          <w:color w:val="1C1E21"/>
          <w:sz w:val="24"/>
          <w:szCs w:val="24"/>
        </w:rPr>
        <w:t xml:space="preserve"> 62 </w:t>
      </w:r>
      <w:proofErr w:type="spellStart"/>
      <w:r w:rsidRPr="00310BB1">
        <w:rPr>
          <w:rFonts w:ascii="Arial" w:eastAsia="Times New Roman" w:hAnsi="Arial" w:cs="Arial"/>
          <w:color w:val="1C1E21"/>
          <w:sz w:val="24"/>
          <w:szCs w:val="24"/>
        </w:rPr>
        <w:t>дугаар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тогтоолоор</w:t>
      </w:r>
      <w:proofErr w:type="spellEnd"/>
      <w:r w:rsidRPr="00310BB1">
        <w:rPr>
          <w:rFonts w:ascii="Arial" w:eastAsia="Times New Roman" w:hAnsi="Arial" w:cs="Arial"/>
          <w:color w:val="1C1E21"/>
          <w:sz w:val="24"/>
          <w:szCs w:val="24"/>
        </w:rPr>
        <w:t xml:space="preserve"> МУ-</w:t>
      </w:r>
      <w:proofErr w:type="spellStart"/>
      <w:r w:rsidRPr="00310BB1">
        <w:rPr>
          <w:rFonts w:ascii="Arial" w:eastAsia="Times New Roman" w:hAnsi="Arial" w:cs="Arial"/>
          <w:color w:val="1C1E21"/>
          <w:sz w:val="24"/>
          <w:szCs w:val="24"/>
        </w:rPr>
        <w:t>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хэмжээнд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өндөржүүлсэн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бэлэн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зарлагдсан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коронавирусын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бүртгэгдсэнтэй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холбогдуулан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урьдчилан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сэргийлэх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зорилгоор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хорио</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цээрийн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дэглэм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тогтоох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сургууль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цэцэрлэгийн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ажиллагааг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зогсоох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хэмжээг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хэрэгжүүлж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байна</w:t>
      </w:r>
      <w:proofErr w:type="spellEnd"/>
      <w:r w:rsidRPr="00310BB1">
        <w:rPr>
          <w:rFonts w:ascii="Arial" w:eastAsia="Times New Roman" w:hAnsi="Arial" w:cs="Arial"/>
          <w:color w:val="1C1E21"/>
          <w:sz w:val="24"/>
          <w:szCs w:val="24"/>
        </w:rPr>
        <w:t>.</w:t>
      </w:r>
    </w:p>
    <w:p w14:paraId="3D615AE3" w14:textId="00253EA2" w:rsidR="00310BB1" w:rsidRPr="00310BB1" w:rsidRDefault="00310BB1" w:rsidP="00B85BE1">
      <w:pPr>
        <w:shd w:val="clear" w:color="auto" w:fill="FFFFFF"/>
        <w:spacing w:before="90" w:after="90" w:line="240" w:lineRule="auto"/>
        <w:jc w:val="both"/>
        <w:rPr>
          <w:rFonts w:ascii="Arial" w:eastAsia="Times New Roman" w:hAnsi="Arial" w:cs="Arial"/>
          <w:color w:val="1C1E21"/>
          <w:sz w:val="24"/>
          <w:szCs w:val="24"/>
        </w:rPr>
      </w:pPr>
      <w:r w:rsidRPr="00310BB1">
        <w:rPr>
          <w:rFonts w:ascii="Arial" w:eastAsiaTheme="minorEastAsia" w:hAnsi="Arial" w:cs="Arial"/>
          <w:color w:val="1C1E21"/>
          <w:sz w:val="24"/>
          <w:szCs w:val="24"/>
          <w:lang w:val="mn-MN"/>
        </w:rPr>
        <w:t>А</w:t>
      </w:r>
      <w:proofErr w:type="spellStart"/>
      <w:r w:rsidRPr="00310BB1">
        <w:rPr>
          <w:rFonts w:ascii="Arial" w:eastAsiaTheme="minorEastAsia" w:hAnsi="Arial" w:cs="Arial"/>
          <w:color w:val="1C1E21"/>
          <w:sz w:val="24"/>
          <w:szCs w:val="24"/>
        </w:rPr>
        <w:t>ваараас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урьдчилан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сэргийлэх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эрчим</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хүчний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шугам</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сүлжээ</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тоног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төхөөрөмж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техник</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ашиглалт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аюулгүй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ажиллагааг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хангуулах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тухай</w:t>
      </w:r>
      <w:proofErr w:type="spellEnd"/>
      <w:r w:rsidRPr="00310BB1">
        <w:rPr>
          <w:rFonts w:ascii="Arial" w:eastAsiaTheme="minorEastAsia" w:hAnsi="Arial" w:cs="Arial"/>
          <w:color w:val="1C1E21"/>
          <w:sz w:val="24"/>
          <w:szCs w:val="24"/>
        </w:rPr>
        <w:t xml:space="preserve"> 2020.01.27-ны </w:t>
      </w:r>
      <w:proofErr w:type="spellStart"/>
      <w:r w:rsidRPr="00310BB1">
        <w:rPr>
          <w:rFonts w:ascii="Arial" w:eastAsiaTheme="minorEastAsia" w:hAnsi="Arial" w:cs="Arial"/>
          <w:color w:val="1C1E21"/>
          <w:sz w:val="24"/>
          <w:szCs w:val="24"/>
        </w:rPr>
        <w:t>өдрийн</w:t>
      </w:r>
      <w:proofErr w:type="spellEnd"/>
      <w:r w:rsidRPr="00310BB1">
        <w:rPr>
          <w:rFonts w:ascii="Arial" w:eastAsiaTheme="minorEastAsia" w:hAnsi="Arial" w:cs="Arial"/>
          <w:color w:val="1C1E21"/>
          <w:sz w:val="24"/>
          <w:szCs w:val="24"/>
        </w:rPr>
        <w:t xml:space="preserve"> 01-07-015/02 </w:t>
      </w:r>
      <w:proofErr w:type="spellStart"/>
      <w:r w:rsidRPr="00310BB1">
        <w:rPr>
          <w:rFonts w:ascii="Arial" w:eastAsiaTheme="minorEastAsia" w:hAnsi="Arial" w:cs="Arial"/>
          <w:color w:val="1C1E21"/>
          <w:sz w:val="24"/>
          <w:szCs w:val="24"/>
        </w:rPr>
        <w:t>дугаартай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улсын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байцаагчийн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зөвлөмжийг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хэрэгжүүлэх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хүрээнд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Дархан-Уул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аймгийн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хэмжээнд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гэр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хороолол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болон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орон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сууцны</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айл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өрхийн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оруулгын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кабель</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монтаж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холболтын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байдалд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үзлэг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аюулгүй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зөвлөмжийг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хүргүүлэн</w:t>
      </w:r>
      <w:proofErr w:type="spellEnd"/>
      <w:r w:rsidRPr="00310BB1">
        <w:rPr>
          <w:rFonts w:ascii="Arial" w:eastAsiaTheme="minorEastAsia" w:hAnsi="Arial" w:cs="Arial"/>
          <w:color w:val="1C1E21"/>
          <w:sz w:val="24"/>
          <w:szCs w:val="24"/>
        </w:rPr>
        <w:t xml:space="preserve"> </w:t>
      </w:r>
      <w:r w:rsidRPr="00310BB1">
        <w:rPr>
          <w:rFonts w:ascii="Arial" w:eastAsiaTheme="minorEastAsia" w:hAnsi="Arial" w:cs="Arial"/>
          <w:color w:val="1C1E21"/>
          <w:sz w:val="24"/>
          <w:szCs w:val="24"/>
          <w:lang w:val="mn-MN"/>
        </w:rPr>
        <w:t>ажиллалаа</w:t>
      </w:r>
      <w:r w:rsidRPr="00310BB1">
        <w:rPr>
          <w:rFonts w:ascii="Arial" w:eastAsia="Times New Roman" w:hAnsi="Arial" w:cs="Arial"/>
          <w:color w:val="1C1E21"/>
          <w:sz w:val="24"/>
          <w:szCs w:val="24"/>
        </w:rPr>
        <w:br/>
      </w:r>
      <w:r w:rsidRPr="00310BB1">
        <w:rPr>
          <w:rFonts w:ascii="Arial" w:eastAsiaTheme="minorEastAsia" w:hAnsi="Arial" w:cs="Arial"/>
          <w:color w:val="1C1E21"/>
          <w:sz w:val="24"/>
          <w:szCs w:val="24"/>
        </w:rPr>
        <w:t xml:space="preserve">ДСЦТС ХК </w:t>
      </w:r>
      <w:proofErr w:type="spellStart"/>
      <w:r w:rsidRPr="00310BB1">
        <w:rPr>
          <w:rFonts w:ascii="Arial" w:eastAsiaTheme="minorEastAsia" w:hAnsi="Arial" w:cs="Arial"/>
          <w:color w:val="1C1E21"/>
          <w:sz w:val="24"/>
          <w:szCs w:val="24"/>
        </w:rPr>
        <w:t>дээрх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амралтын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хоёр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өдөр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буюу</w:t>
      </w:r>
      <w:proofErr w:type="spellEnd"/>
      <w:r w:rsidRPr="00310BB1">
        <w:rPr>
          <w:rFonts w:ascii="Arial" w:eastAsiaTheme="minorEastAsia" w:hAnsi="Arial" w:cs="Arial"/>
          <w:color w:val="1C1E21"/>
          <w:sz w:val="24"/>
          <w:szCs w:val="24"/>
        </w:rPr>
        <w:t xml:space="preserve"> 2020.03.21,22-ны </w:t>
      </w:r>
      <w:proofErr w:type="spellStart"/>
      <w:r w:rsidRPr="00310BB1">
        <w:rPr>
          <w:rFonts w:ascii="Arial" w:eastAsiaTheme="minorEastAsia" w:hAnsi="Arial" w:cs="Arial"/>
          <w:color w:val="1C1E21"/>
          <w:sz w:val="24"/>
          <w:szCs w:val="24"/>
        </w:rPr>
        <w:t>өдрүүдэд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зохион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байгуулсан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юм</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Үзлэг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шалгалтыг</w:t>
      </w:r>
      <w:proofErr w:type="spellEnd"/>
      <w:r w:rsidRPr="00310BB1">
        <w:rPr>
          <w:rFonts w:ascii="Arial" w:eastAsiaTheme="minorEastAsia" w:hAnsi="Arial" w:cs="Arial"/>
          <w:color w:val="1C1E21"/>
          <w:sz w:val="24"/>
          <w:szCs w:val="24"/>
        </w:rPr>
        <w:t xml:space="preserve"> ДСЦТС ХК -</w:t>
      </w:r>
      <w:proofErr w:type="spellStart"/>
      <w:r w:rsidRPr="00310BB1">
        <w:rPr>
          <w:rFonts w:ascii="Arial" w:eastAsiaTheme="minorEastAsia" w:hAnsi="Arial" w:cs="Arial"/>
          <w:color w:val="1C1E21"/>
          <w:sz w:val="24"/>
          <w:szCs w:val="24"/>
        </w:rPr>
        <w:t>ийн</w:t>
      </w:r>
      <w:proofErr w:type="spellEnd"/>
      <w:r w:rsidRPr="00310BB1">
        <w:rPr>
          <w:rFonts w:ascii="Arial" w:eastAsiaTheme="minorEastAsia" w:hAnsi="Arial" w:cs="Arial"/>
          <w:color w:val="1C1E21"/>
          <w:sz w:val="24"/>
          <w:szCs w:val="24"/>
        </w:rPr>
        <w:t xml:space="preserve"> 200 </w:t>
      </w:r>
      <w:proofErr w:type="spellStart"/>
      <w:r w:rsidRPr="00310BB1">
        <w:rPr>
          <w:rFonts w:ascii="Arial" w:eastAsiaTheme="minorEastAsia" w:hAnsi="Arial" w:cs="Arial"/>
          <w:color w:val="1C1E21"/>
          <w:sz w:val="24"/>
          <w:szCs w:val="24"/>
        </w:rPr>
        <w:t>хүнтэй</w:t>
      </w:r>
      <w:proofErr w:type="spellEnd"/>
      <w:r w:rsidRPr="00310BB1">
        <w:rPr>
          <w:rFonts w:ascii="Arial" w:eastAsiaTheme="minorEastAsia" w:hAnsi="Arial" w:cs="Arial"/>
          <w:color w:val="1C1E21"/>
          <w:sz w:val="24"/>
          <w:szCs w:val="24"/>
        </w:rPr>
        <w:t xml:space="preserve"> 56 </w:t>
      </w:r>
      <w:proofErr w:type="spellStart"/>
      <w:r w:rsidRPr="00310BB1">
        <w:rPr>
          <w:rFonts w:ascii="Arial" w:eastAsiaTheme="minorEastAsia" w:hAnsi="Arial" w:cs="Arial"/>
          <w:color w:val="1C1E21"/>
          <w:sz w:val="24"/>
          <w:szCs w:val="24"/>
        </w:rPr>
        <w:t>бригад</w:t>
      </w:r>
      <w:proofErr w:type="spellEnd"/>
      <w:r w:rsidRPr="00310BB1">
        <w:rPr>
          <w:rFonts w:ascii="Arial" w:eastAsiaTheme="minorEastAsia" w:hAnsi="Arial" w:cs="Arial"/>
          <w:color w:val="1C1E21"/>
          <w:sz w:val="24"/>
          <w:szCs w:val="24"/>
        </w:rPr>
        <w:t xml:space="preserve">, 56 </w:t>
      </w:r>
      <w:proofErr w:type="spellStart"/>
      <w:r w:rsidRPr="00310BB1">
        <w:rPr>
          <w:rFonts w:ascii="Arial" w:eastAsiaTheme="minorEastAsia" w:hAnsi="Arial" w:cs="Arial"/>
          <w:color w:val="1C1E21"/>
          <w:sz w:val="24"/>
          <w:szCs w:val="24"/>
        </w:rPr>
        <w:t>машин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механизмаар</w:t>
      </w:r>
      <w:proofErr w:type="spellEnd"/>
      <w:r w:rsidRPr="00310BB1">
        <w:rPr>
          <w:rFonts w:ascii="Arial" w:eastAsiaTheme="minorEastAsia" w:hAnsi="Arial" w:cs="Arial"/>
          <w:color w:val="1C1E21"/>
          <w:sz w:val="24"/>
          <w:szCs w:val="24"/>
        </w:rPr>
        <w:t xml:space="preserve"> </w:t>
      </w:r>
      <w:r w:rsidRPr="00310BB1">
        <w:rPr>
          <w:rFonts w:ascii="Arial" w:eastAsiaTheme="minorEastAsia" w:hAnsi="Arial" w:cs="Arial"/>
          <w:color w:val="1C1E21"/>
          <w:sz w:val="24"/>
          <w:szCs w:val="24"/>
          <w:lang w:val="mn-MN"/>
        </w:rPr>
        <w:t xml:space="preserve">гүйцэтгэсэн юм. </w:t>
      </w:r>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Үзлэгийн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хүрээнд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айл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өрхүүдийн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ахуйн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цахилгаан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холболтын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байдалд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үзлэг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зөвлөмж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хүргүүлэхээс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гадна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шаардлагатай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богино</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хугацаанд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засагдах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боломжтой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гэмтэл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зөрчлийг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газар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дээр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нь</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арилгалаа</w:t>
      </w:r>
      <w:proofErr w:type="spellEnd"/>
      <w:r w:rsidRPr="00310BB1">
        <w:rPr>
          <w:rFonts w:ascii="Arial" w:eastAsiaTheme="minorEastAsia"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heme="minorEastAsia" w:hAnsi="Arial" w:cs="Arial"/>
          <w:color w:val="1C1E21"/>
          <w:sz w:val="24"/>
          <w:szCs w:val="24"/>
        </w:rPr>
        <w:t>Ингэснээр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болзошгүй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цахилгааны</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болон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аюулгүй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байдлаас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сэргийлэх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тухай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иргэдэд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анхааруулга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өгч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гэмтэл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зөрчлийг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устгуулах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зөвлөмж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хүргүүлэн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гэмтэл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ослоос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урьдчилан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сэргийлж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юм</w:t>
      </w:r>
      <w:proofErr w:type="spellEnd"/>
      <w:r w:rsidR="00B85BE1">
        <w:rPr>
          <w:rFonts w:ascii="Arial" w:eastAsiaTheme="minorEastAsia" w:hAnsi="Arial" w:cs="Arial"/>
          <w:color w:val="1C1E21"/>
          <w:sz w:val="24"/>
          <w:szCs w:val="24"/>
          <w:lang w:val="mn-MN"/>
        </w:rPr>
        <w:t>.</w:t>
      </w:r>
      <w:r w:rsidRPr="00310BB1">
        <w:rPr>
          <w:rFonts w:ascii="Arial" w:eastAsia="Times New Roman" w:hAnsi="Arial" w:cs="Arial"/>
          <w:noProof/>
          <w:color w:val="1C1E21"/>
          <w:sz w:val="24"/>
          <w:szCs w:val="24"/>
          <w:lang w:val="mn-MN"/>
        </w:rPr>
        <w:t xml:space="preserve">         </w:t>
      </w:r>
    </w:p>
    <w:p w14:paraId="5AE88EA7" w14:textId="77777777" w:rsidR="00310BB1" w:rsidRPr="00310BB1" w:rsidRDefault="00310BB1" w:rsidP="00310BB1">
      <w:pPr>
        <w:shd w:val="clear" w:color="auto" w:fill="FFFFFF"/>
        <w:spacing w:after="90" w:line="240" w:lineRule="auto"/>
        <w:ind w:left="720"/>
        <w:contextualSpacing/>
        <w:jc w:val="both"/>
        <w:rPr>
          <w:rFonts w:ascii="Arial" w:hAnsi="Arial" w:cs="Arial"/>
          <w:sz w:val="24"/>
          <w:szCs w:val="24"/>
          <w:lang w:val="mn-MN"/>
          <w14:textOutline w14:w="9525" w14:cap="rnd" w14:cmpd="sng" w14:algn="ctr">
            <w14:solidFill>
              <w14:schemeClr w14:val="accent1">
                <w14:lumMod w14:val="75000"/>
              </w14:schemeClr>
            </w14:solidFill>
            <w14:prstDash w14:val="solid"/>
            <w14:bevel/>
          </w14:textOutline>
        </w:rPr>
      </w:pPr>
    </w:p>
    <w:p w14:paraId="26B594DB" w14:textId="2FE08007" w:rsidR="00310BB1" w:rsidRPr="00310BB1" w:rsidRDefault="00310BB1" w:rsidP="003B1F2F">
      <w:pPr>
        <w:numPr>
          <w:ilvl w:val="0"/>
          <w:numId w:val="8"/>
        </w:numPr>
        <w:shd w:val="clear" w:color="auto" w:fill="FFFFFF"/>
        <w:spacing w:after="0" w:line="240" w:lineRule="auto"/>
        <w:ind w:left="0" w:firstLine="567"/>
        <w:jc w:val="both"/>
        <w:rPr>
          <w:rFonts w:ascii="Arial" w:eastAsia="Times New Roman" w:hAnsi="Arial" w:cs="Arial"/>
          <w:color w:val="1C1E21"/>
          <w:sz w:val="24"/>
          <w:szCs w:val="24"/>
        </w:rPr>
      </w:pPr>
      <w:r w:rsidRPr="00310BB1">
        <w:rPr>
          <w:rFonts w:ascii="Arial" w:eastAsia="Times New Roman" w:hAnsi="Arial" w:cs="Arial"/>
          <w:color w:val="1C1E21"/>
          <w:sz w:val="24"/>
          <w:szCs w:val="24"/>
        </w:rPr>
        <w:t xml:space="preserve">COVID-19-ӨӨС СЭРГИЙЛЖ ЭРҮҮЛ АХУЙН ДЭГЛЭМИЙГ </w:t>
      </w:r>
      <w:r w:rsidRPr="00310BB1">
        <w:rPr>
          <w:rFonts w:ascii="Arial" w:eastAsia="Times New Roman" w:hAnsi="Arial" w:cs="Arial"/>
          <w:color w:val="1C1E21"/>
          <w:sz w:val="24"/>
          <w:szCs w:val="24"/>
          <w:lang w:val="mn-MN"/>
        </w:rPr>
        <w:t>САХИЖ УУЛЗАЛТЫН ӨРӨӨГ БАЙГУУЛЛАА</w:t>
      </w:r>
      <w:r w:rsidR="00B85BE1">
        <w:rPr>
          <w:rFonts w:ascii="Arial" w:eastAsia="Times New Roman" w:hAnsi="Arial" w:cs="Arial"/>
          <w:color w:val="1C1E21"/>
          <w:sz w:val="24"/>
          <w:szCs w:val="24"/>
          <w:lang w:val="mn-MN"/>
        </w:rPr>
        <w:t>.</w:t>
      </w:r>
      <w:r w:rsidRPr="00310BB1">
        <w:rPr>
          <w:rFonts w:ascii="Arial" w:eastAsia="Times New Roman" w:hAnsi="Arial" w:cs="Arial"/>
          <w:color w:val="1C1E21"/>
          <w:sz w:val="24"/>
          <w:szCs w:val="24"/>
        </w:rPr>
        <w:br/>
      </w:r>
    </w:p>
    <w:p w14:paraId="1F1C5686" w14:textId="77777777" w:rsidR="00310BB1" w:rsidRDefault="00310BB1" w:rsidP="00310BB1">
      <w:pPr>
        <w:shd w:val="clear" w:color="auto" w:fill="FFFFFF"/>
        <w:spacing w:after="0" w:line="240" w:lineRule="auto"/>
        <w:ind w:firstLine="720"/>
        <w:jc w:val="both"/>
        <w:rPr>
          <w:rFonts w:ascii="Arial" w:eastAsia="Times New Roman" w:hAnsi="Arial" w:cs="Arial"/>
          <w:color w:val="1C1E21"/>
          <w:sz w:val="24"/>
          <w:szCs w:val="24"/>
        </w:rPr>
      </w:pPr>
      <w:r w:rsidRPr="00310BB1">
        <w:rPr>
          <w:rFonts w:ascii="Arial" w:eastAsia="Times New Roman" w:hAnsi="Arial" w:cs="Arial"/>
          <w:color w:val="1C1E21"/>
          <w:sz w:val="24"/>
          <w:szCs w:val="24"/>
        </w:rPr>
        <w:t>ДСЦТС ХК-</w:t>
      </w:r>
      <w:proofErr w:type="spellStart"/>
      <w:r w:rsidRPr="00310BB1">
        <w:rPr>
          <w:rFonts w:ascii="Arial" w:eastAsia="Times New Roman" w:hAnsi="Arial" w:cs="Arial"/>
          <w:color w:val="1C1E21"/>
          <w:sz w:val="24"/>
          <w:szCs w:val="24"/>
        </w:rPr>
        <w:t>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Хэрэглэгчдэд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үйлчлэх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төв</w:t>
      </w:r>
      <w:proofErr w:type="spellEnd"/>
      <w:r w:rsidRPr="00310BB1">
        <w:rPr>
          <w:rFonts w:ascii="Arial" w:eastAsia="Times New Roman" w:hAnsi="Arial" w:cs="Arial"/>
          <w:color w:val="1C1E21"/>
          <w:sz w:val="24"/>
          <w:szCs w:val="24"/>
        </w:rPr>
        <w:t xml:space="preserve"> 1,2-ын </w:t>
      </w:r>
      <w:proofErr w:type="spellStart"/>
      <w:r w:rsidRPr="00310BB1">
        <w:rPr>
          <w:rFonts w:ascii="Arial" w:eastAsia="Times New Roman" w:hAnsi="Arial" w:cs="Arial"/>
          <w:color w:val="1C1E21"/>
          <w:sz w:val="24"/>
          <w:szCs w:val="24"/>
        </w:rPr>
        <w:t>хамт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халдваргүйжүүлэлтээ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тогтмолжуулж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хэрэглэгчдэд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үйлчлэх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танхимын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цэвэр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эрүүл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ахуйн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дэглэмүүийг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сахиж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хөтөч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ажиллуулан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барих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наалтуудыг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байршууллаа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Ингэснээр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иргэд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танхимаар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үйлчлүүлэхдээ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эрсдэл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багатай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байхаас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гадна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дор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олноор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байлгахгүйн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тулд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барих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гараа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цаашлаад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танхимаар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бус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цахимаар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үйлчилгээгээ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зэрэг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боломжуудыг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санал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болгож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юм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Мөн</w:t>
      </w:r>
      <w:proofErr w:type="spellEnd"/>
      <w:r w:rsidRPr="00310BB1">
        <w:rPr>
          <w:rFonts w:ascii="Arial" w:eastAsia="Times New Roman" w:hAnsi="Arial" w:cs="Arial"/>
          <w:color w:val="1C1E21"/>
          <w:sz w:val="24"/>
          <w:szCs w:val="24"/>
        </w:rPr>
        <w:t xml:space="preserve"> ДСЦТС ХК </w:t>
      </w:r>
      <w:proofErr w:type="spellStart"/>
      <w:r w:rsidRPr="00310BB1">
        <w:rPr>
          <w:rFonts w:ascii="Arial" w:eastAsia="Times New Roman" w:hAnsi="Arial" w:cs="Arial"/>
          <w:color w:val="1C1E21"/>
          <w:sz w:val="24"/>
          <w:szCs w:val="24"/>
        </w:rPr>
        <w:t>оффисын</w:t>
      </w:r>
      <w:proofErr w:type="spellEnd"/>
      <w:r w:rsidRPr="00310BB1">
        <w:rPr>
          <w:rFonts w:ascii="Arial" w:eastAsia="Times New Roman" w:hAnsi="Arial" w:cs="Arial"/>
          <w:color w:val="1C1E21"/>
          <w:sz w:val="24"/>
          <w:szCs w:val="24"/>
        </w:rPr>
        <w:t xml:space="preserve"> 1 </w:t>
      </w:r>
      <w:proofErr w:type="spellStart"/>
      <w:r w:rsidRPr="00310BB1">
        <w:rPr>
          <w:rFonts w:ascii="Arial" w:eastAsia="Times New Roman" w:hAnsi="Arial" w:cs="Arial"/>
          <w:color w:val="1C1E21"/>
          <w:sz w:val="24"/>
          <w:szCs w:val="24"/>
        </w:rPr>
        <w:t>давхартаа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иргэдийг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хүлээн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өрөөг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шинээр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халваргүйжүүлэлтийг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тогтмол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байна</w:t>
      </w:r>
      <w:proofErr w:type="spellEnd"/>
      <w:r w:rsidRPr="00310BB1">
        <w:rPr>
          <w:rFonts w:ascii="Arial" w:eastAsia="Times New Roman" w:hAnsi="Arial" w:cs="Arial"/>
          <w:color w:val="1C1E21"/>
          <w:sz w:val="24"/>
          <w:szCs w:val="24"/>
        </w:rPr>
        <w:t>.</w:t>
      </w:r>
    </w:p>
    <w:p w14:paraId="3C24E88C" w14:textId="77777777" w:rsidR="003B1F2F" w:rsidRPr="00310BB1" w:rsidRDefault="003B1F2F" w:rsidP="00310BB1">
      <w:pPr>
        <w:shd w:val="clear" w:color="auto" w:fill="FFFFFF"/>
        <w:spacing w:after="0" w:line="240" w:lineRule="auto"/>
        <w:ind w:firstLine="720"/>
        <w:jc w:val="both"/>
        <w:rPr>
          <w:rFonts w:ascii="Arial" w:eastAsia="Times New Roman" w:hAnsi="Arial" w:cs="Arial"/>
          <w:color w:val="1C1E21"/>
          <w:sz w:val="24"/>
          <w:szCs w:val="24"/>
        </w:rPr>
      </w:pPr>
    </w:p>
    <w:p w14:paraId="45333992" w14:textId="77777777" w:rsidR="00310BB1" w:rsidRPr="00310BB1" w:rsidRDefault="00310BB1" w:rsidP="00310BB1">
      <w:pPr>
        <w:numPr>
          <w:ilvl w:val="0"/>
          <w:numId w:val="8"/>
        </w:numPr>
        <w:shd w:val="clear" w:color="auto" w:fill="FFFFFF"/>
        <w:spacing w:after="9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ДАВХАРДСАН ТООГООР НИЙТ 312 ОРОН СУУЦНЫ 1056 ОРЦ, 790 ЗООРИЙН ДАВХАРТ АРИУТГАЛ ХИЙЛЭЭ</w:t>
      </w:r>
    </w:p>
    <w:p w14:paraId="593475CC" w14:textId="2DD5BF97" w:rsidR="00310BB1" w:rsidRPr="00310BB1" w:rsidRDefault="00310BB1" w:rsidP="00310BB1">
      <w:pPr>
        <w:shd w:val="clear" w:color="auto" w:fill="FFFFFF"/>
        <w:spacing w:before="90" w:after="0" w:line="240" w:lineRule="auto"/>
        <w:ind w:firstLine="720"/>
        <w:jc w:val="both"/>
        <w:rPr>
          <w:rFonts w:ascii="Arial" w:eastAsia="Times New Roman" w:hAnsi="Arial" w:cs="Arial"/>
          <w:color w:val="1C1E21"/>
          <w:sz w:val="24"/>
          <w:szCs w:val="24"/>
          <w:lang w:val="mn-MN"/>
        </w:rPr>
      </w:pPr>
      <w:proofErr w:type="spellStart"/>
      <w:r w:rsidRPr="00310BB1">
        <w:rPr>
          <w:rFonts w:ascii="Arial" w:eastAsia="Times New Roman" w:hAnsi="Arial" w:cs="Arial"/>
          <w:color w:val="1C1E21"/>
          <w:sz w:val="24"/>
          <w:szCs w:val="24"/>
        </w:rPr>
        <w:t>Дэлхийн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улс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тархаад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байгаа</w:t>
      </w:r>
      <w:proofErr w:type="spellEnd"/>
      <w:r w:rsidRPr="00310BB1">
        <w:rPr>
          <w:rFonts w:ascii="Arial" w:eastAsia="Times New Roman" w:hAnsi="Arial" w:cs="Arial"/>
          <w:color w:val="1C1E21"/>
          <w:sz w:val="24"/>
          <w:szCs w:val="24"/>
        </w:rPr>
        <w:t xml:space="preserve"> covid-19 </w:t>
      </w:r>
      <w:proofErr w:type="spellStart"/>
      <w:r w:rsidRPr="00310BB1">
        <w:rPr>
          <w:rFonts w:ascii="Arial" w:eastAsia="Times New Roman" w:hAnsi="Arial" w:cs="Arial"/>
          <w:color w:val="1C1E21"/>
          <w:sz w:val="24"/>
          <w:szCs w:val="24"/>
        </w:rPr>
        <w:t>вирусын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өвчлөлтэй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холбоотой</w:t>
      </w:r>
      <w:proofErr w:type="spellEnd"/>
      <w:r w:rsidRPr="00310BB1">
        <w:rPr>
          <w:rFonts w:ascii="Arial" w:eastAsia="Times New Roman" w:hAnsi="Arial" w:cs="Arial"/>
          <w:color w:val="1C1E21"/>
          <w:sz w:val="24"/>
          <w:szCs w:val="24"/>
        </w:rPr>
        <w:t xml:space="preserve"> МУ-</w:t>
      </w:r>
      <w:proofErr w:type="spellStart"/>
      <w:r w:rsidRPr="00310BB1">
        <w:rPr>
          <w:rFonts w:ascii="Arial" w:eastAsia="Times New Roman" w:hAnsi="Arial" w:cs="Arial"/>
          <w:color w:val="1C1E21"/>
          <w:sz w:val="24"/>
          <w:szCs w:val="24"/>
        </w:rPr>
        <w:t>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комисс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Дархан-Уул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аймгийн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комиссын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шийдвэрээр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анхны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тусламжийн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бүлгийн</w:t>
      </w:r>
      <w:proofErr w:type="spellEnd"/>
      <w:r w:rsidRPr="00310BB1">
        <w:rPr>
          <w:rFonts w:ascii="Arial" w:eastAsia="Times New Roman" w:hAnsi="Arial" w:cs="Arial"/>
          <w:color w:val="1C1E21"/>
          <w:sz w:val="24"/>
          <w:szCs w:val="24"/>
        </w:rPr>
        <w:t xml:space="preserve"> 16 </w:t>
      </w:r>
      <w:proofErr w:type="spellStart"/>
      <w:r w:rsidRPr="00310BB1">
        <w:rPr>
          <w:rFonts w:ascii="Arial" w:eastAsia="Times New Roman" w:hAnsi="Arial" w:cs="Arial"/>
          <w:color w:val="1C1E21"/>
          <w:sz w:val="24"/>
          <w:szCs w:val="24"/>
        </w:rPr>
        <w:t>хүний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бүрэлдэхүүнтэй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ажилтнууд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халдваргүйжүүлэлтийн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дайчилгаанд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ажилласан</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imes New Roman" w:hAnsi="Arial" w:cs="Arial"/>
          <w:color w:val="1C1E21"/>
          <w:sz w:val="24"/>
          <w:szCs w:val="24"/>
        </w:rPr>
        <w:t>Тус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бүлэг</w:t>
      </w:r>
      <w:proofErr w:type="spellEnd"/>
      <w:r w:rsidRPr="00310BB1">
        <w:rPr>
          <w:rFonts w:ascii="Arial" w:eastAsia="Times New Roman" w:hAnsi="Arial" w:cs="Arial"/>
          <w:color w:val="1C1E21"/>
          <w:sz w:val="24"/>
          <w:szCs w:val="24"/>
        </w:rPr>
        <w:t xml:space="preserve"> 7 </w:t>
      </w:r>
      <w:proofErr w:type="spellStart"/>
      <w:r w:rsidRPr="00310BB1">
        <w:rPr>
          <w:rFonts w:ascii="Arial" w:eastAsia="Times New Roman" w:hAnsi="Arial" w:cs="Arial"/>
          <w:color w:val="1C1E21"/>
          <w:sz w:val="24"/>
          <w:szCs w:val="24"/>
        </w:rPr>
        <w:t>хоног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тутам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Дархан-Уул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аймгийн</w:t>
      </w:r>
      <w:proofErr w:type="spellEnd"/>
      <w:r w:rsidRPr="00310BB1">
        <w:rPr>
          <w:rFonts w:ascii="Arial" w:eastAsia="Times New Roman" w:hAnsi="Arial" w:cs="Arial"/>
          <w:color w:val="1C1E21"/>
          <w:sz w:val="24"/>
          <w:szCs w:val="24"/>
        </w:rPr>
        <w:t xml:space="preserve"> 13,14,16-р </w:t>
      </w:r>
      <w:proofErr w:type="spellStart"/>
      <w:r w:rsidRPr="00310BB1">
        <w:rPr>
          <w:rFonts w:ascii="Arial" w:eastAsia="Times New Roman" w:hAnsi="Arial" w:cs="Arial"/>
          <w:color w:val="1C1E21"/>
          <w:sz w:val="24"/>
          <w:szCs w:val="24"/>
        </w:rPr>
        <w:t>багийн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Хуучин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хороолол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Нэхий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Оргил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хотхон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зэрэг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сууцны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байрнуудын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орц</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зоорийн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lastRenderedPageBreak/>
        <w:t>давхруудад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w:t>
      </w:r>
      <w:proofErr w:type="spellEnd"/>
      <w:r w:rsidRPr="00310BB1">
        <w:rPr>
          <w:rFonts w:ascii="Arial" w:eastAsia="Times New Roman" w:hAnsi="Arial" w:cs="Arial"/>
          <w:color w:val="1C1E21"/>
          <w:sz w:val="24"/>
          <w:szCs w:val="24"/>
          <w:lang w:val="mn-MN"/>
        </w:rPr>
        <w:t>а</w:t>
      </w:r>
      <w:proofErr w:type="spellStart"/>
      <w:r w:rsidRPr="00310BB1">
        <w:rPr>
          <w:rFonts w:ascii="Arial" w:eastAsia="Times New Roman" w:hAnsi="Arial" w:cs="Arial"/>
          <w:color w:val="1C1E21"/>
          <w:sz w:val="24"/>
          <w:szCs w:val="24"/>
        </w:rPr>
        <w:t>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байна</w:t>
      </w:r>
      <w:proofErr w:type="spellEnd"/>
      <w:r w:rsidRPr="00310BB1">
        <w:rPr>
          <w:rFonts w:ascii="Arial" w:eastAsia="Times New Roman" w:hAnsi="Arial" w:cs="Arial"/>
          <w:color w:val="1C1E21"/>
          <w:sz w:val="24"/>
          <w:szCs w:val="24"/>
        </w:rPr>
        <w:t xml:space="preserve">. 2020.02.20-оос 2020.03.20-ны </w:t>
      </w:r>
      <w:proofErr w:type="spellStart"/>
      <w:r w:rsidRPr="00310BB1">
        <w:rPr>
          <w:rFonts w:ascii="Arial" w:eastAsia="Times New Roman" w:hAnsi="Arial" w:cs="Arial"/>
          <w:color w:val="1C1E21"/>
          <w:sz w:val="24"/>
          <w:szCs w:val="24"/>
        </w:rPr>
        <w:t>хооронд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w:t>
      </w:r>
      <w:proofErr w:type="spellEnd"/>
      <w:r w:rsidRPr="00310BB1">
        <w:rPr>
          <w:rFonts w:ascii="Arial" w:eastAsia="Times New Roman" w:hAnsi="Arial" w:cs="Arial"/>
          <w:color w:val="1C1E21"/>
          <w:sz w:val="24"/>
          <w:szCs w:val="24"/>
        </w:rPr>
        <w:t xml:space="preserve"> 6 </w:t>
      </w:r>
      <w:proofErr w:type="spellStart"/>
      <w:r w:rsidRPr="00310BB1">
        <w:rPr>
          <w:rFonts w:ascii="Arial" w:eastAsia="Times New Roman" w:hAnsi="Arial" w:cs="Arial"/>
          <w:color w:val="1C1E21"/>
          <w:sz w:val="24"/>
          <w:szCs w:val="24"/>
        </w:rPr>
        <w:t>удаагийн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халдваргүйжүүлэлт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хийхэд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давхардсан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тоогоор</w:t>
      </w:r>
      <w:proofErr w:type="spellEnd"/>
      <w:r w:rsidRPr="00310BB1">
        <w:rPr>
          <w:rFonts w:ascii="Arial" w:eastAsia="Times New Roman" w:hAnsi="Arial" w:cs="Arial"/>
          <w:color w:val="1C1E21"/>
          <w:sz w:val="24"/>
          <w:szCs w:val="24"/>
        </w:rPr>
        <w:t xml:space="preserve"> 151 </w:t>
      </w:r>
      <w:proofErr w:type="spellStart"/>
      <w:r w:rsidRPr="00310BB1">
        <w:rPr>
          <w:rFonts w:ascii="Arial" w:eastAsia="Times New Roman" w:hAnsi="Arial" w:cs="Arial"/>
          <w:color w:val="1C1E21"/>
          <w:sz w:val="24"/>
          <w:szCs w:val="24"/>
        </w:rPr>
        <w:t>ажилтан</w:t>
      </w:r>
      <w:proofErr w:type="spellEnd"/>
      <w:r w:rsidRPr="00310BB1">
        <w:rPr>
          <w:rFonts w:ascii="Arial" w:eastAsia="Times New Roman" w:hAnsi="Arial" w:cs="Arial"/>
          <w:color w:val="1C1E21"/>
          <w:sz w:val="24"/>
          <w:szCs w:val="24"/>
        </w:rPr>
        <w:t xml:space="preserve"> 18 </w:t>
      </w:r>
      <w:proofErr w:type="spellStart"/>
      <w:r w:rsidRPr="00310BB1">
        <w:rPr>
          <w:rFonts w:ascii="Arial" w:eastAsia="Times New Roman" w:hAnsi="Arial" w:cs="Arial"/>
          <w:color w:val="1C1E21"/>
          <w:sz w:val="24"/>
          <w:szCs w:val="24"/>
        </w:rPr>
        <w:t>машин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техник</w:t>
      </w:r>
      <w:proofErr w:type="spellEnd"/>
      <w:r w:rsidRPr="00310BB1">
        <w:rPr>
          <w:rFonts w:ascii="Arial" w:eastAsia="Times New Roman" w:hAnsi="Arial" w:cs="Arial"/>
          <w:color w:val="1C1E21"/>
          <w:sz w:val="24"/>
          <w:szCs w:val="24"/>
        </w:rPr>
        <w:t xml:space="preserve"> 312 </w:t>
      </w:r>
      <w:proofErr w:type="spellStart"/>
      <w:r w:rsidRPr="00310BB1">
        <w:rPr>
          <w:rFonts w:ascii="Arial" w:eastAsia="Times New Roman" w:hAnsi="Arial" w:cs="Arial"/>
          <w:color w:val="1C1E21"/>
          <w:sz w:val="24"/>
          <w:szCs w:val="24"/>
        </w:rPr>
        <w:t>байр</w:t>
      </w:r>
      <w:proofErr w:type="spellEnd"/>
      <w:r w:rsidRPr="00310BB1">
        <w:rPr>
          <w:rFonts w:ascii="Arial" w:eastAsia="Times New Roman" w:hAnsi="Arial" w:cs="Arial"/>
          <w:color w:val="1C1E21"/>
          <w:sz w:val="24"/>
          <w:szCs w:val="24"/>
        </w:rPr>
        <w:t xml:space="preserve">, 1056 </w:t>
      </w:r>
      <w:proofErr w:type="spellStart"/>
      <w:r w:rsidRPr="00310BB1">
        <w:rPr>
          <w:rFonts w:ascii="Arial" w:eastAsia="Times New Roman" w:hAnsi="Arial" w:cs="Arial"/>
          <w:color w:val="1C1E21"/>
          <w:sz w:val="24"/>
          <w:szCs w:val="24"/>
        </w:rPr>
        <w:t>орц</w:t>
      </w:r>
      <w:proofErr w:type="spellEnd"/>
      <w:r w:rsidRPr="00310BB1">
        <w:rPr>
          <w:rFonts w:ascii="Arial" w:eastAsia="Times New Roman" w:hAnsi="Arial" w:cs="Arial"/>
          <w:color w:val="1C1E21"/>
          <w:sz w:val="24"/>
          <w:szCs w:val="24"/>
        </w:rPr>
        <w:t xml:space="preserve">, 790 </w:t>
      </w:r>
      <w:proofErr w:type="spellStart"/>
      <w:r w:rsidRPr="00310BB1">
        <w:rPr>
          <w:rFonts w:ascii="Arial" w:eastAsia="Times New Roman" w:hAnsi="Arial" w:cs="Arial"/>
          <w:color w:val="1C1E21"/>
          <w:sz w:val="24"/>
          <w:szCs w:val="24"/>
        </w:rPr>
        <w:t>зоорийн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давхарт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хийгдсэн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байна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Дээрх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ариутгалын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ажилд</w:t>
      </w:r>
      <w:proofErr w:type="spellEnd"/>
      <w:r w:rsidRPr="00310BB1">
        <w:rPr>
          <w:rFonts w:ascii="Arial" w:eastAsia="Times New Roman" w:hAnsi="Arial" w:cs="Arial"/>
          <w:color w:val="1C1E21"/>
          <w:sz w:val="24"/>
          <w:szCs w:val="24"/>
        </w:rPr>
        <w:t xml:space="preserve"> ДСЦТС ХК 6.687.149 </w:t>
      </w:r>
      <w:proofErr w:type="spellStart"/>
      <w:r w:rsidRPr="00310BB1">
        <w:rPr>
          <w:rFonts w:ascii="Arial" w:eastAsia="Times New Roman" w:hAnsi="Arial" w:cs="Arial"/>
          <w:color w:val="1C1E21"/>
          <w:sz w:val="24"/>
          <w:szCs w:val="24"/>
        </w:rPr>
        <w:t>төгрөгийг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зарцуулсан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юм</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lang w:val="mn-MN"/>
        </w:rPr>
        <w:t xml:space="preserve"> </w:t>
      </w:r>
    </w:p>
    <w:p w14:paraId="7C332EE5" w14:textId="2EBE50CD" w:rsidR="00310BB1" w:rsidRPr="00310BB1" w:rsidRDefault="00310BB1" w:rsidP="00310BB1">
      <w:pPr>
        <w:numPr>
          <w:ilvl w:val="0"/>
          <w:numId w:val="8"/>
        </w:numPr>
        <w:shd w:val="clear" w:color="auto" w:fill="FFFFFF"/>
        <w:spacing w:after="0" w:line="240" w:lineRule="auto"/>
        <w:jc w:val="both"/>
        <w:rPr>
          <w:rFonts w:ascii="Arial" w:eastAsia="Times New Roman" w:hAnsi="Arial" w:cs="Arial"/>
          <w:color w:val="1C1E21"/>
          <w:sz w:val="24"/>
          <w:szCs w:val="24"/>
        </w:rPr>
      </w:pPr>
      <w:r w:rsidRPr="00310BB1">
        <w:rPr>
          <w:rFonts w:ascii="Arial" w:eastAsia="Times New Roman" w:hAnsi="Arial" w:cs="Arial"/>
          <w:color w:val="1C1E21"/>
          <w:sz w:val="24"/>
          <w:szCs w:val="24"/>
        </w:rPr>
        <w:t>МАСКАА ЗҮҮЦГЭЭЕ</w:t>
      </w:r>
      <w:r w:rsidRPr="00310BB1">
        <w:rPr>
          <w:rFonts w:ascii="Arial" w:eastAsia="Times New Roman" w:hAnsi="Arial" w:cs="Arial"/>
          <w:color w:val="1C1E21"/>
          <w:sz w:val="24"/>
          <w:szCs w:val="24"/>
          <w:lang w:val="mn-MN"/>
        </w:rPr>
        <w:t xml:space="preserve"> АЯНД НЭГДЛЭЭ</w:t>
      </w:r>
      <w:r w:rsidR="003B1F2F">
        <w:rPr>
          <w:rFonts w:ascii="Arial" w:eastAsia="Times New Roman" w:hAnsi="Arial" w:cs="Arial"/>
          <w:color w:val="1C1E21"/>
          <w:sz w:val="24"/>
          <w:szCs w:val="24"/>
        </w:rPr>
        <w:t>.</w:t>
      </w:r>
    </w:p>
    <w:p w14:paraId="529AF303" w14:textId="77777777" w:rsidR="00310BB1" w:rsidRPr="00310BB1" w:rsidRDefault="00310BB1" w:rsidP="00310BB1">
      <w:pPr>
        <w:shd w:val="clear" w:color="auto" w:fill="FFFFFF"/>
        <w:spacing w:before="90" w:after="90" w:line="240" w:lineRule="auto"/>
        <w:ind w:firstLine="720"/>
        <w:jc w:val="both"/>
        <w:rPr>
          <w:rFonts w:ascii="Arial" w:eastAsia="Times New Roman" w:hAnsi="Arial" w:cs="Arial"/>
          <w:color w:val="1C1E21"/>
          <w:sz w:val="24"/>
          <w:szCs w:val="24"/>
        </w:rPr>
      </w:pPr>
      <w:r w:rsidRPr="00310BB1">
        <w:rPr>
          <w:rFonts w:ascii="Arial" w:eastAsia="Times New Roman" w:hAnsi="Arial" w:cs="Arial"/>
          <w:color w:val="1C1E21"/>
          <w:sz w:val="24"/>
          <w:szCs w:val="24"/>
        </w:rPr>
        <w:t>“</w:t>
      </w:r>
      <w:proofErr w:type="spellStart"/>
      <w:r w:rsidRPr="00310BB1">
        <w:rPr>
          <w:rFonts w:ascii="Arial" w:eastAsia="Times New Roman" w:hAnsi="Arial" w:cs="Arial"/>
          <w:color w:val="1C1E21"/>
          <w:sz w:val="24"/>
          <w:szCs w:val="24"/>
        </w:rPr>
        <w:t>Маскаа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зүүцгээе</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аяныг</w:t>
      </w:r>
      <w:proofErr w:type="spellEnd"/>
      <w:r w:rsidRPr="00310BB1">
        <w:rPr>
          <w:rFonts w:ascii="Arial" w:eastAsia="Times New Roman" w:hAnsi="Arial" w:cs="Arial"/>
          <w:color w:val="1C1E21"/>
          <w:sz w:val="24"/>
          <w:szCs w:val="24"/>
        </w:rPr>
        <w:t xml:space="preserve"> 4-</w:t>
      </w:r>
      <w:proofErr w:type="gramStart"/>
      <w:r w:rsidRPr="00310BB1">
        <w:rPr>
          <w:rFonts w:ascii="Arial" w:eastAsia="Times New Roman" w:hAnsi="Arial" w:cs="Arial"/>
          <w:color w:val="1C1E21"/>
          <w:sz w:val="24"/>
          <w:szCs w:val="24"/>
        </w:rPr>
        <w:t xml:space="preserve">р  </w:t>
      </w:r>
      <w:proofErr w:type="spellStart"/>
      <w:r w:rsidRPr="00310BB1">
        <w:rPr>
          <w:rFonts w:ascii="Arial" w:eastAsia="Times New Roman" w:hAnsi="Arial" w:cs="Arial"/>
          <w:color w:val="1C1E21"/>
          <w:sz w:val="24"/>
          <w:szCs w:val="24"/>
        </w:rPr>
        <w:t>сарын</w:t>
      </w:r>
      <w:proofErr w:type="spellEnd"/>
      <w:proofErr w:type="gramEnd"/>
      <w:r w:rsidRPr="00310BB1">
        <w:rPr>
          <w:rFonts w:ascii="Arial" w:eastAsia="Times New Roman" w:hAnsi="Arial" w:cs="Arial"/>
          <w:color w:val="1C1E21"/>
          <w:sz w:val="24"/>
          <w:szCs w:val="24"/>
        </w:rPr>
        <w:t xml:space="preserve"> 12-ноос 5 </w:t>
      </w:r>
      <w:proofErr w:type="spellStart"/>
      <w:r w:rsidRPr="00310BB1">
        <w:rPr>
          <w:rFonts w:ascii="Arial" w:eastAsia="Times New Roman" w:hAnsi="Arial" w:cs="Arial"/>
          <w:color w:val="1C1E21"/>
          <w:sz w:val="24"/>
          <w:szCs w:val="24"/>
        </w:rPr>
        <w:t>дугаар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сарын</w:t>
      </w:r>
      <w:proofErr w:type="spellEnd"/>
      <w:r w:rsidRPr="00310BB1">
        <w:rPr>
          <w:rFonts w:ascii="Arial" w:eastAsia="Times New Roman" w:hAnsi="Arial" w:cs="Arial"/>
          <w:color w:val="1C1E21"/>
          <w:sz w:val="24"/>
          <w:szCs w:val="24"/>
        </w:rPr>
        <w:t xml:space="preserve"> 31-нийг </w:t>
      </w:r>
      <w:proofErr w:type="spellStart"/>
      <w:r w:rsidRPr="00310BB1">
        <w:rPr>
          <w:rFonts w:ascii="Arial" w:eastAsia="Times New Roman" w:hAnsi="Arial" w:cs="Arial"/>
          <w:color w:val="1C1E21"/>
          <w:sz w:val="24"/>
          <w:szCs w:val="24"/>
        </w:rPr>
        <w:t>хүртэл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улс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даяар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өрнүүлсэн</w:t>
      </w:r>
      <w:proofErr w:type="spellEnd"/>
      <w:r w:rsidRPr="00310BB1">
        <w:rPr>
          <w:rFonts w:ascii="Arial" w:eastAsia="Times New Roman" w:hAnsi="Arial" w:cs="Arial"/>
          <w:color w:val="1C1E21"/>
          <w:sz w:val="24"/>
          <w:szCs w:val="24"/>
        </w:rPr>
        <w:t>.</w:t>
      </w:r>
    </w:p>
    <w:p w14:paraId="1D69A29E" w14:textId="7C23C6EA" w:rsidR="00310BB1" w:rsidRDefault="00310BB1" w:rsidP="00310BB1">
      <w:pPr>
        <w:shd w:val="clear" w:color="auto" w:fill="FFFFFF"/>
        <w:spacing w:before="90" w:after="90" w:line="240" w:lineRule="auto"/>
        <w:jc w:val="both"/>
        <w:rPr>
          <w:rFonts w:ascii="Arial" w:eastAsiaTheme="minorEastAsia" w:hAnsi="Arial" w:cs="Arial"/>
          <w:color w:val="1C1E21"/>
          <w:sz w:val="24"/>
          <w:szCs w:val="24"/>
        </w:rPr>
      </w:pPr>
      <w:proofErr w:type="spellStart"/>
      <w:r w:rsidRPr="00310BB1">
        <w:rPr>
          <w:rFonts w:ascii="Arial" w:eastAsia="Times New Roman" w:hAnsi="Arial" w:cs="Arial"/>
          <w:color w:val="1C1E21"/>
          <w:sz w:val="24"/>
          <w:szCs w:val="24"/>
        </w:rPr>
        <w:t>Тус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аяныг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сүүлийн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үед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иргэд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дунд</w:t>
      </w:r>
      <w:proofErr w:type="spellEnd"/>
      <w:r w:rsidRPr="00310BB1">
        <w:rPr>
          <w:rFonts w:ascii="Arial" w:eastAsia="Times New Roman" w:hAnsi="Arial" w:cs="Arial"/>
          <w:color w:val="1C1E21"/>
          <w:sz w:val="24"/>
          <w:szCs w:val="24"/>
        </w:rPr>
        <w:t xml:space="preserve"> “КОВИД-19” </w:t>
      </w:r>
      <w:proofErr w:type="spellStart"/>
      <w:r w:rsidRPr="00310BB1">
        <w:rPr>
          <w:rFonts w:ascii="Arial" w:eastAsia="Times New Roman" w:hAnsi="Arial" w:cs="Arial"/>
          <w:color w:val="1C1E21"/>
          <w:sz w:val="24"/>
          <w:szCs w:val="24"/>
        </w:rPr>
        <w:t>халдварын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болзошгүй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аюулаас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сэргийлэх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хандлага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сэрэмж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суларч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байгаатай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холбогдуулан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тархалтаас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урьдчилан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сэргийлэх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ажлыг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чангатгах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зорилгоор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юм</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heme="minorEastAsia" w:hAnsi="Arial" w:cs="Arial"/>
          <w:color w:val="1C1E21"/>
          <w:sz w:val="24"/>
          <w:szCs w:val="24"/>
        </w:rPr>
        <w:t>Тус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аянд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Дархан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Сэлэнгийн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цахилгаан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түгээх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сүлжээ</w:t>
      </w:r>
      <w:proofErr w:type="spellEnd"/>
      <w:r w:rsidRPr="00310BB1">
        <w:rPr>
          <w:rFonts w:ascii="Arial" w:eastAsiaTheme="minorEastAsia" w:hAnsi="Arial" w:cs="Arial"/>
          <w:color w:val="1C1E21"/>
          <w:sz w:val="24"/>
          <w:szCs w:val="24"/>
        </w:rPr>
        <w:t xml:space="preserve"> ХК-</w:t>
      </w:r>
      <w:proofErr w:type="spellStart"/>
      <w:r w:rsidRPr="00310BB1">
        <w:rPr>
          <w:rFonts w:ascii="Arial" w:eastAsiaTheme="minorEastAsia" w:hAnsi="Arial" w:cs="Arial"/>
          <w:color w:val="1C1E21"/>
          <w:sz w:val="24"/>
          <w:szCs w:val="24"/>
        </w:rPr>
        <w:t>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хамт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олон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нэгдэж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иргэд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хэрэглэгчдийг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маскаа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зүүхийг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уриалж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нөлөөллийн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хийлээ</w:t>
      </w:r>
      <w:proofErr w:type="spellEnd"/>
      <w:r w:rsidRPr="00310BB1">
        <w:rPr>
          <w:rFonts w:ascii="Arial" w:eastAsiaTheme="minorEastAsia" w:hAnsi="Arial" w:cs="Arial"/>
          <w:color w:val="1C1E21"/>
          <w:sz w:val="24"/>
          <w:szCs w:val="24"/>
        </w:rPr>
        <w:t xml:space="preserve">. </w:t>
      </w:r>
    </w:p>
    <w:p w14:paraId="562E84F0" w14:textId="77777777" w:rsidR="003B1F2F" w:rsidRDefault="003B1F2F" w:rsidP="00310BB1">
      <w:pPr>
        <w:shd w:val="clear" w:color="auto" w:fill="FFFFFF"/>
        <w:spacing w:before="90" w:after="90" w:line="240" w:lineRule="auto"/>
        <w:jc w:val="both"/>
        <w:rPr>
          <w:rFonts w:ascii="Arial" w:eastAsiaTheme="minorEastAsia" w:hAnsi="Arial" w:cs="Arial"/>
          <w:color w:val="1C1E21"/>
          <w:sz w:val="24"/>
          <w:szCs w:val="24"/>
        </w:rPr>
      </w:pPr>
    </w:p>
    <w:p w14:paraId="51AEDB6E" w14:textId="77777777" w:rsidR="003B1F2F" w:rsidRPr="00310BB1" w:rsidRDefault="003B1F2F" w:rsidP="00310BB1">
      <w:pPr>
        <w:shd w:val="clear" w:color="auto" w:fill="FFFFFF"/>
        <w:spacing w:before="90" w:after="90" w:line="240" w:lineRule="auto"/>
        <w:jc w:val="both"/>
        <w:rPr>
          <w:rFonts w:ascii="Arial" w:eastAsiaTheme="minorEastAsia" w:hAnsi="Arial" w:cs="Arial"/>
          <w:color w:val="1C1E21"/>
          <w:sz w:val="24"/>
          <w:szCs w:val="24"/>
        </w:rPr>
      </w:pPr>
    </w:p>
    <w:p w14:paraId="789049C8" w14:textId="77777777" w:rsidR="00310BB1" w:rsidRPr="00310BB1" w:rsidRDefault="00310BB1" w:rsidP="00310BB1">
      <w:pPr>
        <w:numPr>
          <w:ilvl w:val="0"/>
          <w:numId w:val="8"/>
        </w:numPr>
        <w:shd w:val="clear" w:color="auto" w:fill="FFFFFF"/>
        <w:spacing w:after="90" w:line="240" w:lineRule="auto"/>
        <w:rPr>
          <w:rFonts w:ascii="Arial" w:eastAsia="Times New Roman" w:hAnsi="Arial" w:cs="Arial"/>
          <w:color w:val="1C1E21"/>
          <w:sz w:val="24"/>
          <w:szCs w:val="24"/>
        </w:rPr>
      </w:pPr>
      <w:r w:rsidRPr="00310BB1">
        <w:rPr>
          <w:rFonts w:ascii="Arial" w:eastAsia="Times New Roman" w:hAnsi="Arial" w:cs="Arial"/>
          <w:color w:val="1C1E21"/>
          <w:sz w:val="24"/>
          <w:szCs w:val="24"/>
        </w:rPr>
        <w:t>ДЭЛХИЙН "ГАР УГААХ ӨДӨР" ...</w:t>
      </w:r>
    </w:p>
    <w:p w14:paraId="526B7B4F" w14:textId="77777777" w:rsidR="00310BB1" w:rsidRPr="00310BB1" w:rsidRDefault="00310BB1" w:rsidP="00310BB1">
      <w:pPr>
        <w:shd w:val="clear" w:color="auto" w:fill="FFFFFF"/>
        <w:spacing w:before="90" w:after="90" w:line="240" w:lineRule="auto"/>
        <w:ind w:firstLine="720"/>
        <w:jc w:val="both"/>
        <w:rPr>
          <w:rFonts w:ascii="Arial" w:eastAsiaTheme="minorEastAsia" w:hAnsi="Arial" w:cs="Arial"/>
          <w:color w:val="1C1E21"/>
          <w:sz w:val="24"/>
          <w:szCs w:val="24"/>
        </w:rPr>
      </w:pPr>
      <w:r w:rsidRPr="00310BB1">
        <w:rPr>
          <w:rFonts w:ascii="Arial" w:eastAsia="Times New Roman" w:hAnsi="Arial" w:cs="Arial"/>
          <w:noProof/>
          <w:color w:val="1C1E21"/>
          <w:sz w:val="24"/>
          <w:szCs w:val="24"/>
        </w:rPr>
        <w:drawing>
          <wp:anchor distT="0" distB="0" distL="114300" distR="114300" simplePos="0" relativeHeight="251680768" behindDoc="0" locked="0" layoutInCell="1" allowOverlap="1" wp14:anchorId="5A587439" wp14:editId="0E6F88B3">
            <wp:simplePos x="0" y="0"/>
            <wp:positionH relativeFrom="column">
              <wp:posOffset>3912842</wp:posOffset>
            </wp:positionH>
            <wp:positionV relativeFrom="paragraph">
              <wp:posOffset>174653</wp:posOffset>
            </wp:positionV>
            <wp:extent cx="1940395" cy="2642846"/>
            <wp:effectExtent l="0" t="0" r="3175" b="5715"/>
            <wp:wrapSquare wrapText="bothSides"/>
            <wp:docPr id="55" name="Picture 55" descr="D:\videos\User File\Downloads\96076434_2692950307600744_6057782342846513152_n.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D:\videos\User File\Downloads\96076434_2692950307600744_6057782342846513152_n.png"/>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1940395" cy="2642846"/>
                    </a:xfrm>
                    <a:prstGeom prst="rect">
                      <a:avLst/>
                    </a:prstGeom>
                    <a:noFill/>
                    <a:ln>
                      <a:noFill/>
                    </a:ln>
                  </pic:spPr>
                </pic:pic>
              </a:graphicData>
            </a:graphic>
          </wp:anchor>
        </w:drawing>
      </w:r>
      <w:proofErr w:type="spellStart"/>
      <w:r w:rsidRPr="00310BB1">
        <w:rPr>
          <w:rFonts w:ascii="Arial" w:eastAsia="Times New Roman" w:hAnsi="Arial" w:cs="Arial"/>
          <w:color w:val="1C1E21"/>
          <w:sz w:val="24"/>
          <w:szCs w:val="24"/>
        </w:rPr>
        <w:t>Жил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өдрийг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тэмдэглэн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өнгөрүүлэх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дэлхийн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сая</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сая</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хүмүүсийг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гараа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савандаж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угаахыг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уриалсан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томоохон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компанит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болдог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бөгөөд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гараа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савандаж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угаах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ялангуяа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насны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хүүхдийг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суулгалт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амьсгалын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замын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цочмог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өвчнөөс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урьдчилан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сэргийлэх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энгийн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бүрийн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хийж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чадах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хялбар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гэдгийг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ойлгуулахад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чиглэдэг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эрүүл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мэндэд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нөлөөлөх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хүчин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зүйлүүдээс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амьдралын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хэв</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маяг</w:t>
      </w:r>
      <w:proofErr w:type="spellEnd"/>
      <w:r w:rsidRPr="00310BB1">
        <w:rPr>
          <w:rFonts w:ascii="Arial" w:eastAsia="Times New Roman" w:hAnsi="Arial" w:cs="Arial"/>
          <w:color w:val="1C1E21"/>
          <w:sz w:val="24"/>
          <w:szCs w:val="24"/>
        </w:rPr>
        <w:t xml:space="preserve"> 50-70 </w:t>
      </w:r>
      <w:proofErr w:type="spellStart"/>
      <w:r w:rsidRPr="00310BB1">
        <w:rPr>
          <w:rFonts w:ascii="Arial" w:eastAsia="Times New Roman" w:hAnsi="Arial" w:cs="Arial"/>
          <w:color w:val="1C1E21"/>
          <w:sz w:val="24"/>
          <w:szCs w:val="24"/>
        </w:rPr>
        <w:t>хувийг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эзэлдэг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болохыг</w:t>
      </w:r>
      <w:proofErr w:type="spellEnd"/>
      <w:r w:rsidRPr="00310BB1">
        <w:rPr>
          <w:rFonts w:ascii="Arial" w:eastAsia="Times New Roman" w:hAnsi="Arial" w:cs="Arial"/>
          <w:color w:val="1C1E21"/>
          <w:sz w:val="24"/>
          <w:szCs w:val="24"/>
        </w:rPr>
        <w:t xml:space="preserve"> ДЭ</w:t>
      </w:r>
      <w:r w:rsidRPr="00310BB1">
        <w:rPr>
          <w:rFonts w:ascii="Arial" w:eastAsiaTheme="minorEastAsia" w:hAnsi="Arial" w:cs="Arial"/>
          <w:color w:val="1C1E21"/>
          <w:sz w:val="24"/>
          <w:szCs w:val="24"/>
        </w:rPr>
        <w:t>МБ-</w:t>
      </w:r>
      <w:proofErr w:type="spellStart"/>
      <w:r w:rsidRPr="00310BB1">
        <w:rPr>
          <w:rFonts w:ascii="Arial" w:eastAsiaTheme="minorEastAsia" w:hAnsi="Arial" w:cs="Arial"/>
          <w:color w:val="1C1E21"/>
          <w:sz w:val="24"/>
          <w:szCs w:val="24"/>
        </w:rPr>
        <w:t>аас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тогтоосон</w:t>
      </w:r>
      <w:proofErr w:type="spellEnd"/>
      <w:r w:rsidRPr="00310BB1">
        <w:rPr>
          <w:rFonts w:ascii="Arial" w:eastAsiaTheme="minorEastAsia" w:hAnsi="Arial" w:cs="Arial"/>
          <w:color w:val="1C1E21"/>
          <w:sz w:val="24"/>
          <w:szCs w:val="24"/>
        </w:rPr>
        <w:t xml:space="preserve">. </w:t>
      </w:r>
      <w:r w:rsidRPr="00310BB1">
        <w:rPr>
          <w:rFonts w:ascii="Arial" w:eastAsiaTheme="minorEastAsia" w:hAnsi="Arial" w:cs="Arial"/>
          <w:color w:val="1C1E21"/>
          <w:sz w:val="24"/>
          <w:szCs w:val="24"/>
          <w:lang w:val="mn-MN"/>
        </w:rPr>
        <w:t>Г</w:t>
      </w:r>
      <w:proofErr w:type="spellStart"/>
      <w:r w:rsidRPr="00310BB1">
        <w:rPr>
          <w:rFonts w:ascii="Arial" w:eastAsiaTheme="minorEastAsia" w:hAnsi="Arial" w:cs="Arial"/>
          <w:color w:val="1C1E21"/>
          <w:sz w:val="24"/>
          <w:szCs w:val="24"/>
        </w:rPr>
        <w:t>араа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зөв</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дарааллаар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чанартай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угаах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нь</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вирусын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тархалт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эрчимтэй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нэмэгдэж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энэ</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үед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таны</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эрүүл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мэндийг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хамгаалах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хамгийн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чухал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дадал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юм</w:t>
      </w:r>
      <w:proofErr w:type="spellEnd"/>
      <w:r w:rsidRPr="00310BB1">
        <w:rPr>
          <w:rFonts w:ascii="Arial" w:eastAsiaTheme="minorEastAsia" w:hAnsi="Arial" w:cs="Arial"/>
          <w:color w:val="1C1E21"/>
          <w:sz w:val="24"/>
          <w:szCs w:val="24"/>
        </w:rPr>
        <w:t>. ДСЦТС ХК-</w:t>
      </w:r>
      <w:proofErr w:type="spellStart"/>
      <w:r w:rsidRPr="00310BB1">
        <w:rPr>
          <w:rFonts w:ascii="Arial" w:eastAsiaTheme="minorEastAsia" w:hAnsi="Arial" w:cs="Arial"/>
          <w:color w:val="1C1E21"/>
          <w:sz w:val="24"/>
          <w:szCs w:val="24"/>
        </w:rPr>
        <w:t>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хамт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олон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Дэлхийн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угаах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өдөр</w:t>
      </w:r>
      <w:proofErr w:type="spellEnd"/>
      <w:r w:rsidRPr="00310BB1">
        <w:rPr>
          <w:rFonts w:ascii="Arial" w:eastAsiaTheme="minorEastAsia" w:hAnsi="Arial" w:cs="Arial"/>
          <w:color w:val="1C1E21"/>
          <w:sz w:val="24"/>
          <w:szCs w:val="24"/>
        </w:rPr>
        <w:t>"-</w:t>
      </w:r>
      <w:proofErr w:type="spellStart"/>
      <w:r w:rsidRPr="00310BB1">
        <w:rPr>
          <w:rFonts w:ascii="Arial" w:eastAsiaTheme="minorEastAsia" w:hAnsi="Arial" w:cs="Arial"/>
          <w:color w:val="1C1E21"/>
          <w:sz w:val="24"/>
          <w:szCs w:val="24"/>
        </w:rPr>
        <w:t>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зөв</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дарааллаар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гараа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зөв</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угаах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уриалга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гаргаж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тэмдэглэн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өнгөрүүллээ</w:t>
      </w:r>
      <w:proofErr w:type="spellEnd"/>
    </w:p>
    <w:p w14:paraId="00667712" w14:textId="77777777" w:rsidR="00310BB1" w:rsidRPr="00310BB1" w:rsidRDefault="00310BB1" w:rsidP="00310BB1">
      <w:pPr>
        <w:shd w:val="clear" w:color="auto" w:fill="FFFFFF"/>
        <w:spacing w:before="90" w:after="90" w:line="240" w:lineRule="auto"/>
        <w:ind w:left="360" w:firstLine="360"/>
        <w:jc w:val="both"/>
        <w:rPr>
          <w:rFonts w:ascii="Arial" w:eastAsia="Times New Roman" w:hAnsi="Arial" w:cs="Arial"/>
          <w:color w:val="1C1E21"/>
          <w:sz w:val="24"/>
          <w:szCs w:val="24"/>
        </w:rPr>
      </w:pPr>
    </w:p>
    <w:p w14:paraId="75F29A32" w14:textId="77777777" w:rsidR="00310BB1" w:rsidRPr="00310BB1" w:rsidRDefault="00310BB1" w:rsidP="003B1F2F">
      <w:pPr>
        <w:numPr>
          <w:ilvl w:val="0"/>
          <w:numId w:val="8"/>
        </w:numPr>
        <w:shd w:val="clear" w:color="auto" w:fill="FFFFFF"/>
        <w:tabs>
          <w:tab w:val="left" w:pos="993"/>
        </w:tabs>
        <w:spacing w:after="90" w:line="240" w:lineRule="auto"/>
        <w:ind w:left="0" w:firstLine="567"/>
        <w:jc w:val="both"/>
        <w:rPr>
          <w:rFonts w:ascii="Arial" w:eastAsia="Times New Roman" w:hAnsi="Arial" w:cs="Arial"/>
          <w:color w:val="1C1E21"/>
          <w:sz w:val="24"/>
          <w:szCs w:val="24"/>
        </w:rPr>
      </w:pPr>
      <w:r w:rsidRPr="00310BB1">
        <w:rPr>
          <w:rFonts w:ascii="Arial" w:eastAsia="Times New Roman" w:hAnsi="Arial" w:cs="Arial"/>
          <w:color w:val="1C1E21"/>
          <w:sz w:val="24"/>
          <w:szCs w:val="24"/>
        </w:rPr>
        <w:t>"ДСЦТС" ХК ЦАР ТАХЛЫН ДАДЛАГА СУРГУУЛИЛТАД БЭЛТГЭЛ БЭЛЭН БАЙДЛЫГ ХАНГАН ОРОЛЦОЖ БАЙНА</w:t>
      </w:r>
    </w:p>
    <w:p w14:paraId="771253E4" w14:textId="77777777" w:rsidR="00310BB1" w:rsidRPr="00310BB1" w:rsidRDefault="00310BB1" w:rsidP="003B1F2F">
      <w:pPr>
        <w:shd w:val="clear" w:color="auto" w:fill="FFFFFF"/>
        <w:tabs>
          <w:tab w:val="left" w:pos="993"/>
        </w:tabs>
        <w:spacing w:before="90" w:after="90" w:line="240" w:lineRule="auto"/>
        <w:ind w:firstLine="567"/>
        <w:jc w:val="both"/>
        <w:rPr>
          <w:rFonts w:ascii="Arial" w:eastAsiaTheme="minorEastAsia" w:hAnsi="Arial" w:cs="Arial"/>
          <w:color w:val="1C1E21"/>
          <w:sz w:val="24"/>
          <w:szCs w:val="24"/>
          <w:lang w:val="mn-MN"/>
        </w:rPr>
      </w:pPr>
      <w:r w:rsidRPr="00310BB1">
        <w:rPr>
          <w:rFonts w:ascii="Arial" w:eastAsia="Times New Roman" w:hAnsi="Arial" w:cs="Arial"/>
          <w:color w:val="1C1E21"/>
          <w:sz w:val="24"/>
          <w:szCs w:val="24"/>
        </w:rPr>
        <w:t xml:space="preserve">“Ковид-19 </w:t>
      </w:r>
      <w:proofErr w:type="spellStart"/>
      <w:r w:rsidRPr="00310BB1">
        <w:rPr>
          <w:rFonts w:ascii="Arial" w:eastAsia="Times New Roman" w:hAnsi="Arial" w:cs="Arial"/>
          <w:color w:val="1C1E21"/>
          <w:sz w:val="24"/>
          <w:szCs w:val="24"/>
        </w:rPr>
        <w:t>халдварт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тахлын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үеийн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харилцан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ажиллагаа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хариу</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хэмжээ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сэдэвт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дадлага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сургууль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онлайнаар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боллоо</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Улсын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Онцгой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комиссын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Шуурхай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штабаас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өгөгдсөн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дадлагаар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сургуулилт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явагдсан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бөгөөд</w:t>
      </w:r>
      <w:proofErr w:type="spellEnd"/>
      <w:r w:rsidRPr="00310BB1">
        <w:rPr>
          <w:rFonts w:ascii="Arial" w:eastAsia="Times New Roman" w:hAnsi="Arial" w:cs="Arial"/>
          <w:color w:val="1C1E21"/>
          <w:sz w:val="24"/>
          <w:szCs w:val="24"/>
        </w:rPr>
        <w:t xml:space="preserve"> </w:t>
      </w:r>
      <w:r w:rsidRPr="00310BB1">
        <w:rPr>
          <w:rFonts w:ascii="Arial" w:eastAsia="Times New Roman" w:hAnsi="Arial" w:cs="Arial"/>
          <w:color w:val="1C1E21"/>
          <w:sz w:val="24"/>
          <w:szCs w:val="24"/>
          <w:lang w:val="mn-MN"/>
        </w:rPr>
        <w:t>ш</w:t>
      </w:r>
      <w:proofErr w:type="spellStart"/>
      <w:r w:rsidRPr="00310BB1">
        <w:rPr>
          <w:rFonts w:ascii="Arial" w:eastAsia="Times New Roman" w:hAnsi="Arial" w:cs="Arial"/>
          <w:color w:val="1C1E21"/>
          <w:sz w:val="24"/>
          <w:szCs w:val="24"/>
        </w:rPr>
        <w:t>табын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дадлага</w:t>
      </w:r>
      <w:proofErr w:type="spellEnd"/>
      <w:r w:rsidRPr="00310BB1">
        <w:rPr>
          <w:rFonts w:ascii="Arial" w:eastAsia="Times New Roman" w:hAnsi="Arial" w:cs="Arial"/>
          <w:color w:val="1C1E21"/>
          <w:sz w:val="24"/>
          <w:szCs w:val="24"/>
        </w:rPr>
        <w:t xml:space="preserve"> 72 </w:t>
      </w:r>
      <w:proofErr w:type="spellStart"/>
      <w:r w:rsidRPr="00310BB1">
        <w:rPr>
          <w:rFonts w:ascii="Arial" w:eastAsia="Times New Roman" w:hAnsi="Arial" w:cs="Arial"/>
          <w:color w:val="1C1E21"/>
          <w:sz w:val="24"/>
          <w:szCs w:val="24"/>
        </w:rPr>
        <w:t>цаг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явагдсан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юм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Халдварт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өвчний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үед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бэлтгэл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бэлэн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хэрэгслийн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бэлэн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дээшлүүлэх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салбар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дундын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хамтын</w:t>
      </w:r>
      <w:proofErr w:type="spellEnd"/>
      <w:r w:rsidRPr="00310BB1">
        <w:rPr>
          <w:rFonts w:ascii="Arial" w:eastAsia="Times New Roman" w:hAnsi="Arial" w:cs="Arial"/>
          <w:color w:val="1C1E21"/>
          <w:sz w:val="24"/>
          <w:szCs w:val="24"/>
        </w:rPr>
        <w:t> </w:t>
      </w:r>
      <w:proofErr w:type="spellStart"/>
      <w:r w:rsidRPr="00310BB1">
        <w:rPr>
          <w:rFonts w:ascii="Arial" w:eastAsiaTheme="minorEastAsia" w:hAnsi="Arial" w:cs="Arial"/>
          <w:color w:val="1C1E21"/>
          <w:sz w:val="24"/>
          <w:szCs w:val="24"/>
        </w:rPr>
        <w:t>ажиллагааг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уялдуулан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зохицуулах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онцгой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нөхцөл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үеийн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хариу</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арга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хэмжээний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тактикийг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төлөвлөн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авч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хэрэгжүүлэх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чиглэлээр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бүрэлдэхүүн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юм</w:t>
      </w:r>
      <w:proofErr w:type="spellEnd"/>
      <w:r w:rsidRPr="00310BB1">
        <w:rPr>
          <w:rFonts w:ascii="Arial" w:eastAsiaTheme="minorEastAsia" w:hAnsi="Arial" w:cs="Arial"/>
          <w:color w:val="1C1E21"/>
          <w:sz w:val="24"/>
          <w:szCs w:val="24"/>
        </w:rPr>
        <w:t>.</w:t>
      </w:r>
      <w:r w:rsidRPr="00310BB1">
        <w:rPr>
          <w:rFonts w:ascii="Arial" w:eastAsia="Times New Roman" w:hAnsi="Arial" w:cs="Arial"/>
          <w:color w:val="1C1E21"/>
          <w:sz w:val="24"/>
          <w:szCs w:val="24"/>
        </w:rPr>
        <w:br/>
      </w:r>
      <w:r w:rsidRPr="00310BB1">
        <w:rPr>
          <w:rFonts w:ascii="Arial" w:eastAsiaTheme="minorEastAsia" w:hAnsi="Arial" w:cs="Arial"/>
          <w:color w:val="1C1E21"/>
          <w:sz w:val="24"/>
          <w:szCs w:val="24"/>
        </w:rPr>
        <w:t>ДСЦТС ХК-</w:t>
      </w:r>
      <w:proofErr w:type="spellStart"/>
      <w:r w:rsidRPr="00310BB1">
        <w:rPr>
          <w:rFonts w:ascii="Arial" w:eastAsiaTheme="minorEastAsia" w:hAnsi="Arial" w:cs="Arial"/>
          <w:color w:val="1C1E21"/>
          <w:sz w:val="24"/>
          <w:szCs w:val="24"/>
        </w:rPr>
        <w:t>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тухайд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Мэргэжлийн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ангийн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бүрэлдэхүүний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бэлэн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Гамшгийн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төлөвлөгөөндөө</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тодотгол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тахал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гарсан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үед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авах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арга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хэмжээг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төлөвлөн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Нэгдсэн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эмнэлэг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Халдвартын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тасаг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тусгаарлах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зэргийн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цахилгааны</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найдвартай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чиглэлээр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бэлтгэл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бэлэн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ажиллалаа</w:t>
      </w:r>
      <w:proofErr w:type="spellEnd"/>
      <w:r w:rsidRPr="00310BB1">
        <w:rPr>
          <w:rFonts w:ascii="Arial" w:eastAsiaTheme="minorEastAsia"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heme="minorEastAsia" w:hAnsi="Arial" w:cs="Arial"/>
          <w:color w:val="1C1E21"/>
          <w:sz w:val="24"/>
          <w:szCs w:val="24"/>
        </w:rPr>
        <w:lastRenderedPageBreak/>
        <w:t>Дадлага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сургууль</w:t>
      </w:r>
      <w:proofErr w:type="spellEnd"/>
      <w:r w:rsidRPr="00310BB1">
        <w:rPr>
          <w:rFonts w:ascii="Arial" w:eastAsiaTheme="minorEastAsia" w:hAnsi="Arial" w:cs="Arial"/>
          <w:color w:val="1C1E21"/>
          <w:sz w:val="24"/>
          <w:szCs w:val="24"/>
        </w:rPr>
        <w:t xml:space="preserve"> 5 </w:t>
      </w:r>
      <w:proofErr w:type="spellStart"/>
      <w:r w:rsidRPr="00310BB1">
        <w:rPr>
          <w:rFonts w:ascii="Arial" w:eastAsiaTheme="minorEastAsia" w:hAnsi="Arial" w:cs="Arial"/>
          <w:color w:val="1C1E21"/>
          <w:sz w:val="24"/>
          <w:szCs w:val="24"/>
        </w:rPr>
        <w:t>дугаар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сарын</w:t>
      </w:r>
      <w:proofErr w:type="spellEnd"/>
      <w:r w:rsidRPr="00310BB1">
        <w:rPr>
          <w:rFonts w:ascii="Arial" w:eastAsiaTheme="minorEastAsia" w:hAnsi="Arial" w:cs="Arial"/>
          <w:color w:val="1C1E21"/>
          <w:sz w:val="24"/>
          <w:szCs w:val="24"/>
        </w:rPr>
        <w:t xml:space="preserve"> 6, 7, 8-ны </w:t>
      </w:r>
      <w:proofErr w:type="spellStart"/>
      <w:r w:rsidRPr="00310BB1">
        <w:rPr>
          <w:rFonts w:ascii="Arial" w:eastAsiaTheme="minorEastAsia" w:hAnsi="Arial" w:cs="Arial"/>
          <w:color w:val="1C1E21"/>
          <w:sz w:val="24"/>
          <w:szCs w:val="24"/>
        </w:rPr>
        <w:t>өдрүүдэд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буюу</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нийт</w:t>
      </w:r>
      <w:proofErr w:type="spellEnd"/>
      <w:r w:rsidRPr="00310BB1">
        <w:rPr>
          <w:rFonts w:ascii="Arial" w:eastAsiaTheme="minorEastAsia" w:hAnsi="Arial" w:cs="Arial"/>
          <w:color w:val="1C1E21"/>
          <w:sz w:val="24"/>
          <w:szCs w:val="24"/>
        </w:rPr>
        <w:t xml:space="preserve"> 3 </w:t>
      </w:r>
      <w:proofErr w:type="spellStart"/>
      <w:r w:rsidRPr="00310BB1">
        <w:rPr>
          <w:rFonts w:ascii="Arial" w:eastAsiaTheme="minorEastAsia" w:hAnsi="Arial" w:cs="Arial"/>
          <w:color w:val="1C1E21"/>
          <w:sz w:val="24"/>
          <w:szCs w:val="24"/>
        </w:rPr>
        <w:t>хоног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үргэлжиллээ</w:t>
      </w:r>
      <w:proofErr w:type="spellEnd"/>
      <w:r w:rsidRPr="00310BB1">
        <w:rPr>
          <w:rFonts w:ascii="Arial" w:eastAsiaTheme="minorEastAsia" w:hAnsi="Arial" w:cs="Arial"/>
          <w:color w:val="1C1E21"/>
          <w:sz w:val="24"/>
          <w:szCs w:val="24"/>
        </w:rPr>
        <w:t>.</w:t>
      </w:r>
      <w:r w:rsidRPr="00310BB1">
        <w:rPr>
          <w:rFonts w:ascii="Arial" w:eastAsiaTheme="minorEastAsia" w:hAnsi="Arial" w:cs="Arial"/>
          <w:color w:val="1C1E21"/>
          <w:sz w:val="24"/>
          <w:szCs w:val="24"/>
          <w:lang w:val="mn-MN"/>
        </w:rPr>
        <w:t xml:space="preserve"> </w:t>
      </w:r>
    </w:p>
    <w:p w14:paraId="6E0BC557" w14:textId="77777777" w:rsidR="00310BB1" w:rsidRPr="00310BB1" w:rsidRDefault="00310BB1" w:rsidP="003B1F2F">
      <w:pPr>
        <w:numPr>
          <w:ilvl w:val="0"/>
          <w:numId w:val="8"/>
        </w:numPr>
        <w:shd w:val="clear" w:color="auto" w:fill="FFFFFF"/>
        <w:tabs>
          <w:tab w:val="left" w:pos="993"/>
        </w:tabs>
        <w:spacing w:before="90" w:after="90" w:line="240" w:lineRule="auto"/>
        <w:ind w:left="0" w:firstLine="567"/>
        <w:jc w:val="both"/>
        <w:rPr>
          <w:rFonts w:ascii="Arial" w:eastAsiaTheme="minorEastAsia" w:hAnsi="Arial" w:cs="Arial"/>
          <w:color w:val="1C1E21"/>
          <w:sz w:val="24"/>
          <w:szCs w:val="24"/>
          <w:lang w:val="mn-MN"/>
        </w:rPr>
      </w:pPr>
      <w:r w:rsidRPr="00310BB1">
        <w:rPr>
          <w:rFonts w:ascii="Arial" w:eastAsia="Times New Roman" w:hAnsi="Arial" w:cs="Arial"/>
          <w:color w:val="1C1E21"/>
          <w:sz w:val="24"/>
          <w:szCs w:val="24"/>
          <w:shd w:val="clear" w:color="auto" w:fill="FFFFFF"/>
        </w:rPr>
        <w:t>"ДАРХАН СЭЛЭНГИЙН ЦАХИЛГААН ТҮГЭЭХ СҮЛЖЭЭ" ХК-ИЙН ХАМТ ОЛОН ҮНДСЭН ХУУЛИАР ХҮЛЭЭСЭН ҮҮРГЭЭ БИЕЛҮҮЛЖ МОНГОЛ УЛСЫН ТӨСӨВТ 2019 ОНД 574,215,637 ТӨГРӨГИЙН ТАТВАР ТӨЛЖЭЭ.</w:t>
      </w:r>
    </w:p>
    <w:p w14:paraId="6CA021BD" w14:textId="77777777" w:rsidR="00310BB1" w:rsidRPr="00310BB1" w:rsidRDefault="00310BB1" w:rsidP="003B1F2F">
      <w:pPr>
        <w:numPr>
          <w:ilvl w:val="0"/>
          <w:numId w:val="8"/>
        </w:numPr>
        <w:shd w:val="clear" w:color="auto" w:fill="FFFFFF"/>
        <w:tabs>
          <w:tab w:val="left" w:pos="993"/>
        </w:tabs>
        <w:spacing w:after="90" w:line="240" w:lineRule="auto"/>
        <w:ind w:left="0" w:firstLine="567"/>
        <w:rPr>
          <w:rFonts w:ascii="Arial" w:eastAsia="Times New Roman" w:hAnsi="Arial" w:cs="Arial"/>
          <w:color w:val="1C1E21"/>
          <w:sz w:val="24"/>
          <w:szCs w:val="24"/>
        </w:rPr>
      </w:pPr>
      <w:r w:rsidRPr="00310BB1">
        <w:rPr>
          <w:rFonts w:ascii="Arial" w:eastAsia="Times New Roman" w:hAnsi="Arial" w:cs="Arial"/>
          <w:color w:val="1C1E21"/>
          <w:sz w:val="24"/>
          <w:szCs w:val="24"/>
        </w:rPr>
        <w:t>2020.06.03,04-НИЙ ӨДРҮҮДЭД ОРЧНЫ ЦАХИЛГААНЫ АЮУЛГҮЙ БАЙДЛЫГ ХАНГАХ ЭРГҮҮЛ ҮЗЛЭГ ХИЙГД</w:t>
      </w:r>
      <w:r w:rsidRPr="00310BB1">
        <w:rPr>
          <w:rFonts w:ascii="Arial" w:eastAsia="Times New Roman" w:hAnsi="Arial" w:cs="Arial"/>
          <w:color w:val="1C1E21"/>
          <w:sz w:val="24"/>
          <w:szCs w:val="24"/>
          <w:lang w:val="mn-MN"/>
        </w:rPr>
        <w:t xml:space="preserve">ЛЭЭ </w:t>
      </w:r>
    </w:p>
    <w:p w14:paraId="563B42D3" w14:textId="6F30222D" w:rsidR="00310BB1" w:rsidRPr="00310BB1" w:rsidRDefault="00310BB1" w:rsidP="003B1F2F">
      <w:pPr>
        <w:shd w:val="clear" w:color="auto" w:fill="FFFFFF"/>
        <w:tabs>
          <w:tab w:val="left" w:pos="993"/>
        </w:tabs>
        <w:spacing w:after="0" w:line="240" w:lineRule="auto"/>
        <w:ind w:firstLine="567"/>
        <w:jc w:val="both"/>
        <w:rPr>
          <w:rFonts w:ascii="Arial" w:eastAsia="Times New Roman" w:hAnsi="Arial" w:cs="Arial"/>
          <w:color w:val="1C1E21"/>
          <w:sz w:val="24"/>
          <w:szCs w:val="24"/>
        </w:rPr>
      </w:pPr>
      <w:r w:rsidRPr="00310BB1">
        <w:rPr>
          <w:rFonts w:ascii="Arial" w:eastAsia="Times New Roman" w:hAnsi="Arial" w:cs="Arial"/>
          <w:color w:val="1C1E21"/>
          <w:sz w:val="24"/>
          <w:szCs w:val="24"/>
        </w:rPr>
        <w:t xml:space="preserve">ДСЦТС ХК </w:t>
      </w:r>
      <w:proofErr w:type="spellStart"/>
      <w:r w:rsidRPr="00310BB1">
        <w:rPr>
          <w:rFonts w:ascii="Arial" w:eastAsia="Times New Roman" w:hAnsi="Arial" w:cs="Arial"/>
          <w:color w:val="1C1E21"/>
          <w:sz w:val="24"/>
          <w:szCs w:val="24"/>
        </w:rPr>
        <w:t>нийгмийн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хариуцлагын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хүрээнд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улсын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хүүхдийн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эрхийг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хамгаалах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өдрийг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тохиолдуулан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гудамж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талбай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газрын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цахилгааны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аюулгүй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байдлыг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хангах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эргүүл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үзлэгийг</w:t>
      </w:r>
      <w:proofErr w:type="spellEnd"/>
      <w:r w:rsidRPr="00310BB1">
        <w:rPr>
          <w:rFonts w:ascii="Arial" w:eastAsia="Times New Roman" w:hAnsi="Arial" w:cs="Arial"/>
          <w:color w:val="1C1E21"/>
          <w:sz w:val="24"/>
          <w:szCs w:val="24"/>
        </w:rPr>
        <w:t xml:space="preserve"> 2020.06.03, 04-ний </w:t>
      </w:r>
      <w:proofErr w:type="spellStart"/>
      <w:r w:rsidRPr="00310BB1">
        <w:rPr>
          <w:rFonts w:ascii="Arial" w:eastAsia="Times New Roman" w:hAnsi="Arial" w:cs="Arial"/>
          <w:color w:val="1C1E21"/>
          <w:sz w:val="24"/>
          <w:szCs w:val="24"/>
        </w:rPr>
        <w:t>өдрүүдэд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w:t>
      </w:r>
      <w:proofErr w:type="spellEnd"/>
      <w:r w:rsidRPr="00310BB1">
        <w:rPr>
          <w:rFonts w:ascii="Arial" w:eastAsia="Times New Roman" w:hAnsi="Arial" w:cs="Arial"/>
          <w:color w:val="1C1E21"/>
          <w:sz w:val="24"/>
          <w:szCs w:val="24"/>
          <w:lang w:val="mn-MN"/>
        </w:rPr>
        <w:t>лаа</w:t>
      </w:r>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Энэ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иргэд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олон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хүүхэд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багачуудын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эрсдэлгүй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аюулгүй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орчин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өсч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торних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эрхийг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нь</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хангахад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хамтран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ажиллахыг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уриалж</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хамтран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ажиллалаа</w:t>
      </w:r>
      <w:proofErr w:type="spellEnd"/>
      <w:r w:rsidRPr="00310BB1">
        <w:rPr>
          <w:rFonts w:ascii="Arial" w:eastAsia="Times New Roman" w:hAnsi="Arial" w:cs="Arial"/>
          <w:color w:val="1C1E21"/>
          <w:sz w:val="24"/>
          <w:szCs w:val="24"/>
        </w:rPr>
        <w:t xml:space="preserve">.  </w:t>
      </w:r>
    </w:p>
    <w:p w14:paraId="3A7F7989" w14:textId="77777777" w:rsidR="00310BB1" w:rsidRPr="00310BB1" w:rsidRDefault="00310BB1" w:rsidP="003B1F2F">
      <w:pPr>
        <w:numPr>
          <w:ilvl w:val="0"/>
          <w:numId w:val="8"/>
        </w:numPr>
        <w:shd w:val="clear" w:color="auto" w:fill="FFFFFF"/>
        <w:tabs>
          <w:tab w:val="left" w:pos="993"/>
        </w:tabs>
        <w:spacing w:after="90" w:line="240" w:lineRule="auto"/>
        <w:ind w:left="0" w:firstLine="567"/>
        <w:jc w:val="both"/>
        <w:rPr>
          <w:rFonts w:ascii="Arial" w:eastAsia="Times New Roman" w:hAnsi="Arial" w:cs="Arial"/>
          <w:color w:val="1C1E21"/>
          <w:sz w:val="24"/>
          <w:szCs w:val="24"/>
        </w:rPr>
      </w:pPr>
      <w:r w:rsidRPr="00310BB1">
        <w:rPr>
          <w:rFonts w:ascii="Arial" w:eastAsia="Times New Roman" w:hAnsi="Arial" w:cs="Arial"/>
          <w:color w:val="1C1E21"/>
          <w:sz w:val="24"/>
          <w:szCs w:val="24"/>
        </w:rPr>
        <w:t>СОНГУУЛИЙН САНАЛ АВАХ БАЙРУУДЫН ЦАХИЛГААН ХАНГАМЖИЙН НАЙДВАРТАЙ АЖИЛЛАГААГ ХАНГАЖ, ӨНДӨРЖҮҮЛСЭН БЭЛЭН БАЙДЛЫН ЗЭРЭГТ ШИЛЖИВ</w:t>
      </w:r>
    </w:p>
    <w:p w14:paraId="4766514A" w14:textId="249BFEA0" w:rsidR="00310BB1" w:rsidRPr="00310BB1" w:rsidRDefault="00310BB1" w:rsidP="00310BB1">
      <w:pPr>
        <w:shd w:val="clear" w:color="auto" w:fill="FFFFFF"/>
        <w:spacing w:before="90" w:after="90" w:line="240" w:lineRule="auto"/>
        <w:ind w:firstLine="720"/>
        <w:jc w:val="both"/>
        <w:rPr>
          <w:rFonts w:ascii="Arial" w:eastAsiaTheme="minorEastAsia" w:hAnsi="Arial" w:cs="Arial"/>
          <w:color w:val="1C1E21"/>
          <w:sz w:val="24"/>
          <w:szCs w:val="24"/>
        </w:rPr>
      </w:pPr>
      <w:proofErr w:type="spellStart"/>
      <w:r w:rsidRPr="00310BB1">
        <w:rPr>
          <w:rFonts w:ascii="Arial" w:eastAsia="Times New Roman" w:hAnsi="Arial" w:cs="Arial"/>
          <w:color w:val="1C1E21"/>
          <w:sz w:val="24"/>
          <w:szCs w:val="24"/>
        </w:rPr>
        <w:t>Улсын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Их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Хурлын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сонгуулийн</w:t>
      </w:r>
      <w:proofErr w:type="spellEnd"/>
      <w:r w:rsidRPr="00310BB1">
        <w:rPr>
          <w:rFonts w:ascii="Arial" w:eastAsia="Times New Roman" w:hAnsi="Arial" w:cs="Arial"/>
          <w:color w:val="1C1E21"/>
          <w:sz w:val="24"/>
          <w:szCs w:val="24"/>
        </w:rPr>
        <w:t xml:space="preserve"> 2020 </w:t>
      </w:r>
      <w:proofErr w:type="spellStart"/>
      <w:r w:rsidRPr="00310BB1">
        <w:rPr>
          <w:rFonts w:ascii="Arial" w:eastAsia="Times New Roman" w:hAnsi="Arial" w:cs="Arial"/>
          <w:color w:val="1C1E21"/>
          <w:sz w:val="24"/>
          <w:szCs w:val="24"/>
        </w:rPr>
        <w:t>оны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ээлжит</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сонгуулиар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санал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байруудын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цахилгаан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хангамжийн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найдвартай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ажиллагааг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хангах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зорилгоор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Сэлэнгийн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цахилгаан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түгээх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сүлжээ</w:t>
      </w:r>
      <w:proofErr w:type="spellEnd"/>
      <w:r w:rsidRPr="00310BB1">
        <w:rPr>
          <w:rFonts w:ascii="Arial" w:eastAsia="Times New Roman" w:hAnsi="Arial" w:cs="Arial"/>
          <w:color w:val="1C1E21"/>
          <w:sz w:val="24"/>
          <w:szCs w:val="24"/>
        </w:rPr>
        <w:t>” ХК-</w:t>
      </w:r>
      <w:proofErr w:type="spellStart"/>
      <w:r w:rsidRPr="00310BB1">
        <w:rPr>
          <w:rFonts w:ascii="Arial" w:eastAsia="Times New Roman" w:hAnsi="Arial" w:cs="Arial"/>
          <w:color w:val="1C1E21"/>
          <w:sz w:val="24"/>
          <w:szCs w:val="24"/>
        </w:rPr>
        <w:t>иас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зохион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байгуулалтын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арга</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хэмжээнүүдийг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авч</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хэрэгжүүллээ</w:t>
      </w:r>
      <w:proofErr w:type="spellEnd"/>
      <w:r w:rsidRPr="00310BB1">
        <w:rPr>
          <w:rFonts w:ascii="Arial" w:eastAsia="Times New Roman"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imes New Roman" w:hAnsi="Arial" w:cs="Arial"/>
          <w:color w:val="1C1E21"/>
          <w:sz w:val="24"/>
          <w:szCs w:val="24"/>
        </w:rPr>
        <w:t>Тус</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компанийн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үйлчлэх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хүрээний</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нутаг</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дэвсгэр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буюу</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Дархан-Уул</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Сэлэнгэ</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Төв</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аймгуудад</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байрлах</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нийт</w:t>
      </w:r>
      <w:proofErr w:type="spellEnd"/>
      <w:r w:rsidRPr="00310BB1">
        <w:rPr>
          <w:rFonts w:ascii="Arial" w:eastAsia="Times New Roman" w:hAnsi="Arial" w:cs="Arial"/>
          <w:color w:val="1C1E21"/>
          <w:sz w:val="24"/>
          <w:szCs w:val="24"/>
        </w:rPr>
        <w:t xml:space="preserve"> 111 </w:t>
      </w:r>
      <w:proofErr w:type="spellStart"/>
      <w:r w:rsidRPr="00310BB1">
        <w:rPr>
          <w:rFonts w:ascii="Arial" w:eastAsia="Times New Roman" w:hAnsi="Arial" w:cs="Arial"/>
          <w:color w:val="1C1E21"/>
          <w:sz w:val="24"/>
          <w:szCs w:val="24"/>
        </w:rPr>
        <w:t>сонгуулийн</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с</w:t>
      </w:r>
      <w:r w:rsidRPr="00310BB1">
        <w:rPr>
          <w:rFonts w:ascii="Arial" w:eastAsiaTheme="minorEastAsia" w:hAnsi="Arial" w:cs="Arial"/>
          <w:color w:val="1C1E21"/>
          <w:sz w:val="24"/>
          <w:szCs w:val="24"/>
        </w:rPr>
        <w:t>анал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байруудад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хариуцлагатай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жижүүрүүдийг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томилж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нөөц</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үүсгүүрүүдийг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бэлтгэсэн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байна</w:t>
      </w:r>
      <w:proofErr w:type="spellEnd"/>
      <w:r w:rsidRPr="00310BB1">
        <w:rPr>
          <w:rFonts w:ascii="Arial" w:eastAsiaTheme="minorEastAsia"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heme="minorEastAsia" w:hAnsi="Arial" w:cs="Arial"/>
          <w:color w:val="1C1E21"/>
          <w:sz w:val="24"/>
          <w:szCs w:val="24"/>
        </w:rPr>
        <w:t>Сонгуулийн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санал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авах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өдөр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болзошгүй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аваар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саатлын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үед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шуурхай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ажиллагааг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зохион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байгуулж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өндөр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зохион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байгуулалт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мэргэжлийн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ур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чадвар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гаргаж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хариуцлагатай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ажиллахыг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анхаарууллаа</w:t>
      </w:r>
      <w:proofErr w:type="spellEnd"/>
      <w:r w:rsidRPr="00310BB1">
        <w:rPr>
          <w:rFonts w:ascii="Arial" w:eastAsiaTheme="minorEastAsia"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heme="minorEastAsia" w:hAnsi="Arial" w:cs="Arial"/>
          <w:color w:val="1C1E21"/>
          <w:sz w:val="24"/>
          <w:szCs w:val="24"/>
        </w:rPr>
        <w:t>Түүнчлэн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тус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компанийн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Ерөнхий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инженер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бөгөөд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Дэд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захирал</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Б.Батжаргал</w:t>
      </w:r>
      <w:proofErr w:type="spellEnd"/>
      <w:r w:rsidRPr="00310BB1">
        <w:rPr>
          <w:rFonts w:ascii="Arial" w:eastAsiaTheme="minorEastAsia" w:hAnsi="Arial" w:cs="Arial"/>
          <w:color w:val="1C1E21"/>
          <w:sz w:val="24"/>
          <w:szCs w:val="24"/>
        </w:rPr>
        <w:t xml:space="preserve"> 2020 </w:t>
      </w:r>
      <w:proofErr w:type="spellStart"/>
      <w:r w:rsidRPr="00310BB1">
        <w:rPr>
          <w:rFonts w:ascii="Arial" w:eastAsiaTheme="minorEastAsia" w:hAnsi="Arial" w:cs="Arial"/>
          <w:color w:val="1C1E21"/>
          <w:sz w:val="24"/>
          <w:szCs w:val="24"/>
        </w:rPr>
        <w:t>оны</w:t>
      </w:r>
      <w:proofErr w:type="spellEnd"/>
      <w:r w:rsidRPr="00310BB1">
        <w:rPr>
          <w:rFonts w:ascii="Arial" w:eastAsiaTheme="minorEastAsia" w:hAnsi="Arial" w:cs="Arial"/>
          <w:color w:val="1C1E21"/>
          <w:sz w:val="24"/>
          <w:szCs w:val="24"/>
        </w:rPr>
        <w:t xml:space="preserve"> 06 </w:t>
      </w:r>
      <w:proofErr w:type="spellStart"/>
      <w:r w:rsidRPr="00310BB1">
        <w:rPr>
          <w:rFonts w:ascii="Arial" w:eastAsiaTheme="minorEastAsia" w:hAnsi="Arial" w:cs="Arial"/>
          <w:color w:val="1C1E21"/>
          <w:sz w:val="24"/>
          <w:szCs w:val="24"/>
        </w:rPr>
        <w:t>дугаар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сарын</w:t>
      </w:r>
      <w:proofErr w:type="spellEnd"/>
      <w:r w:rsidRPr="00310BB1">
        <w:rPr>
          <w:rFonts w:ascii="Arial" w:eastAsiaTheme="minorEastAsia" w:hAnsi="Arial" w:cs="Arial"/>
          <w:color w:val="1C1E21"/>
          <w:sz w:val="24"/>
          <w:szCs w:val="24"/>
        </w:rPr>
        <w:t xml:space="preserve"> 24-ний </w:t>
      </w:r>
      <w:proofErr w:type="spellStart"/>
      <w:r w:rsidRPr="00310BB1">
        <w:rPr>
          <w:rFonts w:ascii="Arial" w:eastAsiaTheme="minorEastAsia" w:hAnsi="Arial" w:cs="Arial"/>
          <w:color w:val="1C1E21"/>
          <w:sz w:val="24"/>
          <w:szCs w:val="24"/>
        </w:rPr>
        <w:t>өглөө</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бүх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салбар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нэгжийн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дарга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нартай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онлайнаар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хуралдаж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сонгуулийн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үед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ээлжит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бус</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зааварчилгаа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өгч</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өндөржүүлсэн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бэлэн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байдлын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зэрэгт</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шилжүүлжээ</w:t>
      </w:r>
      <w:proofErr w:type="spellEnd"/>
      <w:r w:rsidRPr="00310BB1">
        <w:rPr>
          <w:rFonts w:ascii="Arial" w:eastAsiaTheme="minorEastAsia" w:hAnsi="Arial" w:cs="Arial"/>
          <w:color w:val="1C1E21"/>
          <w:sz w:val="24"/>
          <w:szCs w:val="24"/>
        </w:rPr>
        <w:t>.</w:t>
      </w:r>
      <w:r w:rsidRPr="00310BB1">
        <w:rPr>
          <w:rFonts w:ascii="Arial" w:eastAsia="Times New Roman" w:hAnsi="Arial" w:cs="Arial"/>
          <w:color w:val="1C1E21"/>
          <w:sz w:val="24"/>
          <w:szCs w:val="24"/>
        </w:rPr>
        <w:br/>
      </w:r>
      <w:proofErr w:type="spellStart"/>
      <w:r w:rsidRPr="00310BB1">
        <w:rPr>
          <w:rFonts w:ascii="Arial" w:eastAsiaTheme="minorEastAsia" w:hAnsi="Arial" w:cs="Arial"/>
          <w:color w:val="1C1E21"/>
          <w:sz w:val="24"/>
          <w:szCs w:val="24"/>
        </w:rPr>
        <w:t>Сонгуулийн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хэсгийн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хороодод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жижүүрлэж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байгаа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ажилтнууд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нь</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сонгуулийн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хэсгийн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хороодын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дарга</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нартай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байнгын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холбоотой</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цахилгаан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хангамж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саатсан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үед</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цахилгааны</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нөөц</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үүсгүүрийн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бэлэн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байдлыг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хангаж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ажиллагааг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шалгаж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түр</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холбох</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кабель</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бэлтгэж</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холболтыг</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хийсэн</w:t>
      </w:r>
      <w:proofErr w:type="spellEnd"/>
      <w:r w:rsidRPr="00310BB1">
        <w:rPr>
          <w:rFonts w:ascii="Arial" w:eastAsiaTheme="minorEastAsia" w:hAnsi="Arial" w:cs="Arial"/>
          <w:color w:val="1C1E21"/>
          <w:sz w:val="24"/>
          <w:szCs w:val="24"/>
        </w:rPr>
        <w:t xml:space="preserve"> </w:t>
      </w:r>
      <w:proofErr w:type="spellStart"/>
      <w:r w:rsidRPr="00310BB1">
        <w:rPr>
          <w:rFonts w:ascii="Arial" w:eastAsiaTheme="minorEastAsia" w:hAnsi="Arial" w:cs="Arial"/>
          <w:color w:val="1C1E21"/>
          <w:sz w:val="24"/>
          <w:szCs w:val="24"/>
        </w:rPr>
        <w:t>юм</w:t>
      </w:r>
      <w:proofErr w:type="spellEnd"/>
      <w:r w:rsidRPr="00310BB1">
        <w:rPr>
          <w:rFonts w:ascii="Arial" w:eastAsiaTheme="minorEastAsia" w:hAnsi="Arial" w:cs="Arial"/>
          <w:color w:val="1C1E21"/>
          <w:sz w:val="24"/>
          <w:szCs w:val="24"/>
        </w:rPr>
        <w:t xml:space="preserve">. </w:t>
      </w:r>
    </w:p>
    <w:p w14:paraId="07FC5B20" w14:textId="2985FB18" w:rsidR="00310BB1" w:rsidRPr="00310BB1" w:rsidRDefault="00B85BE1" w:rsidP="00310BB1">
      <w:pPr>
        <w:shd w:val="clear" w:color="auto" w:fill="FFFFFF"/>
        <w:spacing w:before="90" w:after="90" w:line="240" w:lineRule="auto"/>
        <w:ind w:firstLine="720"/>
        <w:jc w:val="center"/>
        <w:rPr>
          <w:rFonts w:ascii="Arial" w:eastAsiaTheme="minorEastAsia" w:hAnsi="Arial" w:cs="Arial"/>
          <w:b/>
          <w:sz w:val="24"/>
          <w:szCs w:val="24"/>
          <w:lang w:val="mn-MN"/>
        </w:rPr>
      </w:pPr>
      <w:r>
        <w:rPr>
          <w:rFonts w:ascii="Arial" w:eastAsiaTheme="minorEastAsia" w:hAnsi="Arial" w:cs="Arial"/>
          <w:b/>
          <w:sz w:val="24"/>
          <w:szCs w:val="24"/>
          <w:lang w:val="mn-MN"/>
        </w:rPr>
        <w:t>Долоо</w:t>
      </w:r>
      <w:r w:rsidR="00310BB1" w:rsidRPr="00310BB1">
        <w:rPr>
          <w:rFonts w:ascii="Arial" w:eastAsiaTheme="minorEastAsia" w:hAnsi="Arial" w:cs="Arial"/>
          <w:b/>
          <w:sz w:val="24"/>
          <w:szCs w:val="24"/>
          <w:lang w:val="mn-MN"/>
        </w:rPr>
        <w:t xml:space="preserve">. </w:t>
      </w:r>
      <w:r w:rsidR="003B1F2F">
        <w:rPr>
          <w:rFonts w:ascii="Arial" w:eastAsiaTheme="minorEastAsia" w:hAnsi="Arial" w:cs="Arial"/>
          <w:b/>
          <w:sz w:val="24"/>
          <w:szCs w:val="24"/>
          <w:lang w:val="mn-MN"/>
        </w:rPr>
        <w:t>Нийгмийн хариуцлагын хүрээнд</w:t>
      </w:r>
    </w:p>
    <w:p w14:paraId="77408E3F" w14:textId="26C2E814" w:rsidR="00310BB1" w:rsidRPr="00310BB1" w:rsidRDefault="00310BB1" w:rsidP="00310BB1">
      <w:pPr>
        <w:numPr>
          <w:ilvl w:val="0"/>
          <w:numId w:val="11"/>
        </w:numPr>
        <w:shd w:val="clear" w:color="auto" w:fill="FFFFFF"/>
        <w:spacing w:after="0" w:line="240" w:lineRule="auto"/>
        <w:contextualSpacing/>
        <w:jc w:val="both"/>
        <w:rPr>
          <w:rFonts w:ascii="Arial" w:eastAsia="Times New Roman" w:hAnsi="Arial" w:cs="Arial"/>
          <w:sz w:val="24"/>
          <w:szCs w:val="24"/>
        </w:rPr>
      </w:pPr>
      <w:r w:rsidRPr="00310BB1">
        <w:rPr>
          <w:rFonts w:ascii="Arial" w:eastAsia="Times New Roman" w:hAnsi="Arial" w:cs="Arial"/>
          <w:sz w:val="24"/>
          <w:szCs w:val="24"/>
        </w:rPr>
        <w:t>3.875.000+1.000.000=4.875.000 ТӨГРӨГИЙН</w:t>
      </w:r>
      <w:r w:rsidR="003B1F2F">
        <w:rPr>
          <w:rFonts w:ascii="Arial" w:eastAsia="Times New Roman" w:hAnsi="Arial" w:cs="Arial"/>
          <w:sz w:val="24"/>
          <w:szCs w:val="24"/>
        </w:rPr>
        <w:t xml:space="preserve"> ХАНДИВ ЦУГЛАРЧ ГАРДУУЛАН ӨГЛӨӨ.</w:t>
      </w:r>
    </w:p>
    <w:p w14:paraId="029E0CDD" w14:textId="77777777" w:rsidR="00310BB1" w:rsidRPr="00310BB1" w:rsidRDefault="00310BB1" w:rsidP="00310BB1">
      <w:pPr>
        <w:shd w:val="clear" w:color="auto" w:fill="FFFFFF"/>
        <w:spacing w:after="0" w:line="240" w:lineRule="auto"/>
        <w:ind w:left="720"/>
        <w:contextualSpacing/>
        <w:jc w:val="both"/>
        <w:outlineLvl w:val="2"/>
        <w:rPr>
          <w:rFonts w:ascii="Arial" w:eastAsia="Times New Roman" w:hAnsi="Arial" w:cs="Arial"/>
          <w:b/>
          <w:bCs/>
          <w:sz w:val="24"/>
          <w:szCs w:val="24"/>
        </w:rPr>
      </w:pPr>
    </w:p>
    <w:p w14:paraId="04602513" w14:textId="77777777" w:rsidR="00310BB1" w:rsidRPr="00310BB1" w:rsidRDefault="00310BB1" w:rsidP="00310BB1">
      <w:pPr>
        <w:shd w:val="clear" w:color="auto" w:fill="FFFFFF"/>
        <w:spacing w:after="0" w:line="240" w:lineRule="auto"/>
        <w:ind w:firstLine="360"/>
        <w:jc w:val="both"/>
        <w:rPr>
          <w:rFonts w:ascii="Arial" w:eastAsia="Times New Roman" w:hAnsi="Arial" w:cs="Arial"/>
          <w:sz w:val="24"/>
          <w:szCs w:val="24"/>
          <w:lang w:val="mn-MN"/>
        </w:rPr>
      </w:pPr>
      <w:r w:rsidRPr="00310BB1">
        <w:rPr>
          <w:rFonts w:ascii="Arial" w:eastAsia="Times New Roman" w:hAnsi="Arial" w:cs="Arial"/>
          <w:noProof/>
          <w:sz w:val="24"/>
          <w:szCs w:val="24"/>
        </w:rPr>
        <w:drawing>
          <wp:anchor distT="0" distB="0" distL="114300" distR="114300" simplePos="0" relativeHeight="251689984" behindDoc="0" locked="0" layoutInCell="1" allowOverlap="1" wp14:anchorId="3F2F3FCD" wp14:editId="12AF6295">
            <wp:simplePos x="0" y="0"/>
            <wp:positionH relativeFrom="column">
              <wp:posOffset>3353435</wp:posOffset>
            </wp:positionH>
            <wp:positionV relativeFrom="paragraph">
              <wp:posOffset>198527</wp:posOffset>
            </wp:positionV>
            <wp:extent cx="2406650" cy="1804670"/>
            <wp:effectExtent l="0" t="0" r="0" b="5080"/>
            <wp:wrapSquare wrapText="bothSides"/>
            <wp:docPr id="9228" name="Picture 9228" descr="D:\videos\User File\Downloads\107008950_3113820365352488_4730217142944798440_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descr="D:\videos\User File\Downloads\107008950_3113820365352488_4730217142944798440_n.jpg"/>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2406650" cy="180467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310BB1">
        <w:rPr>
          <w:rFonts w:ascii="Arial" w:eastAsia="Times New Roman" w:hAnsi="Arial" w:cs="Arial"/>
          <w:sz w:val="24"/>
          <w:szCs w:val="24"/>
          <w:lang w:val="mn-MN"/>
        </w:rPr>
        <w:t xml:space="preserve">ДХҮТ-ийн Ээлжийн монтёр Ц.Баярыг өөрийн гэсэн байшингаа барих ажилд нь сэтгэлийн хандив болгож компанийн хамт олон 2 өдрийн дотор хандив өрнүүлсэн. Хамт олны цугларсан </w:t>
      </w:r>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хандивын</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мөнгө</w:t>
      </w:r>
      <w:proofErr w:type="spellEnd"/>
      <w:r w:rsidRPr="00310BB1">
        <w:rPr>
          <w:rFonts w:ascii="Arial" w:eastAsia="Times New Roman" w:hAnsi="Arial" w:cs="Arial"/>
          <w:sz w:val="24"/>
          <w:szCs w:val="24"/>
        </w:rPr>
        <w:t xml:space="preserve"> 3.875.000 </w:t>
      </w:r>
      <w:proofErr w:type="spellStart"/>
      <w:r w:rsidRPr="00310BB1">
        <w:rPr>
          <w:rFonts w:ascii="Arial" w:eastAsia="Times New Roman" w:hAnsi="Arial" w:cs="Arial"/>
          <w:sz w:val="24"/>
          <w:szCs w:val="24"/>
        </w:rPr>
        <w:t>төгрөг</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болж</w:t>
      </w:r>
      <w:proofErr w:type="spellEnd"/>
      <w:r w:rsidRPr="00310BB1">
        <w:rPr>
          <w:rFonts w:ascii="Arial" w:eastAsia="Times New Roman" w:hAnsi="Arial" w:cs="Arial"/>
          <w:sz w:val="24"/>
          <w:szCs w:val="24"/>
          <w:lang w:val="mn-MN"/>
        </w:rPr>
        <w:t xml:space="preserve"> </w:t>
      </w:r>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дээрээс</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нь</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ҮЭХороо</w:t>
      </w:r>
      <w:proofErr w:type="spellEnd"/>
      <w:r w:rsidRPr="00310BB1">
        <w:rPr>
          <w:rFonts w:ascii="Arial" w:eastAsia="Times New Roman" w:hAnsi="Arial" w:cs="Arial"/>
          <w:sz w:val="24"/>
          <w:szCs w:val="24"/>
        </w:rPr>
        <w:t xml:space="preserve"> 1 </w:t>
      </w:r>
      <w:proofErr w:type="spellStart"/>
      <w:r w:rsidRPr="00310BB1">
        <w:rPr>
          <w:rFonts w:ascii="Arial" w:eastAsia="Times New Roman" w:hAnsi="Arial" w:cs="Arial"/>
          <w:sz w:val="24"/>
          <w:szCs w:val="24"/>
        </w:rPr>
        <w:t>сая</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төгрөг</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хандивласнаар</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Ц.Баяртаа</w:t>
      </w:r>
      <w:proofErr w:type="spellEnd"/>
      <w:r w:rsidRPr="00310BB1">
        <w:rPr>
          <w:rFonts w:ascii="Arial" w:eastAsia="Times New Roman" w:hAnsi="Arial" w:cs="Arial"/>
          <w:sz w:val="24"/>
          <w:szCs w:val="24"/>
        </w:rPr>
        <w:t xml:space="preserve"> 4.875.000 </w:t>
      </w:r>
      <w:proofErr w:type="spellStart"/>
      <w:r w:rsidRPr="00310BB1">
        <w:rPr>
          <w:rFonts w:ascii="Arial" w:eastAsia="Times New Roman" w:hAnsi="Arial" w:cs="Arial"/>
          <w:sz w:val="24"/>
          <w:szCs w:val="24"/>
        </w:rPr>
        <w:t>төгрөгийг</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гардууллаа</w:t>
      </w:r>
      <w:proofErr w:type="spellEnd"/>
      <w:r w:rsidRPr="00310BB1">
        <w:rPr>
          <w:rFonts w:ascii="Arial" w:eastAsia="Times New Roman" w:hAnsi="Arial" w:cs="Arial"/>
          <w:sz w:val="24"/>
          <w:szCs w:val="24"/>
        </w:rPr>
        <w:t xml:space="preserve">. </w:t>
      </w:r>
      <w:r w:rsidRPr="00310BB1">
        <w:rPr>
          <w:rFonts w:ascii="Arial" w:eastAsia="Times New Roman" w:hAnsi="Arial" w:cs="Arial"/>
          <w:sz w:val="24"/>
          <w:szCs w:val="24"/>
          <w:lang w:val="mn-MN"/>
        </w:rPr>
        <w:t>Х</w:t>
      </w:r>
      <w:proofErr w:type="spellStart"/>
      <w:r w:rsidRPr="00310BB1">
        <w:rPr>
          <w:rFonts w:ascii="Arial" w:eastAsia="Times New Roman" w:hAnsi="Arial" w:cs="Arial"/>
          <w:sz w:val="24"/>
          <w:szCs w:val="24"/>
        </w:rPr>
        <w:t>андив</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өгөх</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үйл</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ажиллагааг</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богино</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хугацаанд</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захиргаа</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удирдлагын</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хэлтэс</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дархан</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хэрэглэгчдэд</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үйлчлэх</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төв</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санхүү</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эдийн</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засгийн</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хэлтэс</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үйлдвэрчний</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эвлэлийн</w:t>
      </w:r>
      <w:proofErr w:type="spellEnd"/>
      <w:r w:rsidRPr="00310BB1">
        <w:rPr>
          <w:rFonts w:ascii="Arial" w:eastAsia="Times New Roman" w:hAnsi="Arial" w:cs="Arial"/>
          <w:sz w:val="24"/>
          <w:szCs w:val="24"/>
        </w:rPr>
        <w:t xml:space="preserve"> </w:t>
      </w:r>
      <w:proofErr w:type="spellStart"/>
      <w:r w:rsidRPr="00310BB1">
        <w:rPr>
          <w:rFonts w:ascii="Arial" w:eastAsia="Times New Roman" w:hAnsi="Arial" w:cs="Arial"/>
          <w:sz w:val="24"/>
          <w:szCs w:val="24"/>
        </w:rPr>
        <w:t>хороо</w:t>
      </w:r>
      <w:proofErr w:type="spellEnd"/>
      <w:r w:rsidRPr="00310BB1">
        <w:rPr>
          <w:rFonts w:ascii="Arial" w:eastAsia="Times New Roman" w:hAnsi="Arial" w:cs="Arial"/>
          <w:sz w:val="24"/>
          <w:szCs w:val="24"/>
          <w:lang w:val="mn-MN"/>
        </w:rPr>
        <w:t xml:space="preserve"> хамтран зохион байгуулсан. </w:t>
      </w:r>
    </w:p>
    <w:p w14:paraId="42B68DA8" w14:textId="77777777" w:rsidR="00310BB1" w:rsidRPr="00310BB1" w:rsidRDefault="00310BB1" w:rsidP="00310BB1">
      <w:pPr>
        <w:shd w:val="clear" w:color="auto" w:fill="FFFFFF"/>
        <w:spacing w:after="0" w:line="240" w:lineRule="auto"/>
        <w:ind w:left="360"/>
        <w:jc w:val="both"/>
        <w:rPr>
          <w:rFonts w:ascii="Arial" w:eastAsia="Times New Roman" w:hAnsi="Arial" w:cs="Arial"/>
          <w:sz w:val="24"/>
          <w:szCs w:val="24"/>
        </w:rPr>
      </w:pPr>
    </w:p>
    <w:p w14:paraId="76EE6414" w14:textId="79A52F7F" w:rsidR="00310BB1" w:rsidRPr="003B1F2F" w:rsidRDefault="003B1F2F" w:rsidP="003B1F2F">
      <w:pPr>
        <w:jc w:val="center"/>
        <w:rPr>
          <w:rFonts w:ascii="Arial" w:hAnsi="Arial" w:cs="Arial"/>
          <w:b/>
          <w:sz w:val="24"/>
          <w:szCs w:val="24"/>
          <w:lang w:val="mn-MN"/>
        </w:rPr>
      </w:pPr>
      <w:r w:rsidRPr="003B1F2F">
        <w:rPr>
          <w:rFonts w:ascii="Arial" w:hAnsi="Arial" w:cs="Arial"/>
          <w:b/>
          <w:sz w:val="24"/>
          <w:szCs w:val="24"/>
          <w:lang w:val="mn-MN"/>
        </w:rPr>
        <w:t>Найм. Хэвлэл мэдээллийн чиглэлээр</w:t>
      </w:r>
    </w:p>
    <w:p w14:paraId="328245AF" w14:textId="77777777" w:rsidR="00310BB1" w:rsidRPr="00310BB1" w:rsidRDefault="00310BB1" w:rsidP="00310BB1">
      <w:pPr>
        <w:shd w:val="clear" w:color="auto" w:fill="FFFFFF"/>
        <w:spacing w:before="90" w:after="0" w:line="240" w:lineRule="auto"/>
        <w:ind w:firstLine="720"/>
        <w:jc w:val="both"/>
        <w:rPr>
          <w:rFonts w:ascii="Arial" w:eastAsia="Times New Roman" w:hAnsi="Arial" w:cs="Arial"/>
          <w:sz w:val="24"/>
          <w:szCs w:val="24"/>
          <w:lang w:val="mn-MN"/>
        </w:rPr>
      </w:pPr>
      <w:r w:rsidRPr="00310BB1">
        <w:rPr>
          <w:rFonts w:ascii="Arial" w:eastAsia="Times New Roman" w:hAnsi="Arial" w:cs="Arial"/>
          <w:sz w:val="24"/>
          <w:szCs w:val="24"/>
          <w:lang w:val="mn-MN"/>
        </w:rPr>
        <w:t xml:space="preserve">Дархан Сэлэнгийн Цахилгаан Түгээх Сүлжээ ХК пэйж хуудсанд цаг үеийн бүх мэдээнүүд  тогтмол тавигдаж байна. Мөн ТӨЛӨВЛӨГӨӨТ ТАСЛАЛТЫН мэдээлэл өдөр тутам цахим хуудас болон сошиал медиагийн олон гишүүнтэй хуудсуудад тавигдаж байгаа . 2020  оны эхний хагас жилд компанийн пэйж хуудсанд  байгууллагын үйл ажиллагаатай холбоотой  нийтдээ 118   төрлийн сэрэмжлүүлэх болон үйл явдлын  мэдээ мэдээлэл тавигдсан байна. </w:t>
      </w:r>
    </w:p>
    <w:p w14:paraId="4AB80C23" w14:textId="77777777" w:rsidR="00310BB1" w:rsidRPr="00310BB1" w:rsidRDefault="00310BB1" w:rsidP="00310BB1">
      <w:pPr>
        <w:shd w:val="clear" w:color="auto" w:fill="FFFFFF"/>
        <w:spacing w:before="90" w:after="0" w:line="240" w:lineRule="auto"/>
        <w:ind w:firstLine="720"/>
        <w:jc w:val="both"/>
        <w:rPr>
          <w:rFonts w:ascii="Arial" w:eastAsia="Times New Roman" w:hAnsi="Arial" w:cs="Arial"/>
          <w:color w:val="1D2129"/>
          <w:sz w:val="24"/>
          <w:szCs w:val="24"/>
          <w:lang w:val="mn-MN"/>
        </w:rPr>
      </w:pPr>
      <w:r w:rsidRPr="00310BB1">
        <w:rPr>
          <w:rFonts w:ascii="Arial" w:eastAsia="Times New Roman" w:hAnsi="Arial" w:cs="Arial"/>
          <w:color w:val="1D2129"/>
          <w:sz w:val="24"/>
          <w:szCs w:val="24"/>
          <w:lang w:val="mn-MN"/>
        </w:rPr>
        <w:t xml:space="preserve"> 2018.04.10–наас эхлэн Орон нутгийн </w:t>
      </w:r>
      <w:r w:rsidRPr="00310BB1">
        <w:rPr>
          <w:rFonts w:ascii="Arial" w:eastAsia="Times New Roman" w:hAnsi="Arial" w:cs="Arial"/>
          <w:color w:val="1D2129"/>
          <w:sz w:val="24"/>
          <w:szCs w:val="24"/>
        </w:rPr>
        <w:t xml:space="preserve"> DBS</w:t>
      </w:r>
      <w:r w:rsidRPr="00310BB1">
        <w:rPr>
          <w:rFonts w:ascii="Arial" w:eastAsia="Times New Roman" w:hAnsi="Arial" w:cs="Arial"/>
          <w:color w:val="1D2129"/>
          <w:sz w:val="24"/>
          <w:szCs w:val="24"/>
          <w:lang w:val="mn-MN"/>
        </w:rPr>
        <w:t xml:space="preserve"> телевизтэй хамтын ажиллагааны гэрээ байгуулан ажиллаж байгаа бөгөөд үйл явдлын мэдээлэл, ярилцлага, ажлын байрны нээлттэй зар , сэрэмжлүүлэг зэрэг мэдээллүүд тус телевизээр цацагдаж байна.  Мөн </w:t>
      </w:r>
      <w:r w:rsidRPr="00310BB1">
        <w:rPr>
          <w:rFonts w:ascii="Arial" w:eastAsia="Times New Roman" w:hAnsi="Arial" w:cs="Arial"/>
          <w:color w:val="1D2129"/>
          <w:sz w:val="24"/>
          <w:szCs w:val="24"/>
        </w:rPr>
        <w:t xml:space="preserve"> </w:t>
      </w:r>
      <w:r w:rsidRPr="00310BB1">
        <w:rPr>
          <w:rFonts w:ascii="Arial" w:eastAsia="Times New Roman" w:hAnsi="Arial" w:cs="Arial"/>
          <w:color w:val="1D2129"/>
          <w:sz w:val="24"/>
          <w:szCs w:val="24"/>
          <w:lang w:val="mn-MN"/>
        </w:rPr>
        <w:t xml:space="preserve">ЛХА, </w:t>
      </w:r>
      <w:r w:rsidRPr="00310BB1">
        <w:rPr>
          <w:rFonts w:ascii="Arial" w:eastAsia="Times New Roman" w:hAnsi="Arial" w:cs="Arial"/>
          <w:color w:val="1D2129"/>
          <w:sz w:val="24"/>
          <w:szCs w:val="24"/>
        </w:rPr>
        <w:t>RGB</w:t>
      </w:r>
      <w:r w:rsidRPr="00310BB1">
        <w:rPr>
          <w:rFonts w:ascii="Arial" w:eastAsia="Times New Roman" w:hAnsi="Arial" w:cs="Arial"/>
          <w:color w:val="1D2129"/>
          <w:sz w:val="24"/>
          <w:szCs w:val="24"/>
          <w:lang w:val="mn-MN"/>
        </w:rPr>
        <w:t xml:space="preserve"> зэрэг   телевизүүдэд мэдээлэл ярилцлага өгч хамтран ажиллалаа.  Дүрстэй мэдээ 6 өгч, 2 удаагийн ярилцлаганд орлоо. МҮОНТВ, НТВ телевизүүдээр  “Ганаа мэргэжлээ солисон нь” нэвтрүүлгийг давтан гаргасан.  </w:t>
      </w:r>
    </w:p>
    <w:p w14:paraId="11B67216" w14:textId="77777777" w:rsidR="00310BB1" w:rsidRPr="00310BB1" w:rsidRDefault="00310BB1" w:rsidP="00310BB1">
      <w:pPr>
        <w:tabs>
          <w:tab w:val="left" w:pos="975"/>
        </w:tabs>
        <w:spacing w:line="240" w:lineRule="auto"/>
        <w:jc w:val="both"/>
        <w:rPr>
          <w:rFonts w:ascii="Arial" w:hAnsi="Arial" w:cs="Arial"/>
          <w:sz w:val="24"/>
          <w:szCs w:val="24"/>
          <w:lang w:val="mn-MN"/>
        </w:rPr>
      </w:pPr>
      <w:r w:rsidRPr="00310BB1">
        <w:rPr>
          <w:rFonts w:ascii="Arial" w:eastAsia="Times New Roman" w:hAnsi="Arial" w:cs="Arial"/>
          <w:color w:val="1D2129"/>
          <w:sz w:val="24"/>
          <w:szCs w:val="24"/>
          <w:lang w:val="mn-MN"/>
        </w:rPr>
        <w:t xml:space="preserve">Мон студитэй видео чиглэлийн ажлаар хамтран ажиллаж байна. Нийт  10 ш шторк хийсэн. 62 ш постерын эх бэлтгэж пост хийсэн. Төлөвлөгөөт таслалтын мэдээллийг өдөр бүр хэрэглэгчдэд хүргэж байна. </w:t>
      </w:r>
      <w:r w:rsidRPr="00310BB1">
        <w:rPr>
          <w:rFonts w:ascii="Arial" w:eastAsia="Times New Roman" w:hAnsi="Arial" w:cs="Arial"/>
          <w:color w:val="1D2129"/>
          <w:sz w:val="24"/>
          <w:szCs w:val="24"/>
        </w:rPr>
        <w:t xml:space="preserve"> </w:t>
      </w:r>
      <w:r w:rsidRPr="00310BB1">
        <w:rPr>
          <w:rFonts w:ascii="Arial" w:eastAsia="Times New Roman" w:hAnsi="Arial" w:cs="Arial"/>
          <w:color w:val="1D2129"/>
          <w:sz w:val="24"/>
          <w:szCs w:val="24"/>
          <w:lang w:val="mn-MN"/>
        </w:rPr>
        <w:t xml:space="preserve">Коронавирустэй холбоотой сэрэмжлүүлэх, уриалах төрлийн мэдээлэл </w:t>
      </w:r>
      <w:r w:rsidRPr="00310BB1">
        <w:rPr>
          <w:rFonts w:ascii="Arial" w:hAnsi="Arial" w:cs="Arial"/>
          <w:sz w:val="24"/>
          <w:szCs w:val="24"/>
          <w:lang w:val="mn-MN"/>
        </w:rPr>
        <w:t xml:space="preserve">нйит 16 төрлийн сошиал мэдээ, 20 төрлийн постер, 1 удаагийн  телевизийн ярилцлага  олон нийтэд хүргэн ажилласан. </w:t>
      </w:r>
    </w:p>
    <w:p w14:paraId="663BC5F0" w14:textId="77777777" w:rsidR="00310BB1" w:rsidRPr="00310BB1" w:rsidRDefault="00310BB1" w:rsidP="00310BB1">
      <w:pPr>
        <w:shd w:val="clear" w:color="auto" w:fill="FFFFFF"/>
        <w:spacing w:before="90" w:after="0" w:line="240" w:lineRule="auto"/>
        <w:ind w:left="567" w:hanging="1134"/>
        <w:contextualSpacing/>
        <w:jc w:val="both"/>
        <w:rPr>
          <w:rFonts w:ascii="Arial" w:eastAsia="Times New Roman" w:hAnsi="Arial" w:cs="Arial"/>
          <w:noProof/>
          <w:color w:val="1D2129"/>
          <w:sz w:val="24"/>
          <w:szCs w:val="24"/>
          <w:lang w:val="mn-MN"/>
        </w:rPr>
      </w:pPr>
      <w:r w:rsidRPr="00310BB1">
        <w:rPr>
          <w:rFonts w:ascii="Arial" w:eastAsia="Times New Roman" w:hAnsi="Arial" w:cs="Arial"/>
          <w:noProof/>
          <w:color w:val="1D2129"/>
          <w:sz w:val="24"/>
          <w:szCs w:val="24"/>
          <w:lang w:val="mn-MN"/>
        </w:rPr>
        <w:t xml:space="preserve">       </w:t>
      </w:r>
    </w:p>
    <w:p w14:paraId="1E257117" w14:textId="77777777" w:rsidR="00310BB1" w:rsidRPr="00310BB1" w:rsidRDefault="00310BB1" w:rsidP="00310BB1">
      <w:pPr>
        <w:spacing w:line="240" w:lineRule="auto"/>
        <w:ind w:firstLine="720"/>
        <w:jc w:val="both"/>
        <w:rPr>
          <w:rFonts w:ascii="Arial" w:eastAsia="Times New Roman" w:hAnsi="Arial" w:cs="Arial"/>
          <w:snapToGrid w:val="0"/>
          <w:color w:val="000000"/>
          <w:w w:val="0"/>
          <w:sz w:val="24"/>
          <w:szCs w:val="24"/>
          <w:u w:color="000000"/>
          <w:bdr w:val="none" w:sz="0" w:space="0" w:color="000000"/>
          <w:shd w:val="clear" w:color="000000" w:fill="000000"/>
          <w:lang w:val="mn-MN" w:eastAsia="x-none" w:bidi="x-none"/>
        </w:rPr>
      </w:pPr>
      <w:r w:rsidRPr="00310BB1">
        <w:rPr>
          <w:rFonts w:ascii="Arial" w:hAnsi="Arial" w:cs="Arial"/>
          <w:color w:val="000000" w:themeColor="text1"/>
          <w:sz w:val="24"/>
          <w:szCs w:val="24"/>
          <w:lang w:val="mn-MN"/>
        </w:rPr>
        <w:t xml:space="preserve">*Ажилчдын ажлын үнэмлэхийг шинэ орсон ажилтан бүрт хэвлэж өгч, хуучин үнэмлэхүүдийг устгалд оруулан бүртгэлжүүлж ажиллаж байна. </w:t>
      </w:r>
    </w:p>
    <w:p w14:paraId="1D703E39" w14:textId="575BA6ED" w:rsidR="00310BB1" w:rsidRPr="00310BB1" w:rsidRDefault="00B85BE1" w:rsidP="00310BB1">
      <w:pPr>
        <w:spacing w:before="100" w:beforeAutospacing="1" w:after="100" w:afterAutospacing="1" w:line="240" w:lineRule="auto"/>
        <w:contextualSpacing/>
        <w:jc w:val="both"/>
        <w:rPr>
          <w:rFonts w:ascii="Arial" w:eastAsia="Times New Roman" w:hAnsi="Arial" w:cs="Arial"/>
          <w:b/>
          <w:sz w:val="24"/>
          <w:szCs w:val="24"/>
          <w:lang w:val="mn-MN"/>
        </w:rPr>
      </w:pPr>
      <w:r>
        <w:rPr>
          <w:rFonts w:ascii="Arial" w:eastAsia="Times New Roman" w:hAnsi="Arial" w:cs="Arial"/>
          <w:b/>
          <w:sz w:val="24"/>
          <w:szCs w:val="24"/>
          <w:lang w:val="mn-MN"/>
        </w:rPr>
        <w:t>Ес</w:t>
      </w:r>
      <w:r w:rsidR="00310BB1" w:rsidRPr="00310BB1">
        <w:rPr>
          <w:rFonts w:ascii="Arial" w:eastAsia="Times New Roman" w:hAnsi="Arial" w:cs="Arial"/>
          <w:b/>
          <w:sz w:val="24"/>
          <w:szCs w:val="24"/>
          <w:lang w:val="mn-MN"/>
        </w:rPr>
        <w:t xml:space="preserve">. </w:t>
      </w:r>
      <w:r>
        <w:rPr>
          <w:rFonts w:ascii="Arial" w:eastAsia="Times New Roman" w:hAnsi="Arial" w:cs="Arial"/>
          <w:b/>
          <w:sz w:val="24"/>
          <w:szCs w:val="24"/>
          <w:lang w:val="mn-MN"/>
        </w:rPr>
        <w:t>А</w:t>
      </w:r>
      <w:r w:rsidRPr="00310BB1">
        <w:rPr>
          <w:rFonts w:ascii="Arial" w:eastAsia="Times New Roman" w:hAnsi="Arial" w:cs="Arial"/>
          <w:b/>
          <w:sz w:val="24"/>
          <w:szCs w:val="24"/>
          <w:lang w:val="mn-MN"/>
        </w:rPr>
        <w:t>ж ахуйн ажлын талаар</w:t>
      </w:r>
    </w:p>
    <w:p w14:paraId="760FD364" w14:textId="77777777" w:rsidR="00310BB1" w:rsidRPr="00310BB1" w:rsidRDefault="00310BB1" w:rsidP="00310BB1">
      <w:pPr>
        <w:spacing w:before="100" w:beforeAutospacing="1" w:after="100" w:afterAutospacing="1" w:line="240" w:lineRule="auto"/>
        <w:contextualSpacing/>
        <w:jc w:val="both"/>
        <w:rPr>
          <w:rFonts w:ascii="Arial" w:eastAsia="Times New Roman" w:hAnsi="Arial" w:cs="Arial"/>
          <w:b/>
          <w:sz w:val="24"/>
          <w:szCs w:val="24"/>
          <w:lang w:val="mn-MN"/>
        </w:rPr>
      </w:pPr>
    </w:p>
    <w:p w14:paraId="582D967E" w14:textId="77777777" w:rsidR="00310BB1" w:rsidRPr="00310BB1" w:rsidRDefault="00310BB1" w:rsidP="00310BB1">
      <w:pPr>
        <w:numPr>
          <w:ilvl w:val="0"/>
          <w:numId w:val="19"/>
        </w:numPr>
        <w:shd w:val="clear" w:color="auto" w:fill="FFFFFF"/>
        <w:spacing w:after="0" w:line="240" w:lineRule="auto"/>
        <w:contextualSpacing/>
        <w:jc w:val="both"/>
        <w:outlineLvl w:val="1"/>
        <w:rPr>
          <w:rFonts w:ascii="Arial" w:eastAsia="Times New Roman" w:hAnsi="Arial" w:cs="Arial"/>
          <w:color w:val="1C1E21"/>
          <w:sz w:val="24"/>
          <w:szCs w:val="24"/>
        </w:rPr>
      </w:pPr>
      <w:proofErr w:type="spellStart"/>
      <w:r w:rsidRPr="00310BB1">
        <w:rPr>
          <w:rFonts w:ascii="Arial" w:eastAsia="Times New Roman" w:hAnsi="Arial" w:cs="Arial"/>
          <w:color w:val="1C1E21"/>
          <w:sz w:val="24"/>
          <w:szCs w:val="24"/>
        </w:rPr>
        <w:t>Эрчим</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заалны</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засвар</w:t>
      </w:r>
      <w:proofErr w:type="spellEnd"/>
      <w:r w:rsidRPr="00310BB1">
        <w:rPr>
          <w:rFonts w:ascii="Arial" w:eastAsia="Times New Roman" w:hAnsi="Arial" w:cs="Arial"/>
          <w:color w:val="1C1E21"/>
          <w:sz w:val="24"/>
          <w:szCs w:val="24"/>
        </w:rPr>
        <w:t xml:space="preserve"> </w:t>
      </w:r>
      <w:proofErr w:type="spellStart"/>
      <w:r w:rsidRPr="00310BB1">
        <w:rPr>
          <w:rFonts w:ascii="Arial" w:eastAsia="Times New Roman" w:hAnsi="Arial" w:cs="Arial"/>
          <w:color w:val="1C1E21"/>
          <w:sz w:val="24"/>
          <w:szCs w:val="24"/>
        </w:rPr>
        <w:t>дууслаа</w:t>
      </w:r>
      <w:proofErr w:type="spellEnd"/>
      <w:r w:rsidRPr="00310BB1">
        <w:rPr>
          <w:rFonts w:ascii="Arial" w:eastAsia="Times New Roman" w:hAnsi="Arial" w:cs="Arial"/>
          <w:color w:val="1C1E21"/>
          <w:sz w:val="24"/>
          <w:szCs w:val="24"/>
          <w:lang w:val="mn-MN"/>
        </w:rPr>
        <w:t>.</w:t>
      </w:r>
    </w:p>
    <w:p w14:paraId="67F340A7" w14:textId="77777777" w:rsidR="00310BB1" w:rsidRPr="00310BB1" w:rsidRDefault="00310BB1" w:rsidP="00310BB1">
      <w:pPr>
        <w:shd w:val="clear" w:color="auto" w:fill="FFFFFF"/>
        <w:spacing w:after="0" w:line="240" w:lineRule="auto"/>
        <w:ind w:left="420"/>
        <w:contextualSpacing/>
        <w:jc w:val="both"/>
        <w:outlineLvl w:val="1"/>
        <w:rPr>
          <w:rFonts w:ascii="Arial" w:eastAsia="Times New Roman" w:hAnsi="Arial" w:cs="Arial"/>
          <w:color w:val="1C1E21"/>
          <w:sz w:val="24"/>
          <w:szCs w:val="24"/>
        </w:rPr>
      </w:pPr>
    </w:p>
    <w:p w14:paraId="7A04418C" w14:textId="2953800A" w:rsidR="00310BB1" w:rsidRPr="00310BB1" w:rsidRDefault="003B1F2F" w:rsidP="00310BB1">
      <w:pPr>
        <w:shd w:val="clear" w:color="auto" w:fill="FFFFFF"/>
        <w:spacing w:after="0" w:line="240" w:lineRule="auto"/>
        <w:ind w:right="-563" w:firstLine="420"/>
        <w:jc w:val="both"/>
        <w:rPr>
          <w:rFonts w:ascii="Arial" w:eastAsia="Times New Roman" w:hAnsi="Arial" w:cs="Arial"/>
          <w:color w:val="1D2129"/>
          <w:sz w:val="24"/>
          <w:szCs w:val="24"/>
        </w:rPr>
      </w:pPr>
      <w:r>
        <w:rPr>
          <w:rFonts w:ascii="Arial" w:eastAsia="Times New Roman" w:hAnsi="Arial" w:cs="Arial"/>
          <w:color w:val="1D2129"/>
          <w:sz w:val="24"/>
          <w:szCs w:val="24"/>
          <w:lang w:val="mn-MN"/>
        </w:rPr>
        <w:t>Ажилтнуудын чөлөөт цагийн зөв боловсон өнгөрүүлэх зорилгоор а</w:t>
      </w:r>
      <w:r w:rsidR="00310BB1" w:rsidRPr="00310BB1">
        <w:rPr>
          <w:rFonts w:ascii="Arial" w:eastAsia="Times New Roman" w:hAnsi="Arial" w:cs="Arial"/>
          <w:color w:val="1D2129"/>
          <w:sz w:val="24"/>
          <w:szCs w:val="24"/>
        </w:rPr>
        <w:t xml:space="preserve">ж </w:t>
      </w:r>
      <w:proofErr w:type="spellStart"/>
      <w:r w:rsidR="00310BB1" w:rsidRPr="00310BB1">
        <w:rPr>
          <w:rFonts w:ascii="Arial" w:eastAsia="Times New Roman" w:hAnsi="Arial" w:cs="Arial"/>
          <w:color w:val="1D2129"/>
          <w:sz w:val="24"/>
          <w:szCs w:val="24"/>
        </w:rPr>
        <w:t>ахуйн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хэсгээс</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эрчим</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спортны</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ордны</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хэрэглээний</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халуун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усыг</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шинээр</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татаж</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оруулах</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тусдаа</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тоолуур</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тавих</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зэрэг</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ажлыг</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хийж</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гүйцэтгээд</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байна</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Мөн</w:t>
      </w:r>
      <w:proofErr w:type="spellEnd"/>
      <w:r w:rsidR="00310BB1" w:rsidRPr="00310BB1">
        <w:rPr>
          <w:rFonts w:ascii="Arial" w:eastAsia="Times New Roman" w:hAnsi="Arial" w:cs="Arial"/>
          <w:color w:val="1D2129"/>
          <w:sz w:val="24"/>
          <w:szCs w:val="24"/>
        </w:rPr>
        <w:t xml:space="preserve"> 1-р </w:t>
      </w:r>
      <w:proofErr w:type="spellStart"/>
      <w:r w:rsidR="00310BB1" w:rsidRPr="00310BB1">
        <w:rPr>
          <w:rFonts w:ascii="Arial" w:eastAsia="Times New Roman" w:hAnsi="Arial" w:cs="Arial"/>
          <w:color w:val="1D2129"/>
          <w:sz w:val="24"/>
          <w:szCs w:val="24"/>
        </w:rPr>
        <w:t>давхрын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хувцас</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солих</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өрөө</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щитны</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өрөөний</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засвар</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хийгдэж</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байгаа</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бөгөөд</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ариун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цэврийн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өрөөнд</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тосгуур</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толь</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гар</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хатаагч</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суурилуулж</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узелийн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хаалтыг</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шинэчиллээ</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Спортын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ордны</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угтах</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самбар</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тугны</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суурь</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хийж</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дуусгажээ</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Цахилгааны</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монтажийг</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Дархан</w:t>
      </w:r>
      <w:proofErr w:type="spellEnd"/>
      <w:r w:rsidR="00310BB1" w:rsidRPr="00310BB1">
        <w:rPr>
          <w:rFonts w:ascii="Arial" w:eastAsia="Times New Roman" w:hAnsi="Arial" w:cs="Arial"/>
          <w:color w:val="1D2129"/>
          <w:sz w:val="24"/>
          <w:szCs w:val="24"/>
        </w:rPr>
        <w:t xml:space="preserve"> </w:t>
      </w:r>
      <w:r w:rsidR="00310BB1" w:rsidRPr="00310BB1">
        <w:rPr>
          <w:rFonts w:ascii="Arial" w:eastAsia="Times New Roman" w:hAnsi="Arial" w:cs="Arial"/>
          <w:color w:val="1D2129"/>
          <w:sz w:val="24"/>
          <w:szCs w:val="24"/>
          <w:lang w:val="mn-MN"/>
        </w:rPr>
        <w:t>Х</w:t>
      </w:r>
      <w:proofErr w:type="spellStart"/>
      <w:r w:rsidR="00310BB1" w:rsidRPr="00310BB1">
        <w:rPr>
          <w:rFonts w:ascii="Arial" w:eastAsia="Times New Roman" w:hAnsi="Arial" w:cs="Arial"/>
          <w:color w:val="1D2129"/>
          <w:sz w:val="24"/>
          <w:szCs w:val="24"/>
        </w:rPr>
        <w:t>эрэглэгчдэд</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үйлчлэх</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төвийн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хамт</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олон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хийж</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таазны</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гэрлийг</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Шуурхай</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үйлчилгээ</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мэдээллийн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албаны</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хамт</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олон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суурилуулсан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байна</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Заалны</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шалыг</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хөл</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хорио</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цуцлагдахаар</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солонгос</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мэргэжилтэн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ирж</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нааж</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суурилуулахаар</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болсон</w:t>
      </w:r>
      <w:proofErr w:type="spellEnd"/>
      <w:r w:rsidR="00310BB1" w:rsidRPr="00310BB1">
        <w:rPr>
          <w:rFonts w:ascii="Arial" w:eastAsia="Times New Roman" w:hAnsi="Arial" w:cs="Arial"/>
          <w:color w:val="1D2129"/>
          <w:sz w:val="24"/>
          <w:szCs w:val="24"/>
        </w:rPr>
        <w:t xml:space="preserve"> </w:t>
      </w:r>
      <w:proofErr w:type="spellStart"/>
      <w:r w:rsidR="00310BB1" w:rsidRPr="00310BB1">
        <w:rPr>
          <w:rFonts w:ascii="Arial" w:eastAsia="Times New Roman" w:hAnsi="Arial" w:cs="Arial"/>
          <w:color w:val="1D2129"/>
          <w:sz w:val="24"/>
          <w:szCs w:val="24"/>
        </w:rPr>
        <w:t>байна</w:t>
      </w:r>
      <w:proofErr w:type="spellEnd"/>
      <w:r w:rsidR="00310BB1" w:rsidRPr="00310BB1">
        <w:rPr>
          <w:rFonts w:ascii="Arial" w:eastAsia="Times New Roman" w:hAnsi="Arial" w:cs="Arial"/>
          <w:color w:val="1D2129"/>
          <w:sz w:val="24"/>
          <w:szCs w:val="24"/>
        </w:rPr>
        <w:t xml:space="preserve">. </w:t>
      </w:r>
    </w:p>
    <w:p w14:paraId="105393DE" w14:textId="77777777" w:rsidR="00310BB1" w:rsidRPr="00310BB1" w:rsidRDefault="00310BB1" w:rsidP="00310BB1">
      <w:pPr>
        <w:shd w:val="clear" w:color="auto" w:fill="FFFFFF"/>
        <w:spacing w:after="0" w:line="240" w:lineRule="auto"/>
        <w:ind w:right="-563"/>
        <w:jc w:val="both"/>
        <w:rPr>
          <w:rFonts w:ascii="Arial" w:eastAsia="Times New Roman" w:hAnsi="Arial" w:cs="Arial"/>
          <w:color w:val="1D2129"/>
          <w:sz w:val="24"/>
          <w:szCs w:val="24"/>
        </w:rPr>
      </w:pPr>
    </w:p>
    <w:p w14:paraId="715C76CD" w14:textId="77777777" w:rsidR="00310BB1" w:rsidRPr="00310BB1" w:rsidRDefault="00310BB1" w:rsidP="00310BB1">
      <w:pPr>
        <w:shd w:val="clear" w:color="auto" w:fill="FFFFFF"/>
        <w:spacing w:after="0" w:line="240" w:lineRule="auto"/>
        <w:ind w:right="-563"/>
        <w:jc w:val="both"/>
        <w:rPr>
          <w:rFonts w:ascii="Arial" w:eastAsia="Times New Roman" w:hAnsi="Arial" w:cs="Arial"/>
          <w:color w:val="1D2129"/>
          <w:sz w:val="24"/>
          <w:szCs w:val="24"/>
        </w:rPr>
      </w:pPr>
    </w:p>
    <w:p w14:paraId="0346776F" w14:textId="77777777" w:rsidR="00310BB1" w:rsidRPr="00310BB1" w:rsidRDefault="00310BB1" w:rsidP="00310BB1">
      <w:pPr>
        <w:shd w:val="clear" w:color="auto" w:fill="FFFFFF"/>
        <w:spacing w:after="0" w:line="240" w:lineRule="auto"/>
        <w:ind w:right="-563"/>
        <w:jc w:val="both"/>
        <w:rPr>
          <w:rFonts w:ascii="Arial" w:eastAsia="Times New Roman" w:hAnsi="Arial" w:cs="Arial"/>
          <w:color w:val="1D2129"/>
          <w:sz w:val="24"/>
          <w:szCs w:val="24"/>
        </w:rPr>
      </w:pPr>
      <w:r w:rsidRPr="00310BB1">
        <w:rPr>
          <w:rFonts w:ascii="Arial" w:eastAsia="Times New Roman" w:hAnsi="Arial" w:cs="Arial"/>
          <w:noProof/>
          <w:color w:val="1D2129"/>
          <w:sz w:val="24"/>
          <w:szCs w:val="24"/>
        </w:rPr>
        <w:lastRenderedPageBreak/>
        <w:drawing>
          <wp:anchor distT="0" distB="0" distL="114300" distR="114300" simplePos="0" relativeHeight="251693056" behindDoc="1" locked="0" layoutInCell="1" allowOverlap="1" wp14:anchorId="6D65B010" wp14:editId="71205005">
            <wp:simplePos x="0" y="0"/>
            <wp:positionH relativeFrom="column">
              <wp:posOffset>-195580</wp:posOffset>
            </wp:positionH>
            <wp:positionV relativeFrom="paragraph">
              <wp:posOffset>0</wp:posOffset>
            </wp:positionV>
            <wp:extent cx="2999740" cy="2249805"/>
            <wp:effectExtent l="0" t="0" r="0" b="0"/>
            <wp:wrapTight wrapText="bothSides">
              <wp:wrapPolygon edited="0">
                <wp:start x="0" y="0"/>
                <wp:lineTo x="0" y="21399"/>
                <wp:lineTo x="21399" y="21399"/>
                <wp:lineTo x="21399" y="0"/>
                <wp:lineTo x="0" y="0"/>
              </wp:wrapPolygon>
            </wp:wrapTight>
            <wp:docPr id="9238" name="Picture 9238" descr="D:\videos\User File\Downloads\106153021_3102678806466644_3452346512952011004_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D:\videos\User File\Downloads\106153021_3102678806466644_3452346512952011004_n.jpg"/>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a:off x="0" y="0"/>
                      <a:ext cx="2999740" cy="2249805"/>
                    </a:xfrm>
                    <a:prstGeom prst="rect">
                      <a:avLst/>
                    </a:prstGeom>
                    <a:noFill/>
                    <a:ln>
                      <a:noFill/>
                    </a:ln>
                  </pic:spPr>
                </pic:pic>
              </a:graphicData>
            </a:graphic>
            <wp14:sizeRelH relativeFrom="page">
              <wp14:pctWidth>0</wp14:pctWidth>
            </wp14:sizeRelH>
            <wp14:sizeRelV relativeFrom="page">
              <wp14:pctHeight>0</wp14:pctHeight>
            </wp14:sizeRelV>
          </wp:anchor>
        </w:drawing>
      </w:r>
      <w:r w:rsidRPr="00310BB1">
        <w:rPr>
          <w:rFonts w:ascii="Arial" w:eastAsia="Times New Roman" w:hAnsi="Arial" w:cs="Arial"/>
          <w:noProof/>
          <w:color w:val="1D2129"/>
          <w:sz w:val="24"/>
          <w:szCs w:val="24"/>
        </w:rPr>
        <w:drawing>
          <wp:anchor distT="0" distB="0" distL="114300" distR="114300" simplePos="0" relativeHeight="251692032" behindDoc="1" locked="0" layoutInCell="1" allowOverlap="1" wp14:anchorId="7FAAB38B" wp14:editId="52B6D2B5">
            <wp:simplePos x="0" y="0"/>
            <wp:positionH relativeFrom="margin">
              <wp:align>right</wp:align>
            </wp:positionH>
            <wp:positionV relativeFrom="paragraph">
              <wp:posOffset>162</wp:posOffset>
            </wp:positionV>
            <wp:extent cx="2990850" cy="2242820"/>
            <wp:effectExtent l="0" t="0" r="0" b="5080"/>
            <wp:wrapTight wrapText="bothSides">
              <wp:wrapPolygon edited="0">
                <wp:start x="0" y="0"/>
                <wp:lineTo x="0" y="21465"/>
                <wp:lineTo x="21462" y="21465"/>
                <wp:lineTo x="21462" y="0"/>
                <wp:lineTo x="0" y="0"/>
              </wp:wrapPolygon>
            </wp:wrapTight>
            <wp:docPr id="9239" name="Picture 9239" descr="D:\videos\User File\Downloads\106714508_3102678793133312_4253445429263376805_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videos\User File\Downloads\106714508_3102678793133312_4253445429263376805_n.jpg"/>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2990850" cy="22428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310BB1">
        <w:rPr>
          <w:rFonts w:ascii="Arial" w:eastAsia="Times New Roman" w:hAnsi="Arial" w:cs="Arial"/>
          <w:noProof/>
          <w:color w:val="1D2129"/>
          <w:sz w:val="24"/>
          <w:szCs w:val="24"/>
        </w:rPr>
        <w:t xml:space="preserve">       </w:t>
      </w:r>
    </w:p>
    <w:p w14:paraId="41609299" w14:textId="77777777" w:rsidR="00310BB1" w:rsidRPr="00310BB1" w:rsidRDefault="00310BB1" w:rsidP="00310BB1">
      <w:pPr>
        <w:numPr>
          <w:ilvl w:val="0"/>
          <w:numId w:val="19"/>
        </w:numPr>
        <w:shd w:val="clear" w:color="auto" w:fill="FFFFFF"/>
        <w:spacing w:after="0" w:line="240" w:lineRule="auto"/>
        <w:ind w:right="-563"/>
        <w:contextualSpacing/>
        <w:jc w:val="both"/>
        <w:rPr>
          <w:rFonts w:ascii="Arial" w:eastAsia="Times New Roman" w:hAnsi="Arial" w:cs="Arial"/>
          <w:color w:val="1D2129"/>
          <w:sz w:val="24"/>
          <w:szCs w:val="24"/>
          <w:lang w:val="mn-MN"/>
        </w:rPr>
      </w:pPr>
      <w:r w:rsidRPr="00310BB1">
        <w:rPr>
          <w:rFonts w:ascii="Helvetica" w:hAnsi="Helvetica"/>
          <w:color w:val="1D2129"/>
          <w:sz w:val="21"/>
          <w:szCs w:val="21"/>
          <w:shd w:val="clear" w:color="auto" w:fill="FFFFFF"/>
        </w:rPr>
        <w:t>ЗУХ-</w:t>
      </w:r>
      <w:proofErr w:type="spellStart"/>
      <w:r w:rsidRPr="00310BB1">
        <w:rPr>
          <w:rFonts w:ascii="Arial" w:hAnsi="Arial" w:cs="Arial"/>
          <w:color w:val="1D2129"/>
          <w:sz w:val="24"/>
          <w:szCs w:val="24"/>
          <w:shd w:val="clear" w:color="auto" w:fill="FFFFFF"/>
        </w:rPr>
        <w:t>ийн</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аж</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ахуйн</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хэсгийн</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хамт</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олон</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төв</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оффисын</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гражны</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хашаа</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хаалганы</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өнгө</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сэргээж</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будан</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ажилтнуудын</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автомашины</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гадна</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зогсоол</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барьж</w:t>
      </w:r>
      <w:proofErr w:type="spellEnd"/>
      <w:r w:rsidRPr="00310BB1">
        <w:rPr>
          <w:rFonts w:ascii="Arial" w:hAnsi="Arial" w:cs="Arial"/>
          <w:color w:val="1D2129"/>
          <w:sz w:val="24"/>
          <w:szCs w:val="24"/>
          <w:shd w:val="clear" w:color="auto" w:fill="FFFFFF"/>
        </w:rPr>
        <w:t xml:space="preserve"> </w:t>
      </w:r>
      <w:proofErr w:type="spellStart"/>
      <w:r w:rsidRPr="00310BB1">
        <w:rPr>
          <w:rFonts w:ascii="Arial" w:hAnsi="Arial" w:cs="Arial"/>
          <w:color w:val="1D2129"/>
          <w:sz w:val="24"/>
          <w:szCs w:val="24"/>
          <w:shd w:val="clear" w:color="auto" w:fill="FFFFFF"/>
        </w:rPr>
        <w:t>байгууллаа</w:t>
      </w:r>
      <w:proofErr w:type="spellEnd"/>
      <w:r w:rsidRPr="00310BB1">
        <w:rPr>
          <w:rFonts w:ascii="Arial" w:hAnsi="Arial" w:cs="Arial"/>
          <w:color w:val="1D2129"/>
          <w:sz w:val="24"/>
          <w:szCs w:val="24"/>
          <w:shd w:val="clear" w:color="auto" w:fill="FFFFFF"/>
        </w:rPr>
        <w:t xml:space="preserve">. </w:t>
      </w:r>
    </w:p>
    <w:p w14:paraId="30E4D70B" w14:textId="77777777" w:rsidR="00310BB1" w:rsidRPr="00310BB1" w:rsidRDefault="00310BB1" w:rsidP="00310BB1">
      <w:pPr>
        <w:shd w:val="clear" w:color="auto" w:fill="FFFFFF"/>
        <w:spacing w:after="0" w:line="240" w:lineRule="auto"/>
        <w:ind w:left="420" w:right="-563"/>
        <w:contextualSpacing/>
        <w:jc w:val="both"/>
        <w:rPr>
          <w:rFonts w:ascii="Arial" w:eastAsia="Times New Roman" w:hAnsi="Arial" w:cs="Arial"/>
          <w:color w:val="1D2129"/>
          <w:sz w:val="24"/>
          <w:szCs w:val="24"/>
          <w:lang w:val="mn-MN"/>
        </w:rPr>
      </w:pPr>
    </w:p>
    <w:p w14:paraId="561A9B35" w14:textId="25C3E1E7" w:rsidR="00310BB1" w:rsidRPr="00310BB1" w:rsidRDefault="00310BB1" w:rsidP="00310BB1">
      <w:pPr>
        <w:shd w:val="clear" w:color="auto" w:fill="FFFFFF"/>
        <w:spacing w:after="0" w:line="240" w:lineRule="auto"/>
        <w:ind w:right="-563"/>
        <w:jc w:val="both"/>
        <w:rPr>
          <w:rFonts w:ascii="Arial" w:eastAsia="Times New Roman" w:hAnsi="Arial" w:cs="Arial"/>
          <w:noProof/>
          <w:color w:val="1D2129"/>
          <w:sz w:val="24"/>
          <w:szCs w:val="24"/>
        </w:rPr>
      </w:pPr>
    </w:p>
    <w:p w14:paraId="55C134C4" w14:textId="262788FF" w:rsidR="00310BB1" w:rsidRPr="00310BB1" w:rsidRDefault="00B85BE1" w:rsidP="00B85BE1">
      <w:pPr>
        <w:shd w:val="clear" w:color="auto" w:fill="FFFFFF"/>
        <w:spacing w:after="0" w:line="240" w:lineRule="auto"/>
        <w:ind w:right="-563"/>
        <w:jc w:val="center"/>
        <w:rPr>
          <w:rFonts w:ascii="Arial" w:eastAsia="Times New Roman" w:hAnsi="Arial" w:cs="Arial"/>
          <w:noProof/>
          <w:color w:val="1D2129"/>
          <w:sz w:val="24"/>
          <w:szCs w:val="24"/>
          <w:lang w:val="mn-MN"/>
        </w:rPr>
      </w:pPr>
      <w:r>
        <w:rPr>
          <w:rFonts w:ascii="Arial" w:eastAsia="Times New Roman" w:hAnsi="Arial" w:cs="Arial"/>
          <w:noProof/>
          <w:color w:val="1D2129"/>
          <w:sz w:val="24"/>
          <w:szCs w:val="24"/>
          <w:lang w:val="mn-MN"/>
        </w:rPr>
        <w:t>Дархан Сэлэнгийн Цахилгаан Түгээх Сүлжээ ХК</w:t>
      </w:r>
    </w:p>
    <w:p w14:paraId="70122E59" w14:textId="28263D3B" w:rsidR="00310BB1" w:rsidRPr="00310BB1" w:rsidRDefault="00310BB1" w:rsidP="00310BB1">
      <w:pPr>
        <w:shd w:val="clear" w:color="auto" w:fill="FFFFFF"/>
        <w:spacing w:after="0" w:line="240" w:lineRule="auto"/>
        <w:ind w:right="-563"/>
        <w:jc w:val="both"/>
        <w:rPr>
          <w:rFonts w:ascii="Arial" w:eastAsia="Times New Roman" w:hAnsi="Arial" w:cs="Arial"/>
          <w:color w:val="1D2129"/>
          <w:sz w:val="24"/>
          <w:szCs w:val="24"/>
          <w:lang w:val="mn-MN"/>
        </w:rPr>
      </w:pPr>
      <w:r w:rsidRPr="00310BB1">
        <w:rPr>
          <w:rFonts w:ascii="Arial" w:eastAsia="Times New Roman" w:hAnsi="Arial" w:cs="Arial"/>
          <w:noProof/>
          <w:color w:val="1D2129"/>
          <w:sz w:val="24"/>
          <w:szCs w:val="24"/>
        </w:rPr>
        <w:t xml:space="preserve">            </w:t>
      </w:r>
      <w:r w:rsidRPr="00310BB1">
        <w:rPr>
          <w:rFonts w:ascii="Arial" w:hAnsi="Arial" w:cs="Arial"/>
          <w:noProof/>
          <w:sz w:val="24"/>
          <w:szCs w:val="24"/>
        </w:rPr>
        <w:t xml:space="preserve">                             </w:t>
      </w:r>
    </w:p>
    <w:p w14:paraId="27F7FDA5" w14:textId="4910E4B2" w:rsidR="00F22888" w:rsidRPr="00C2731B" w:rsidRDefault="00F22888" w:rsidP="00470987">
      <w:pPr>
        <w:jc w:val="both"/>
        <w:rPr>
          <w:rFonts w:ascii="Arial" w:hAnsi="Arial" w:cs="Arial"/>
          <w:sz w:val="24"/>
          <w:szCs w:val="24"/>
          <w:lang w:val="mn-MN"/>
        </w:rPr>
      </w:pPr>
    </w:p>
    <w:sectPr w:rsidR="00F22888" w:rsidRPr="00C2731B" w:rsidSect="0035695F">
      <w:headerReference w:type="default" r:id="rId42"/>
      <w:footerReference w:type="default" r:id="rId43"/>
      <w:footerReference w:type="first" r:id="rId44"/>
      <w:pgSz w:w="11907" w:h="16839" w:code="9"/>
      <w:pgMar w:top="810" w:right="1197" w:bottom="1440" w:left="1620" w:header="576" w:footer="576"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9F89EFA" w14:textId="77777777" w:rsidR="00E11178" w:rsidRDefault="00E11178" w:rsidP="00DF0F0D">
      <w:pPr>
        <w:spacing w:after="0" w:line="240" w:lineRule="auto"/>
      </w:pPr>
      <w:r>
        <w:separator/>
      </w:r>
    </w:p>
  </w:endnote>
  <w:endnote w:type="continuationSeparator" w:id="0">
    <w:p w14:paraId="4105C9AE" w14:textId="77777777" w:rsidR="00E11178" w:rsidRDefault="00E11178" w:rsidP="00DF0F0D">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Mon">
    <w:altName w:val="Arial"/>
    <w:charset w:val="00"/>
    <w:family w:val="swiss"/>
    <w:pitch w:val="variable"/>
    <w:sig w:usb0="00000001" w:usb1="00000000" w:usb2="00000000" w:usb3="00000000" w:csb0="00000005" w:csb1="00000000"/>
  </w:font>
  <w:font w:name="Times New Roman Mon">
    <w:altName w:val="Sitka Small"/>
    <w:charset w:val="00"/>
    <w:family w:val="roman"/>
    <w:pitch w:val="variable"/>
    <w:sig w:usb0="00000207" w:usb1="00000000" w:usb2="00000000" w:usb3="00000000" w:csb0="00000007"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 w:name="Mogul Adonis">
    <w:altName w:val="Times New Roman"/>
    <w:charset w:val="00"/>
    <w:family w:val="auto"/>
    <w:pitch w:val="variable"/>
    <w:sig w:usb0="00000001" w:usb1="00000000" w:usb2="00000000" w:usb3="00000000" w:csb0="00000005" w:csb1="00000000"/>
  </w:font>
  <w:font w:name="Cambria">
    <w:panose1 w:val="02040503050406030204"/>
    <w:charset w:val="00"/>
    <w:family w:val="roman"/>
    <w:pitch w:val="variable"/>
    <w:sig w:usb0="E00006FF" w:usb1="420024FF" w:usb2="02000000" w:usb3="00000000" w:csb0="0000019F" w:csb1="00000000"/>
  </w:font>
  <w:font w:name="+mn-ea">
    <w:altName w:val="Times New Roman"/>
    <w:panose1 w:val="00000000000000000000"/>
    <w:charset w:val="00"/>
    <w:family w:val="roman"/>
    <w:notTrueType/>
    <w:pitch w:val="default"/>
  </w:font>
  <w:font w:name="SimSun">
    <w:altName w:val="宋体"/>
    <w:panose1 w:val="02010600030101010101"/>
    <w:charset w:val="86"/>
    <w:family w:val="auto"/>
    <w:pitch w:val="variable"/>
    <w:sig w:usb0="00000003" w:usb1="288F0000" w:usb2="00000016" w:usb3="00000000" w:csb0="00040001" w:csb1="00000000"/>
  </w:font>
  <w:font w:name="Arial Unicode MS">
    <w:panose1 w:val="020B0604020202020204"/>
    <w:charset w:val="80"/>
    <w:family w:val="swiss"/>
    <w:pitch w:val="variable"/>
    <w:sig w:usb0="F7FFAFFF" w:usb1="E9DFFFFF" w:usb2="0000003F" w:usb3="00000000" w:csb0="003F01F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349241771"/>
      <w:docPartObj>
        <w:docPartGallery w:val="Page Numbers (Bottom of Page)"/>
        <w:docPartUnique/>
      </w:docPartObj>
    </w:sdtPr>
    <w:sdtEndPr>
      <w:rPr>
        <w:noProof/>
      </w:rPr>
    </w:sdtEndPr>
    <w:sdtContent>
      <w:p w14:paraId="36675E15" w14:textId="79C47959" w:rsidR="00470987" w:rsidRDefault="00470987">
        <w:pPr>
          <w:pStyle w:val="Footer"/>
          <w:jc w:val="right"/>
        </w:pPr>
        <w:r>
          <w:fldChar w:fldCharType="begin"/>
        </w:r>
        <w:r>
          <w:instrText xml:space="preserve"> PAGE   \* MERGEFORMAT </w:instrText>
        </w:r>
        <w:r>
          <w:fldChar w:fldCharType="separate"/>
        </w:r>
        <w:r w:rsidR="00A13ADD">
          <w:rPr>
            <w:noProof/>
          </w:rPr>
          <w:t>23</w:t>
        </w:r>
        <w:r>
          <w:rPr>
            <w:noProof/>
          </w:rPr>
          <w:fldChar w:fldCharType="end"/>
        </w:r>
      </w:p>
    </w:sdtContent>
  </w:sdt>
  <w:p w14:paraId="23F706EB" w14:textId="77777777" w:rsidR="00470987" w:rsidRDefault="00470987"/>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001B97" w14:textId="77777777" w:rsidR="00470987" w:rsidRPr="004F37C8" w:rsidRDefault="00470987" w:rsidP="00FF042F">
    <w:pPr>
      <w:pStyle w:val="Footer"/>
      <w:rPr>
        <w:lang w:val="mn-MN"/>
      </w:rPr>
    </w:pPr>
  </w:p>
  <w:p w14:paraId="252F346B" w14:textId="77777777" w:rsidR="00470987" w:rsidRDefault="00470987" w:rsidP="00FF042F">
    <w:pPr>
      <w:pStyle w:val="Footer"/>
      <w:pBdr>
        <w:top w:val="thinThickSmallGap" w:sz="24" w:space="14" w:color="823B0B" w:themeColor="accent2" w:themeShade="7F"/>
      </w:pBdr>
      <w:rPr>
        <w:lang w:val="mn-MN"/>
      </w:rPr>
    </w:pPr>
    <w:r>
      <w:rPr>
        <w:lang w:val="mn-MN"/>
      </w:rPr>
      <w:tab/>
    </w:r>
    <w:r>
      <w:rPr>
        <w:lang w:val="mn-MN"/>
      </w:rPr>
      <w:tab/>
    </w:r>
    <w:r>
      <w:rPr>
        <w:lang w:val="mn-MN"/>
      </w:rPr>
      <w:t>17</w:t>
    </w:r>
  </w:p>
  <w:p w14:paraId="1EFAA811" w14:textId="77777777" w:rsidR="00470987" w:rsidRPr="004F37C8" w:rsidRDefault="00470987" w:rsidP="00FF042F">
    <w:pPr>
      <w:pStyle w:val="Footer"/>
      <w:pBdr>
        <w:top w:val="thinThickSmallGap" w:sz="24" w:space="14" w:color="823B0B" w:themeColor="accent2" w:themeShade="7F"/>
      </w:pBdr>
      <w:rPr>
        <w:lang w:val="mn-MN"/>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CCD8B40" w14:textId="77777777" w:rsidR="00E11178" w:rsidRDefault="00E11178" w:rsidP="00DF0F0D">
      <w:pPr>
        <w:spacing w:after="0" w:line="240" w:lineRule="auto"/>
      </w:pPr>
      <w:r>
        <w:separator/>
      </w:r>
    </w:p>
  </w:footnote>
  <w:footnote w:type="continuationSeparator" w:id="0">
    <w:p w14:paraId="29EFE93E" w14:textId="77777777" w:rsidR="00E11178" w:rsidRDefault="00E11178" w:rsidP="00DF0F0D">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2956D3" w14:textId="77777777" w:rsidR="00470987" w:rsidRDefault="00470987" w:rsidP="00161419">
    <w:pPr>
      <w:jc w:val="cent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32A0104"/>
    <w:multiLevelType w:val="hybridMultilevel"/>
    <w:tmpl w:val="AD0062AE"/>
    <w:lvl w:ilvl="0" w:tplc="2A3A7B3A">
      <w:start w:val="1"/>
      <w:numFmt w:val="bullet"/>
      <w:lvlText w:val=""/>
      <w:lvlJc w:val="left"/>
      <w:pPr>
        <w:ind w:left="720" w:hanging="360"/>
      </w:pPr>
      <w:rPr>
        <w:rFonts w:ascii="Wingdings" w:hAnsi="Wingdings"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9FC2DB4"/>
    <w:multiLevelType w:val="hybridMultilevel"/>
    <w:tmpl w:val="86BA1E66"/>
    <w:lvl w:ilvl="0" w:tplc="0450000B">
      <w:start w:val="1"/>
      <w:numFmt w:val="bullet"/>
      <w:lvlText w:val=""/>
      <w:lvlJc w:val="left"/>
      <w:pPr>
        <w:ind w:left="786" w:hanging="360"/>
      </w:pPr>
      <w:rPr>
        <w:rFonts w:ascii="Wingdings" w:hAnsi="Wingdings" w:hint="default"/>
      </w:rPr>
    </w:lvl>
    <w:lvl w:ilvl="1" w:tplc="04500003" w:tentative="1">
      <w:start w:val="1"/>
      <w:numFmt w:val="bullet"/>
      <w:lvlText w:val="o"/>
      <w:lvlJc w:val="left"/>
      <w:pPr>
        <w:ind w:left="1506" w:hanging="360"/>
      </w:pPr>
      <w:rPr>
        <w:rFonts w:ascii="Courier New" w:hAnsi="Courier New" w:cs="Courier New" w:hint="default"/>
      </w:rPr>
    </w:lvl>
    <w:lvl w:ilvl="2" w:tplc="04500005" w:tentative="1">
      <w:start w:val="1"/>
      <w:numFmt w:val="bullet"/>
      <w:lvlText w:val=""/>
      <w:lvlJc w:val="left"/>
      <w:pPr>
        <w:ind w:left="2226" w:hanging="360"/>
      </w:pPr>
      <w:rPr>
        <w:rFonts w:ascii="Wingdings" w:hAnsi="Wingdings" w:hint="default"/>
      </w:rPr>
    </w:lvl>
    <w:lvl w:ilvl="3" w:tplc="04500001" w:tentative="1">
      <w:start w:val="1"/>
      <w:numFmt w:val="bullet"/>
      <w:lvlText w:val=""/>
      <w:lvlJc w:val="left"/>
      <w:pPr>
        <w:ind w:left="2946" w:hanging="360"/>
      </w:pPr>
      <w:rPr>
        <w:rFonts w:ascii="Symbol" w:hAnsi="Symbol" w:hint="default"/>
      </w:rPr>
    </w:lvl>
    <w:lvl w:ilvl="4" w:tplc="04500003" w:tentative="1">
      <w:start w:val="1"/>
      <w:numFmt w:val="bullet"/>
      <w:lvlText w:val="o"/>
      <w:lvlJc w:val="left"/>
      <w:pPr>
        <w:ind w:left="3666" w:hanging="360"/>
      </w:pPr>
      <w:rPr>
        <w:rFonts w:ascii="Courier New" w:hAnsi="Courier New" w:cs="Courier New" w:hint="default"/>
      </w:rPr>
    </w:lvl>
    <w:lvl w:ilvl="5" w:tplc="04500005" w:tentative="1">
      <w:start w:val="1"/>
      <w:numFmt w:val="bullet"/>
      <w:lvlText w:val=""/>
      <w:lvlJc w:val="left"/>
      <w:pPr>
        <w:ind w:left="4386" w:hanging="360"/>
      </w:pPr>
      <w:rPr>
        <w:rFonts w:ascii="Wingdings" w:hAnsi="Wingdings" w:hint="default"/>
      </w:rPr>
    </w:lvl>
    <w:lvl w:ilvl="6" w:tplc="04500001" w:tentative="1">
      <w:start w:val="1"/>
      <w:numFmt w:val="bullet"/>
      <w:lvlText w:val=""/>
      <w:lvlJc w:val="left"/>
      <w:pPr>
        <w:ind w:left="5106" w:hanging="360"/>
      </w:pPr>
      <w:rPr>
        <w:rFonts w:ascii="Symbol" w:hAnsi="Symbol" w:hint="default"/>
      </w:rPr>
    </w:lvl>
    <w:lvl w:ilvl="7" w:tplc="04500003" w:tentative="1">
      <w:start w:val="1"/>
      <w:numFmt w:val="bullet"/>
      <w:lvlText w:val="o"/>
      <w:lvlJc w:val="left"/>
      <w:pPr>
        <w:ind w:left="5826" w:hanging="360"/>
      </w:pPr>
      <w:rPr>
        <w:rFonts w:ascii="Courier New" w:hAnsi="Courier New" w:cs="Courier New" w:hint="default"/>
      </w:rPr>
    </w:lvl>
    <w:lvl w:ilvl="8" w:tplc="04500005" w:tentative="1">
      <w:start w:val="1"/>
      <w:numFmt w:val="bullet"/>
      <w:lvlText w:val=""/>
      <w:lvlJc w:val="left"/>
      <w:pPr>
        <w:ind w:left="6546" w:hanging="360"/>
      </w:pPr>
      <w:rPr>
        <w:rFonts w:ascii="Wingdings" w:hAnsi="Wingdings" w:hint="default"/>
      </w:rPr>
    </w:lvl>
  </w:abstractNum>
  <w:abstractNum w:abstractNumId="2" w15:restartNumberingAfterBreak="0">
    <w:nsid w:val="0A50481A"/>
    <w:multiLevelType w:val="hybridMultilevel"/>
    <w:tmpl w:val="C18CC2E8"/>
    <w:lvl w:ilvl="0" w:tplc="0409000B">
      <w:start w:val="1"/>
      <w:numFmt w:val="bullet"/>
      <w:lvlText w:val=""/>
      <w:lvlJc w:val="left"/>
      <w:pPr>
        <w:ind w:left="1440" w:hanging="360"/>
      </w:pPr>
      <w:rPr>
        <w:rFonts w:ascii="Wingdings" w:hAnsi="Wingdings"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 w15:restartNumberingAfterBreak="0">
    <w:nsid w:val="0B236FF6"/>
    <w:multiLevelType w:val="hybridMultilevel"/>
    <w:tmpl w:val="132C03BC"/>
    <w:lvl w:ilvl="0" w:tplc="0409000B">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E3C3E6A"/>
    <w:multiLevelType w:val="multilevel"/>
    <w:tmpl w:val="8A92A750"/>
    <w:lvl w:ilvl="0">
      <w:start w:val="4"/>
      <w:numFmt w:val="decimal"/>
      <w:lvlText w:val="%1"/>
      <w:lvlJc w:val="left"/>
      <w:pPr>
        <w:ind w:left="360" w:hanging="360"/>
      </w:pPr>
      <w:rPr>
        <w:rFonts w:hint="default"/>
      </w:rPr>
    </w:lvl>
    <w:lvl w:ilvl="1">
      <w:start w:val="1"/>
      <w:numFmt w:val="bullet"/>
      <w:lvlText w:val=""/>
      <w:lvlJc w:val="left"/>
      <w:pPr>
        <w:ind w:left="360" w:hanging="360"/>
      </w:pPr>
      <w:rPr>
        <w:rFonts w:ascii="Wingdings" w:hAnsi="Wingding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164B7063"/>
    <w:multiLevelType w:val="hybridMultilevel"/>
    <w:tmpl w:val="C2A823D6"/>
    <w:lvl w:ilvl="0" w:tplc="241C90BE">
      <w:start w:val="1"/>
      <w:numFmt w:val="bullet"/>
      <w:lvlText w:val=""/>
      <w:lvlJc w:val="left"/>
      <w:pPr>
        <w:tabs>
          <w:tab w:val="num" w:pos="720"/>
        </w:tabs>
        <w:ind w:left="720" w:hanging="360"/>
      </w:pPr>
      <w:rPr>
        <w:rFonts w:ascii="Wingdings" w:hAnsi="Wingdings" w:hint="default"/>
      </w:rPr>
    </w:lvl>
    <w:lvl w:ilvl="1" w:tplc="7478BE70" w:tentative="1">
      <w:start w:val="1"/>
      <w:numFmt w:val="bullet"/>
      <w:lvlText w:val=""/>
      <w:lvlJc w:val="left"/>
      <w:pPr>
        <w:tabs>
          <w:tab w:val="num" w:pos="1440"/>
        </w:tabs>
        <w:ind w:left="1440" w:hanging="360"/>
      </w:pPr>
      <w:rPr>
        <w:rFonts w:ascii="Wingdings" w:hAnsi="Wingdings" w:hint="default"/>
      </w:rPr>
    </w:lvl>
    <w:lvl w:ilvl="2" w:tplc="4C48DC56" w:tentative="1">
      <w:start w:val="1"/>
      <w:numFmt w:val="bullet"/>
      <w:lvlText w:val=""/>
      <w:lvlJc w:val="left"/>
      <w:pPr>
        <w:tabs>
          <w:tab w:val="num" w:pos="2160"/>
        </w:tabs>
        <w:ind w:left="2160" w:hanging="360"/>
      </w:pPr>
      <w:rPr>
        <w:rFonts w:ascii="Wingdings" w:hAnsi="Wingdings" w:hint="default"/>
      </w:rPr>
    </w:lvl>
    <w:lvl w:ilvl="3" w:tplc="7598A2B0" w:tentative="1">
      <w:start w:val="1"/>
      <w:numFmt w:val="bullet"/>
      <w:lvlText w:val=""/>
      <w:lvlJc w:val="left"/>
      <w:pPr>
        <w:tabs>
          <w:tab w:val="num" w:pos="2880"/>
        </w:tabs>
        <w:ind w:left="2880" w:hanging="360"/>
      </w:pPr>
      <w:rPr>
        <w:rFonts w:ascii="Wingdings" w:hAnsi="Wingdings" w:hint="default"/>
      </w:rPr>
    </w:lvl>
    <w:lvl w:ilvl="4" w:tplc="D5442DA4" w:tentative="1">
      <w:start w:val="1"/>
      <w:numFmt w:val="bullet"/>
      <w:lvlText w:val=""/>
      <w:lvlJc w:val="left"/>
      <w:pPr>
        <w:tabs>
          <w:tab w:val="num" w:pos="3600"/>
        </w:tabs>
        <w:ind w:left="3600" w:hanging="360"/>
      </w:pPr>
      <w:rPr>
        <w:rFonts w:ascii="Wingdings" w:hAnsi="Wingdings" w:hint="default"/>
      </w:rPr>
    </w:lvl>
    <w:lvl w:ilvl="5" w:tplc="5A5878DC" w:tentative="1">
      <w:start w:val="1"/>
      <w:numFmt w:val="bullet"/>
      <w:lvlText w:val=""/>
      <w:lvlJc w:val="left"/>
      <w:pPr>
        <w:tabs>
          <w:tab w:val="num" w:pos="4320"/>
        </w:tabs>
        <w:ind w:left="4320" w:hanging="360"/>
      </w:pPr>
      <w:rPr>
        <w:rFonts w:ascii="Wingdings" w:hAnsi="Wingdings" w:hint="default"/>
      </w:rPr>
    </w:lvl>
    <w:lvl w:ilvl="6" w:tplc="F3940962" w:tentative="1">
      <w:start w:val="1"/>
      <w:numFmt w:val="bullet"/>
      <w:lvlText w:val=""/>
      <w:lvlJc w:val="left"/>
      <w:pPr>
        <w:tabs>
          <w:tab w:val="num" w:pos="5040"/>
        </w:tabs>
        <w:ind w:left="5040" w:hanging="360"/>
      </w:pPr>
      <w:rPr>
        <w:rFonts w:ascii="Wingdings" w:hAnsi="Wingdings" w:hint="default"/>
      </w:rPr>
    </w:lvl>
    <w:lvl w:ilvl="7" w:tplc="6A9A0C0E" w:tentative="1">
      <w:start w:val="1"/>
      <w:numFmt w:val="bullet"/>
      <w:lvlText w:val=""/>
      <w:lvlJc w:val="left"/>
      <w:pPr>
        <w:tabs>
          <w:tab w:val="num" w:pos="5760"/>
        </w:tabs>
        <w:ind w:left="5760" w:hanging="360"/>
      </w:pPr>
      <w:rPr>
        <w:rFonts w:ascii="Wingdings" w:hAnsi="Wingdings" w:hint="default"/>
      </w:rPr>
    </w:lvl>
    <w:lvl w:ilvl="8" w:tplc="D2188E6A"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197C6882"/>
    <w:multiLevelType w:val="hybridMultilevel"/>
    <w:tmpl w:val="23027FAE"/>
    <w:lvl w:ilvl="0" w:tplc="04090001">
      <w:start w:val="1"/>
      <w:numFmt w:val="bullet"/>
      <w:lvlText w:val=""/>
      <w:lvlJc w:val="left"/>
      <w:pPr>
        <w:ind w:left="1506" w:hanging="360"/>
      </w:pPr>
      <w:rPr>
        <w:rFonts w:ascii="Symbol" w:hAnsi="Symbol" w:hint="default"/>
      </w:rPr>
    </w:lvl>
    <w:lvl w:ilvl="1" w:tplc="04090003" w:tentative="1">
      <w:start w:val="1"/>
      <w:numFmt w:val="bullet"/>
      <w:lvlText w:val="o"/>
      <w:lvlJc w:val="left"/>
      <w:pPr>
        <w:ind w:left="2226" w:hanging="360"/>
      </w:pPr>
      <w:rPr>
        <w:rFonts w:ascii="Courier New" w:hAnsi="Courier New" w:cs="Courier New" w:hint="default"/>
      </w:rPr>
    </w:lvl>
    <w:lvl w:ilvl="2" w:tplc="04090005" w:tentative="1">
      <w:start w:val="1"/>
      <w:numFmt w:val="bullet"/>
      <w:lvlText w:val=""/>
      <w:lvlJc w:val="left"/>
      <w:pPr>
        <w:ind w:left="2946" w:hanging="360"/>
      </w:pPr>
      <w:rPr>
        <w:rFonts w:ascii="Wingdings" w:hAnsi="Wingdings" w:hint="default"/>
      </w:rPr>
    </w:lvl>
    <w:lvl w:ilvl="3" w:tplc="04090001" w:tentative="1">
      <w:start w:val="1"/>
      <w:numFmt w:val="bullet"/>
      <w:lvlText w:val=""/>
      <w:lvlJc w:val="left"/>
      <w:pPr>
        <w:ind w:left="3666" w:hanging="360"/>
      </w:pPr>
      <w:rPr>
        <w:rFonts w:ascii="Symbol" w:hAnsi="Symbol" w:hint="default"/>
      </w:rPr>
    </w:lvl>
    <w:lvl w:ilvl="4" w:tplc="04090003" w:tentative="1">
      <w:start w:val="1"/>
      <w:numFmt w:val="bullet"/>
      <w:lvlText w:val="o"/>
      <w:lvlJc w:val="left"/>
      <w:pPr>
        <w:ind w:left="4386" w:hanging="360"/>
      </w:pPr>
      <w:rPr>
        <w:rFonts w:ascii="Courier New" w:hAnsi="Courier New" w:cs="Courier New" w:hint="default"/>
      </w:rPr>
    </w:lvl>
    <w:lvl w:ilvl="5" w:tplc="04090005" w:tentative="1">
      <w:start w:val="1"/>
      <w:numFmt w:val="bullet"/>
      <w:lvlText w:val=""/>
      <w:lvlJc w:val="left"/>
      <w:pPr>
        <w:ind w:left="5106" w:hanging="360"/>
      </w:pPr>
      <w:rPr>
        <w:rFonts w:ascii="Wingdings" w:hAnsi="Wingdings" w:hint="default"/>
      </w:rPr>
    </w:lvl>
    <w:lvl w:ilvl="6" w:tplc="04090001" w:tentative="1">
      <w:start w:val="1"/>
      <w:numFmt w:val="bullet"/>
      <w:lvlText w:val=""/>
      <w:lvlJc w:val="left"/>
      <w:pPr>
        <w:ind w:left="5826" w:hanging="360"/>
      </w:pPr>
      <w:rPr>
        <w:rFonts w:ascii="Symbol" w:hAnsi="Symbol" w:hint="default"/>
      </w:rPr>
    </w:lvl>
    <w:lvl w:ilvl="7" w:tplc="04090003" w:tentative="1">
      <w:start w:val="1"/>
      <w:numFmt w:val="bullet"/>
      <w:lvlText w:val="o"/>
      <w:lvlJc w:val="left"/>
      <w:pPr>
        <w:ind w:left="6546" w:hanging="360"/>
      </w:pPr>
      <w:rPr>
        <w:rFonts w:ascii="Courier New" w:hAnsi="Courier New" w:cs="Courier New" w:hint="default"/>
      </w:rPr>
    </w:lvl>
    <w:lvl w:ilvl="8" w:tplc="04090005" w:tentative="1">
      <w:start w:val="1"/>
      <w:numFmt w:val="bullet"/>
      <w:lvlText w:val=""/>
      <w:lvlJc w:val="left"/>
      <w:pPr>
        <w:ind w:left="7266" w:hanging="360"/>
      </w:pPr>
      <w:rPr>
        <w:rFonts w:ascii="Wingdings" w:hAnsi="Wingdings" w:hint="default"/>
      </w:rPr>
    </w:lvl>
  </w:abstractNum>
  <w:abstractNum w:abstractNumId="7" w15:restartNumberingAfterBreak="0">
    <w:nsid w:val="22345D8B"/>
    <w:multiLevelType w:val="hybridMultilevel"/>
    <w:tmpl w:val="D7B25AC2"/>
    <w:lvl w:ilvl="0" w:tplc="B47EE2EA">
      <w:numFmt w:val="bullet"/>
      <w:lvlText w:val="-"/>
      <w:lvlJc w:val="left"/>
      <w:pPr>
        <w:ind w:left="720" w:hanging="360"/>
      </w:pPr>
      <w:rPr>
        <w:rFonts w:ascii="Arial" w:eastAsia="Times New Roma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5057CF3"/>
    <w:multiLevelType w:val="hybridMultilevel"/>
    <w:tmpl w:val="D53865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356808E9"/>
    <w:multiLevelType w:val="hybridMultilevel"/>
    <w:tmpl w:val="1F34633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0" w15:restartNumberingAfterBreak="0">
    <w:nsid w:val="3AB0303E"/>
    <w:multiLevelType w:val="hybridMultilevel"/>
    <w:tmpl w:val="C7B05118"/>
    <w:lvl w:ilvl="0" w:tplc="0409000B">
      <w:start w:val="1"/>
      <w:numFmt w:val="bullet"/>
      <w:lvlText w:val=""/>
      <w:lvlJc w:val="left"/>
      <w:pPr>
        <w:ind w:left="1080" w:hanging="360"/>
      </w:pPr>
      <w:rPr>
        <w:rFonts w:ascii="Wingdings" w:hAnsi="Wingding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1" w15:restartNumberingAfterBreak="0">
    <w:nsid w:val="3BB53DAF"/>
    <w:multiLevelType w:val="hybridMultilevel"/>
    <w:tmpl w:val="84ECC89A"/>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3BD63E50"/>
    <w:multiLevelType w:val="hybridMultilevel"/>
    <w:tmpl w:val="971C9F28"/>
    <w:lvl w:ilvl="0" w:tplc="04090009">
      <w:start w:val="1"/>
      <w:numFmt w:val="bullet"/>
      <w:lvlText w:val=""/>
      <w:lvlJc w:val="left"/>
      <w:pPr>
        <w:ind w:left="1440" w:hanging="360"/>
      </w:pPr>
      <w:rPr>
        <w:rFonts w:ascii="Wingdings" w:hAnsi="Wingdings"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3" w15:restartNumberingAfterBreak="0">
    <w:nsid w:val="41F21BF4"/>
    <w:multiLevelType w:val="hybridMultilevel"/>
    <w:tmpl w:val="15CA6F94"/>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451F6F36"/>
    <w:multiLevelType w:val="multilevel"/>
    <w:tmpl w:val="6D584CEE"/>
    <w:lvl w:ilvl="0">
      <w:start w:val="2"/>
      <w:numFmt w:val="decimal"/>
      <w:lvlText w:val="%1."/>
      <w:lvlJc w:val="left"/>
      <w:pPr>
        <w:ind w:left="400" w:hanging="400"/>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15" w15:restartNumberingAfterBreak="0">
    <w:nsid w:val="499A51AB"/>
    <w:multiLevelType w:val="hybridMultilevel"/>
    <w:tmpl w:val="0A7EF7A8"/>
    <w:lvl w:ilvl="0" w:tplc="0409000D">
      <w:start w:val="1"/>
      <w:numFmt w:val="bullet"/>
      <w:lvlText w:val=""/>
      <w:lvlJc w:val="left"/>
      <w:pPr>
        <w:ind w:left="360" w:hanging="360"/>
      </w:pPr>
      <w:rPr>
        <w:rFonts w:ascii="Wingdings" w:hAnsi="Wingdings" w:hint="default"/>
      </w:r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16" w15:restartNumberingAfterBreak="0">
    <w:nsid w:val="4D340EF9"/>
    <w:multiLevelType w:val="hybridMultilevel"/>
    <w:tmpl w:val="2376D8A2"/>
    <w:lvl w:ilvl="0" w:tplc="0409000B">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58CC4918"/>
    <w:multiLevelType w:val="hybridMultilevel"/>
    <w:tmpl w:val="79784B3A"/>
    <w:lvl w:ilvl="0" w:tplc="40347C4C">
      <w:start w:val="1"/>
      <w:numFmt w:val="decimal"/>
      <w:lvlText w:val="%1."/>
      <w:lvlJc w:val="left"/>
      <w:pPr>
        <w:ind w:left="720" w:hanging="360"/>
      </w:pPr>
      <w:rPr>
        <w:rFonts w:hint="default"/>
        <w:b w:val="0"/>
        <w:caps w:val="0"/>
        <w:smallCaps w:val="0"/>
        <w:color w:val="000000" w:themeColor="text1"/>
        <w:spacing w:val="0"/>
        <w14:glow w14:rad="0">
          <w14:srgbClr w14:val="000000"/>
        </w14:glow>
        <w14:shadow w14:blurRad="38100" w14:dist="19050" w14:dir="2700000" w14:sx="100000" w14:sy="100000" w14:kx="0" w14:ky="0" w14:algn="tl">
          <w14:schemeClr w14:val="dk1">
            <w14:alpha w14:val="60000"/>
          </w14:schemeClr>
        </w14:shadow>
        <w14:reflection w14:blurRad="0" w14:stA="0" w14:stPos="0" w14:endA="0" w14:endPos="0" w14:dist="0" w14:dir="0" w14:fadeDir="0" w14:sx="0" w14:sy="0" w14:kx="0" w14:ky="0" w14:algn="none"/>
        <w14:textOutline w14:w="0" w14:cap="flat" w14:cmpd="sng" w14:algn="ctr">
          <w14:noFill/>
          <w14:prstDash w14:val="solid"/>
          <w14:round/>
        </w14:textOutline>
        <w14:props3d w14:extrusionH="0" w14:contourW="0" w14:prstMateri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5B9B0991"/>
    <w:multiLevelType w:val="hybridMultilevel"/>
    <w:tmpl w:val="D8942D54"/>
    <w:lvl w:ilvl="0" w:tplc="79D67E7E">
      <w:start w:val="1"/>
      <w:numFmt w:val="bullet"/>
      <w:lvlText w:val=""/>
      <w:lvlJc w:val="left"/>
      <w:pPr>
        <w:tabs>
          <w:tab w:val="num" w:pos="720"/>
        </w:tabs>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DA7241F"/>
    <w:multiLevelType w:val="hybridMultilevel"/>
    <w:tmpl w:val="C434A7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60F01FCB"/>
    <w:multiLevelType w:val="hybridMultilevel"/>
    <w:tmpl w:val="7CBE1D12"/>
    <w:lvl w:ilvl="0" w:tplc="884658EE">
      <w:start w:val="1"/>
      <w:numFmt w:val="decimal"/>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62AE678C"/>
    <w:multiLevelType w:val="hybridMultilevel"/>
    <w:tmpl w:val="FD2E5AF2"/>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6C5D7A2E"/>
    <w:multiLevelType w:val="hybridMultilevel"/>
    <w:tmpl w:val="7F7AFDCA"/>
    <w:lvl w:ilvl="0" w:tplc="06067344">
      <w:start w:val="1"/>
      <w:numFmt w:val="decimal"/>
      <w:lvlText w:val="%1."/>
      <w:lvlJc w:val="left"/>
      <w:pPr>
        <w:ind w:left="1512" w:hanging="360"/>
      </w:pPr>
      <w:rPr>
        <w:rFonts w:ascii="Arial" w:hAnsi="Arial" w:cs="Arial" w:hint="default"/>
        <w:b/>
        <w:color w:val="000000" w:themeColor="text1"/>
        <w:sz w:val="24"/>
      </w:rPr>
    </w:lvl>
    <w:lvl w:ilvl="1" w:tplc="04090019" w:tentative="1">
      <w:start w:val="1"/>
      <w:numFmt w:val="lowerLetter"/>
      <w:lvlText w:val="%2."/>
      <w:lvlJc w:val="left"/>
      <w:pPr>
        <w:ind w:left="2232" w:hanging="360"/>
      </w:pPr>
    </w:lvl>
    <w:lvl w:ilvl="2" w:tplc="0409001B" w:tentative="1">
      <w:start w:val="1"/>
      <w:numFmt w:val="lowerRoman"/>
      <w:lvlText w:val="%3."/>
      <w:lvlJc w:val="right"/>
      <w:pPr>
        <w:ind w:left="2952" w:hanging="180"/>
      </w:pPr>
    </w:lvl>
    <w:lvl w:ilvl="3" w:tplc="0409000F" w:tentative="1">
      <w:start w:val="1"/>
      <w:numFmt w:val="decimal"/>
      <w:lvlText w:val="%4."/>
      <w:lvlJc w:val="left"/>
      <w:pPr>
        <w:ind w:left="3672" w:hanging="360"/>
      </w:pPr>
    </w:lvl>
    <w:lvl w:ilvl="4" w:tplc="04090019" w:tentative="1">
      <w:start w:val="1"/>
      <w:numFmt w:val="lowerLetter"/>
      <w:lvlText w:val="%5."/>
      <w:lvlJc w:val="left"/>
      <w:pPr>
        <w:ind w:left="4392" w:hanging="360"/>
      </w:pPr>
    </w:lvl>
    <w:lvl w:ilvl="5" w:tplc="0409001B" w:tentative="1">
      <w:start w:val="1"/>
      <w:numFmt w:val="lowerRoman"/>
      <w:lvlText w:val="%6."/>
      <w:lvlJc w:val="right"/>
      <w:pPr>
        <w:ind w:left="5112" w:hanging="180"/>
      </w:pPr>
    </w:lvl>
    <w:lvl w:ilvl="6" w:tplc="0409000F" w:tentative="1">
      <w:start w:val="1"/>
      <w:numFmt w:val="decimal"/>
      <w:lvlText w:val="%7."/>
      <w:lvlJc w:val="left"/>
      <w:pPr>
        <w:ind w:left="5832" w:hanging="360"/>
      </w:pPr>
    </w:lvl>
    <w:lvl w:ilvl="7" w:tplc="04090019" w:tentative="1">
      <w:start w:val="1"/>
      <w:numFmt w:val="lowerLetter"/>
      <w:lvlText w:val="%8."/>
      <w:lvlJc w:val="left"/>
      <w:pPr>
        <w:ind w:left="6552" w:hanging="360"/>
      </w:pPr>
    </w:lvl>
    <w:lvl w:ilvl="8" w:tplc="0409001B" w:tentative="1">
      <w:start w:val="1"/>
      <w:numFmt w:val="lowerRoman"/>
      <w:lvlText w:val="%9."/>
      <w:lvlJc w:val="right"/>
      <w:pPr>
        <w:ind w:left="7272" w:hanging="180"/>
      </w:pPr>
    </w:lvl>
  </w:abstractNum>
  <w:abstractNum w:abstractNumId="23" w15:restartNumberingAfterBreak="0">
    <w:nsid w:val="718010D0"/>
    <w:multiLevelType w:val="hybridMultilevel"/>
    <w:tmpl w:val="805E23B6"/>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72F562F0"/>
    <w:multiLevelType w:val="multilevel"/>
    <w:tmpl w:val="04090021"/>
    <w:lvl w:ilvl="0">
      <w:start w:val="1"/>
      <w:numFmt w:val="bullet"/>
      <w:lvlText w:val=""/>
      <w:lvlJc w:val="left"/>
      <w:pPr>
        <w:ind w:left="360" w:hanging="360"/>
      </w:pPr>
      <w:rPr>
        <w:rFonts w:ascii="Wingdings" w:hAnsi="Wingdings" w:hint="default"/>
      </w:rPr>
    </w:lvl>
    <w:lvl w:ilvl="1">
      <w:start w:val="1"/>
      <w:numFmt w:val="bullet"/>
      <w:lvlText w:val=""/>
      <w:lvlJc w:val="left"/>
      <w:pPr>
        <w:ind w:left="720" w:hanging="360"/>
      </w:pPr>
      <w:rPr>
        <w:rFonts w:ascii="Wingdings" w:hAnsi="Wingdings" w:hint="default"/>
      </w:rPr>
    </w:lvl>
    <w:lvl w:ilvl="2">
      <w:start w:val="1"/>
      <w:numFmt w:val="bullet"/>
      <w:lvlText w:val=""/>
      <w:lvlJc w:val="left"/>
      <w:pPr>
        <w:ind w:left="1080" w:hanging="360"/>
      </w:pPr>
      <w:rPr>
        <w:rFonts w:ascii="Wingdings" w:hAnsi="Wingdings"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25" w15:restartNumberingAfterBreak="0">
    <w:nsid w:val="762254EF"/>
    <w:multiLevelType w:val="hybridMultilevel"/>
    <w:tmpl w:val="45E0F324"/>
    <w:lvl w:ilvl="0" w:tplc="86726392">
      <w:start w:val="1"/>
      <w:numFmt w:val="decimal"/>
      <w:lvlText w:val="%1."/>
      <w:lvlJc w:val="left"/>
      <w:pPr>
        <w:ind w:left="420" w:hanging="360"/>
      </w:pPr>
      <w:rPr>
        <w:rFonts w:asciiTheme="minorHAnsi" w:hAnsiTheme="minorHAnsi" w:hint="default"/>
      </w:rPr>
    </w:lvl>
    <w:lvl w:ilvl="1" w:tplc="04090019" w:tentative="1">
      <w:start w:val="1"/>
      <w:numFmt w:val="lowerLetter"/>
      <w:lvlText w:val="%2."/>
      <w:lvlJc w:val="left"/>
      <w:pPr>
        <w:ind w:left="1140" w:hanging="360"/>
      </w:pPr>
    </w:lvl>
    <w:lvl w:ilvl="2" w:tplc="0409001B" w:tentative="1">
      <w:start w:val="1"/>
      <w:numFmt w:val="lowerRoman"/>
      <w:lvlText w:val="%3."/>
      <w:lvlJc w:val="right"/>
      <w:pPr>
        <w:ind w:left="1860" w:hanging="180"/>
      </w:pPr>
    </w:lvl>
    <w:lvl w:ilvl="3" w:tplc="0409000F" w:tentative="1">
      <w:start w:val="1"/>
      <w:numFmt w:val="decimal"/>
      <w:lvlText w:val="%4."/>
      <w:lvlJc w:val="left"/>
      <w:pPr>
        <w:ind w:left="2580" w:hanging="360"/>
      </w:pPr>
    </w:lvl>
    <w:lvl w:ilvl="4" w:tplc="04090019" w:tentative="1">
      <w:start w:val="1"/>
      <w:numFmt w:val="lowerLetter"/>
      <w:lvlText w:val="%5."/>
      <w:lvlJc w:val="left"/>
      <w:pPr>
        <w:ind w:left="3300" w:hanging="360"/>
      </w:pPr>
    </w:lvl>
    <w:lvl w:ilvl="5" w:tplc="0409001B" w:tentative="1">
      <w:start w:val="1"/>
      <w:numFmt w:val="lowerRoman"/>
      <w:lvlText w:val="%6."/>
      <w:lvlJc w:val="right"/>
      <w:pPr>
        <w:ind w:left="4020" w:hanging="180"/>
      </w:pPr>
    </w:lvl>
    <w:lvl w:ilvl="6" w:tplc="0409000F" w:tentative="1">
      <w:start w:val="1"/>
      <w:numFmt w:val="decimal"/>
      <w:lvlText w:val="%7."/>
      <w:lvlJc w:val="left"/>
      <w:pPr>
        <w:ind w:left="4740" w:hanging="360"/>
      </w:pPr>
    </w:lvl>
    <w:lvl w:ilvl="7" w:tplc="04090019" w:tentative="1">
      <w:start w:val="1"/>
      <w:numFmt w:val="lowerLetter"/>
      <w:lvlText w:val="%8."/>
      <w:lvlJc w:val="left"/>
      <w:pPr>
        <w:ind w:left="5460" w:hanging="360"/>
      </w:pPr>
    </w:lvl>
    <w:lvl w:ilvl="8" w:tplc="0409001B" w:tentative="1">
      <w:start w:val="1"/>
      <w:numFmt w:val="lowerRoman"/>
      <w:lvlText w:val="%9."/>
      <w:lvlJc w:val="right"/>
      <w:pPr>
        <w:ind w:left="6180" w:hanging="180"/>
      </w:pPr>
    </w:lvl>
  </w:abstractNum>
  <w:num w:numId="1">
    <w:abstractNumId w:val="7"/>
  </w:num>
  <w:num w:numId="2">
    <w:abstractNumId w:val="5"/>
  </w:num>
  <w:num w:numId="3">
    <w:abstractNumId w:val="22"/>
  </w:num>
  <w:num w:numId="4">
    <w:abstractNumId w:val="18"/>
  </w:num>
  <w:num w:numId="5">
    <w:abstractNumId w:val="23"/>
  </w:num>
  <w:num w:numId="6">
    <w:abstractNumId w:val="11"/>
  </w:num>
  <w:num w:numId="7">
    <w:abstractNumId w:val="3"/>
  </w:num>
  <w:num w:numId="8">
    <w:abstractNumId w:val="17"/>
  </w:num>
  <w:num w:numId="9">
    <w:abstractNumId w:val="10"/>
  </w:num>
  <w:num w:numId="10">
    <w:abstractNumId w:val="4"/>
  </w:num>
  <w:num w:numId="11">
    <w:abstractNumId w:val="20"/>
  </w:num>
  <w:num w:numId="12">
    <w:abstractNumId w:val="1"/>
  </w:num>
  <w:num w:numId="13">
    <w:abstractNumId w:val="15"/>
  </w:num>
  <w:num w:numId="14">
    <w:abstractNumId w:val="6"/>
  </w:num>
  <w:num w:numId="15">
    <w:abstractNumId w:val="13"/>
  </w:num>
  <w:num w:numId="16">
    <w:abstractNumId w:val="19"/>
  </w:num>
  <w:num w:numId="17">
    <w:abstractNumId w:val="8"/>
  </w:num>
  <w:num w:numId="18">
    <w:abstractNumId w:val="9"/>
  </w:num>
  <w:num w:numId="19">
    <w:abstractNumId w:val="25"/>
  </w:num>
  <w:num w:numId="20">
    <w:abstractNumId w:val="2"/>
  </w:num>
  <w:num w:numId="21">
    <w:abstractNumId w:val="16"/>
  </w:num>
  <w:num w:numId="22">
    <w:abstractNumId w:val="0"/>
  </w:num>
  <w:num w:numId="23">
    <w:abstractNumId w:val="21"/>
  </w:num>
  <w:num w:numId="24">
    <w:abstractNumId w:val="14"/>
  </w:num>
  <w:num w:numId="25">
    <w:abstractNumId w:val="24"/>
  </w:num>
  <w:num w:numId="26">
    <w:abstractNumId w:val="12"/>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gutterAtTop/>
  <w:hideSpellingErrors/>
  <w:hideGrammaticalErrors/>
  <w:proofState w:spelling="clean" w:grammar="clean"/>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07B88"/>
    <w:rsid w:val="00003B7F"/>
    <w:rsid w:val="00004F10"/>
    <w:rsid w:val="0001413E"/>
    <w:rsid w:val="000200B7"/>
    <w:rsid w:val="000215A8"/>
    <w:rsid w:val="000229C5"/>
    <w:rsid w:val="00027563"/>
    <w:rsid w:val="0004019C"/>
    <w:rsid w:val="000426FE"/>
    <w:rsid w:val="00044975"/>
    <w:rsid w:val="00044EE5"/>
    <w:rsid w:val="000508E0"/>
    <w:rsid w:val="00050E6E"/>
    <w:rsid w:val="00053F29"/>
    <w:rsid w:val="00060618"/>
    <w:rsid w:val="00064956"/>
    <w:rsid w:val="000710E8"/>
    <w:rsid w:val="00082100"/>
    <w:rsid w:val="00082941"/>
    <w:rsid w:val="00082A6D"/>
    <w:rsid w:val="000947E1"/>
    <w:rsid w:val="00097936"/>
    <w:rsid w:val="000A0D89"/>
    <w:rsid w:val="000A286D"/>
    <w:rsid w:val="000A532B"/>
    <w:rsid w:val="000A542A"/>
    <w:rsid w:val="000A588B"/>
    <w:rsid w:val="000A607B"/>
    <w:rsid w:val="000A6A15"/>
    <w:rsid w:val="000A7579"/>
    <w:rsid w:val="000B1B78"/>
    <w:rsid w:val="000B342B"/>
    <w:rsid w:val="000B3A85"/>
    <w:rsid w:val="000B3D10"/>
    <w:rsid w:val="000C562A"/>
    <w:rsid w:val="000C6EE2"/>
    <w:rsid w:val="000C7377"/>
    <w:rsid w:val="000C737C"/>
    <w:rsid w:val="000D4C06"/>
    <w:rsid w:val="000D4DC9"/>
    <w:rsid w:val="000D57CE"/>
    <w:rsid w:val="000D6040"/>
    <w:rsid w:val="000E1A27"/>
    <w:rsid w:val="000E37FF"/>
    <w:rsid w:val="000E6E93"/>
    <w:rsid w:val="000E7003"/>
    <w:rsid w:val="000F1DAE"/>
    <w:rsid w:val="000F3029"/>
    <w:rsid w:val="000F37CC"/>
    <w:rsid w:val="000F4E8E"/>
    <w:rsid w:val="000F6D3B"/>
    <w:rsid w:val="000F7976"/>
    <w:rsid w:val="001056A7"/>
    <w:rsid w:val="00105FE7"/>
    <w:rsid w:val="001061E6"/>
    <w:rsid w:val="00106C8F"/>
    <w:rsid w:val="0011278F"/>
    <w:rsid w:val="00113E17"/>
    <w:rsid w:val="00116F21"/>
    <w:rsid w:val="00117350"/>
    <w:rsid w:val="001227F0"/>
    <w:rsid w:val="00124907"/>
    <w:rsid w:val="00125671"/>
    <w:rsid w:val="001316DF"/>
    <w:rsid w:val="00136420"/>
    <w:rsid w:val="00136695"/>
    <w:rsid w:val="00136EC9"/>
    <w:rsid w:val="00137F2E"/>
    <w:rsid w:val="001412C9"/>
    <w:rsid w:val="00144EE3"/>
    <w:rsid w:val="00146BCE"/>
    <w:rsid w:val="00147F7C"/>
    <w:rsid w:val="00155386"/>
    <w:rsid w:val="00161419"/>
    <w:rsid w:val="00166DA5"/>
    <w:rsid w:val="0017199C"/>
    <w:rsid w:val="00171A5A"/>
    <w:rsid w:val="001724A6"/>
    <w:rsid w:val="00176DAC"/>
    <w:rsid w:val="001831AE"/>
    <w:rsid w:val="0019496B"/>
    <w:rsid w:val="00195F94"/>
    <w:rsid w:val="00197987"/>
    <w:rsid w:val="001A371A"/>
    <w:rsid w:val="001A433B"/>
    <w:rsid w:val="001B20F9"/>
    <w:rsid w:val="001B5071"/>
    <w:rsid w:val="001B6EB8"/>
    <w:rsid w:val="001C032E"/>
    <w:rsid w:val="001C3234"/>
    <w:rsid w:val="001C395A"/>
    <w:rsid w:val="001C5CE7"/>
    <w:rsid w:val="001C7FF5"/>
    <w:rsid w:val="001D6699"/>
    <w:rsid w:val="001E04AF"/>
    <w:rsid w:val="001E0A4F"/>
    <w:rsid w:val="001E2F02"/>
    <w:rsid w:val="001E4531"/>
    <w:rsid w:val="001E7158"/>
    <w:rsid w:val="001F1965"/>
    <w:rsid w:val="001F4E7C"/>
    <w:rsid w:val="001F4EC5"/>
    <w:rsid w:val="001F5057"/>
    <w:rsid w:val="002036FF"/>
    <w:rsid w:val="00203925"/>
    <w:rsid w:val="00204E68"/>
    <w:rsid w:val="00205140"/>
    <w:rsid w:val="00206445"/>
    <w:rsid w:val="00206BFB"/>
    <w:rsid w:val="00212FAD"/>
    <w:rsid w:val="00214E82"/>
    <w:rsid w:val="0021514F"/>
    <w:rsid w:val="002155EE"/>
    <w:rsid w:val="00223C6C"/>
    <w:rsid w:val="00226255"/>
    <w:rsid w:val="002275F4"/>
    <w:rsid w:val="0023073B"/>
    <w:rsid w:val="00230B21"/>
    <w:rsid w:val="00232001"/>
    <w:rsid w:val="0023362B"/>
    <w:rsid w:val="002352B0"/>
    <w:rsid w:val="00236C3A"/>
    <w:rsid w:val="00237D24"/>
    <w:rsid w:val="0024077D"/>
    <w:rsid w:val="00241AA7"/>
    <w:rsid w:val="0024235C"/>
    <w:rsid w:val="00250C10"/>
    <w:rsid w:val="00251556"/>
    <w:rsid w:val="00253E00"/>
    <w:rsid w:val="00256BEE"/>
    <w:rsid w:val="00257733"/>
    <w:rsid w:val="002671D9"/>
    <w:rsid w:val="002716AD"/>
    <w:rsid w:val="0027215D"/>
    <w:rsid w:val="00274F34"/>
    <w:rsid w:val="00277DE0"/>
    <w:rsid w:val="0028724C"/>
    <w:rsid w:val="00287537"/>
    <w:rsid w:val="00290377"/>
    <w:rsid w:val="00291BBC"/>
    <w:rsid w:val="002920A8"/>
    <w:rsid w:val="002A0610"/>
    <w:rsid w:val="002A1205"/>
    <w:rsid w:val="002A179A"/>
    <w:rsid w:val="002A633B"/>
    <w:rsid w:val="002A6EAC"/>
    <w:rsid w:val="002B32AA"/>
    <w:rsid w:val="002B38E2"/>
    <w:rsid w:val="002C0321"/>
    <w:rsid w:val="002C2305"/>
    <w:rsid w:val="002C5C4C"/>
    <w:rsid w:val="002C5CC4"/>
    <w:rsid w:val="002C75D0"/>
    <w:rsid w:val="002D2ED1"/>
    <w:rsid w:val="002D3187"/>
    <w:rsid w:val="002D4420"/>
    <w:rsid w:val="002D4684"/>
    <w:rsid w:val="002D5E20"/>
    <w:rsid w:val="002D7974"/>
    <w:rsid w:val="002D79D0"/>
    <w:rsid w:val="002D7FC7"/>
    <w:rsid w:val="002E0257"/>
    <w:rsid w:val="002E2609"/>
    <w:rsid w:val="002E56CC"/>
    <w:rsid w:val="002E6F7B"/>
    <w:rsid w:val="002E6FAE"/>
    <w:rsid w:val="002F21CA"/>
    <w:rsid w:val="002F3E1F"/>
    <w:rsid w:val="002F5E42"/>
    <w:rsid w:val="00300252"/>
    <w:rsid w:val="00300601"/>
    <w:rsid w:val="00301E15"/>
    <w:rsid w:val="003023FF"/>
    <w:rsid w:val="00302913"/>
    <w:rsid w:val="0030331F"/>
    <w:rsid w:val="00306AB4"/>
    <w:rsid w:val="00307B88"/>
    <w:rsid w:val="00307E10"/>
    <w:rsid w:val="0031029C"/>
    <w:rsid w:val="00310BB1"/>
    <w:rsid w:val="0031175E"/>
    <w:rsid w:val="00315608"/>
    <w:rsid w:val="00315EF4"/>
    <w:rsid w:val="00321683"/>
    <w:rsid w:val="00321942"/>
    <w:rsid w:val="003227B1"/>
    <w:rsid w:val="0032352E"/>
    <w:rsid w:val="00335F9D"/>
    <w:rsid w:val="00337694"/>
    <w:rsid w:val="003453FA"/>
    <w:rsid w:val="00345534"/>
    <w:rsid w:val="003471DA"/>
    <w:rsid w:val="0035009F"/>
    <w:rsid w:val="0035118E"/>
    <w:rsid w:val="00351B60"/>
    <w:rsid w:val="00354AA5"/>
    <w:rsid w:val="003551DF"/>
    <w:rsid w:val="0035575D"/>
    <w:rsid w:val="0035695F"/>
    <w:rsid w:val="003578AD"/>
    <w:rsid w:val="00361670"/>
    <w:rsid w:val="003625CD"/>
    <w:rsid w:val="003661C1"/>
    <w:rsid w:val="0036625B"/>
    <w:rsid w:val="00370EA9"/>
    <w:rsid w:val="00374B7D"/>
    <w:rsid w:val="00376C0A"/>
    <w:rsid w:val="0038117D"/>
    <w:rsid w:val="00381B90"/>
    <w:rsid w:val="00382E85"/>
    <w:rsid w:val="00384B04"/>
    <w:rsid w:val="00385ADD"/>
    <w:rsid w:val="003918E8"/>
    <w:rsid w:val="003936FB"/>
    <w:rsid w:val="00393C08"/>
    <w:rsid w:val="00393C6F"/>
    <w:rsid w:val="00394302"/>
    <w:rsid w:val="00394938"/>
    <w:rsid w:val="003A2289"/>
    <w:rsid w:val="003A37EE"/>
    <w:rsid w:val="003A6822"/>
    <w:rsid w:val="003A7E46"/>
    <w:rsid w:val="003B1F2F"/>
    <w:rsid w:val="003B33D3"/>
    <w:rsid w:val="003B4628"/>
    <w:rsid w:val="003B4C31"/>
    <w:rsid w:val="003B626E"/>
    <w:rsid w:val="003B6A51"/>
    <w:rsid w:val="003B7517"/>
    <w:rsid w:val="003C175F"/>
    <w:rsid w:val="003C1FA8"/>
    <w:rsid w:val="003C6E80"/>
    <w:rsid w:val="003D397C"/>
    <w:rsid w:val="003D3D00"/>
    <w:rsid w:val="003D4D69"/>
    <w:rsid w:val="003D61FE"/>
    <w:rsid w:val="003E1152"/>
    <w:rsid w:val="003E1D53"/>
    <w:rsid w:val="003E3071"/>
    <w:rsid w:val="003F1973"/>
    <w:rsid w:val="003F590A"/>
    <w:rsid w:val="00401DD7"/>
    <w:rsid w:val="00403BB7"/>
    <w:rsid w:val="00410B3A"/>
    <w:rsid w:val="004112F9"/>
    <w:rsid w:val="004222F0"/>
    <w:rsid w:val="00423C22"/>
    <w:rsid w:val="00423CCA"/>
    <w:rsid w:val="00424E41"/>
    <w:rsid w:val="0043052F"/>
    <w:rsid w:val="004305AE"/>
    <w:rsid w:val="004344EF"/>
    <w:rsid w:val="004519E5"/>
    <w:rsid w:val="00451C1E"/>
    <w:rsid w:val="00454A99"/>
    <w:rsid w:val="00455A1D"/>
    <w:rsid w:val="00455DD2"/>
    <w:rsid w:val="00456D5E"/>
    <w:rsid w:val="0046162B"/>
    <w:rsid w:val="00461BEE"/>
    <w:rsid w:val="00467DBA"/>
    <w:rsid w:val="00470987"/>
    <w:rsid w:val="00472D0E"/>
    <w:rsid w:val="00474A5D"/>
    <w:rsid w:val="004750B0"/>
    <w:rsid w:val="00475DC5"/>
    <w:rsid w:val="004763A0"/>
    <w:rsid w:val="00477DDF"/>
    <w:rsid w:val="00482BD4"/>
    <w:rsid w:val="00483AF1"/>
    <w:rsid w:val="00484A73"/>
    <w:rsid w:val="00485B6B"/>
    <w:rsid w:val="00485BD8"/>
    <w:rsid w:val="00487600"/>
    <w:rsid w:val="0049013E"/>
    <w:rsid w:val="00492909"/>
    <w:rsid w:val="00493A20"/>
    <w:rsid w:val="004A02D9"/>
    <w:rsid w:val="004A1C73"/>
    <w:rsid w:val="004B2BD7"/>
    <w:rsid w:val="004B321B"/>
    <w:rsid w:val="004B5E81"/>
    <w:rsid w:val="004B7206"/>
    <w:rsid w:val="004C23FB"/>
    <w:rsid w:val="004C2B64"/>
    <w:rsid w:val="004C333F"/>
    <w:rsid w:val="004C3F81"/>
    <w:rsid w:val="004C6A59"/>
    <w:rsid w:val="004C7964"/>
    <w:rsid w:val="004D1B6E"/>
    <w:rsid w:val="004D252F"/>
    <w:rsid w:val="004D2F93"/>
    <w:rsid w:val="004D3DC6"/>
    <w:rsid w:val="004D6561"/>
    <w:rsid w:val="004D7EF5"/>
    <w:rsid w:val="004E1A86"/>
    <w:rsid w:val="004E567F"/>
    <w:rsid w:val="004E7A3D"/>
    <w:rsid w:val="004F043A"/>
    <w:rsid w:val="004F07B0"/>
    <w:rsid w:val="004F19BD"/>
    <w:rsid w:val="004F6D85"/>
    <w:rsid w:val="00501FC8"/>
    <w:rsid w:val="00506DB8"/>
    <w:rsid w:val="00510406"/>
    <w:rsid w:val="00513E1A"/>
    <w:rsid w:val="005203A4"/>
    <w:rsid w:val="0052104C"/>
    <w:rsid w:val="005212B7"/>
    <w:rsid w:val="00521DAB"/>
    <w:rsid w:val="0052328F"/>
    <w:rsid w:val="0052329B"/>
    <w:rsid w:val="00524E75"/>
    <w:rsid w:val="00524FA5"/>
    <w:rsid w:val="00527107"/>
    <w:rsid w:val="005311F8"/>
    <w:rsid w:val="0053505F"/>
    <w:rsid w:val="0053608C"/>
    <w:rsid w:val="00541ACE"/>
    <w:rsid w:val="00543A21"/>
    <w:rsid w:val="00544102"/>
    <w:rsid w:val="00544404"/>
    <w:rsid w:val="005444C7"/>
    <w:rsid w:val="00550D27"/>
    <w:rsid w:val="00553E94"/>
    <w:rsid w:val="00561419"/>
    <w:rsid w:val="00562768"/>
    <w:rsid w:val="005646D9"/>
    <w:rsid w:val="00567CAC"/>
    <w:rsid w:val="00571F37"/>
    <w:rsid w:val="0057420A"/>
    <w:rsid w:val="005828EF"/>
    <w:rsid w:val="00583FD2"/>
    <w:rsid w:val="00587927"/>
    <w:rsid w:val="0059716B"/>
    <w:rsid w:val="005A1DEE"/>
    <w:rsid w:val="005A2D57"/>
    <w:rsid w:val="005A2DD9"/>
    <w:rsid w:val="005A3CFF"/>
    <w:rsid w:val="005A54B4"/>
    <w:rsid w:val="005A7984"/>
    <w:rsid w:val="005B4C5C"/>
    <w:rsid w:val="005B77C2"/>
    <w:rsid w:val="005B7EB4"/>
    <w:rsid w:val="005C36EC"/>
    <w:rsid w:val="005C593E"/>
    <w:rsid w:val="005C71D9"/>
    <w:rsid w:val="005D1066"/>
    <w:rsid w:val="005D1FF5"/>
    <w:rsid w:val="005D5675"/>
    <w:rsid w:val="005D6436"/>
    <w:rsid w:val="005D7753"/>
    <w:rsid w:val="005E3154"/>
    <w:rsid w:val="005F01FB"/>
    <w:rsid w:val="005F37C0"/>
    <w:rsid w:val="00603301"/>
    <w:rsid w:val="006033BE"/>
    <w:rsid w:val="00605FBD"/>
    <w:rsid w:val="006062B4"/>
    <w:rsid w:val="00606D86"/>
    <w:rsid w:val="00607892"/>
    <w:rsid w:val="006105EC"/>
    <w:rsid w:val="0061096A"/>
    <w:rsid w:val="006148BE"/>
    <w:rsid w:val="0061493E"/>
    <w:rsid w:val="00614E4F"/>
    <w:rsid w:val="00615FA1"/>
    <w:rsid w:val="00616043"/>
    <w:rsid w:val="00626047"/>
    <w:rsid w:val="006311D1"/>
    <w:rsid w:val="006314E7"/>
    <w:rsid w:val="00632825"/>
    <w:rsid w:val="00633BFB"/>
    <w:rsid w:val="00634D92"/>
    <w:rsid w:val="00640210"/>
    <w:rsid w:val="00644984"/>
    <w:rsid w:val="0064750C"/>
    <w:rsid w:val="0065179E"/>
    <w:rsid w:val="00652779"/>
    <w:rsid w:val="00652F45"/>
    <w:rsid w:val="006542EB"/>
    <w:rsid w:val="006549B6"/>
    <w:rsid w:val="00656344"/>
    <w:rsid w:val="006570E8"/>
    <w:rsid w:val="006571AC"/>
    <w:rsid w:val="00660DFF"/>
    <w:rsid w:val="00660F8A"/>
    <w:rsid w:val="00664637"/>
    <w:rsid w:val="0066710A"/>
    <w:rsid w:val="006720B5"/>
    <w:rsid w:val="0067335E"/>
    <w:rsid w:val="006808B8"/>
    <w:rsid w:val="00681639"/>
    <w:rsid w:val="00683313"/>
    <w:rsid w:val="00683459"/>
    <w:rsid w:val="006839DF"/>
    <w:rsid w:val="006918A2"/>
    <w:rsid w:val="006958C7"/>
    <w:rsid w:val="006967CD"/>
    <w:rsid w:val="006A26B5"/>
    <w:rsid w:val="006A3FA7"/>
    <w:rsid w:val="006A6CA5"/>
    <w:rsid w:val="006B0FA7"/>
    <w:rsid w:val="006B20F6"/>
    <w:rsid w:val="006B3C16"/>
    <w:rsid w:val="006B60D8"/>
    <w:rsid w:val="006B7B8A"/>
    <w:rsid w:val="006C21F6"/>
    <w:rsid w:val="006C25CE"/>
    <w:rsid w:val="006C2613"/>
    <w:rsid w:val="006C6741"/>
    <w:rsid w:val="006D5692"/>
    <w:rsid w:val="006E020B"/>
    <w:rsid w:val="006E04FF"/>
    <w:rsid w:val="006E0CD6"/>
    <w:rsid w:val="006E4864"/>
    <w:rsid w:val="006F158E"/>
    <w:rsid w:val="006F29A9"/>
    <w:rsid w:val="006F2B49"/>
    <w:rsid w:val="006F564B"/>
    <w:rsid w:val="00703210"/>
    <w:rsid w:val="00704CE2"/>
    <w:rsid w:val="00706336"/>
    <w:rsid w:val="00710974"/>
    <w:rsid w:val="0071197F"/>
    <w:rsid w:val="00714E9D"/>
    <w:rsid w:val="00715CC5"/>
    <w:rsid w:val="00716488"/>
    <w:rsid w:val="00716898"/>
    <w:rsid w:val="00716983"/>
    <w:rsid w:val="007276F7"/>
    <w:rsid w:val="0073135B"/>
    <w:rsid w:val="00735B26"/>
    <w:rsid w:val="00735C44"/>
    <w:rsid w:val="0074243A"/>
    <w:rsid w:val="00742C39"/>
    <w:rsid w:val="00743822"/>
    <w:rsid w:val="00744BAB"/>
    <w:rsid w:val="00747BA0"/>
    <w:rsid w:val="00751313"/>
    <w:rsid w:val="00756784"/>
    <w:rsid w:val="00760FFF"/>
    <w:rsid w:val="007664B0"/>
    <w:rsid w:val="00767553"/>
    <w:rsid w:val="0077124B"/>
    <w:rsid w:val="0077125E"/>
    <w:rsid w:val="007742FE"/>
    <w:rsid w:val="00774C46"/>
    <w:rsid w:val="007751E9"/>
    <w:rsid w:val="00776806"/>
    <w:rsid w:val="00777EEE"/>
    <w:rsid w:val="00781ED6"/>
    <w:rsid w:val="00783333"/>
    <w:rsid w:val="007843DB"/>
    <w:rsid w:val="00785852"/>
    <w:rsid w:val="007A5580"/>
    <w:rsid w:val="007A60D8"/>
    <w:rsid w:val="007A6638"/>
    <w:rsid w:val="007A7D4E"/>
    <w:rsid w:val="007A7FC7"/>
    <w:rsid w:val="007B0CEE"/>
    <w:rsid w:val="007B0F83"/>
    <w:rsid w:val="007B182F"/>
    <w:rsid w:val="007B4271"/>
    <w:rsid w:val="007B4F63"/>
    <w:rsid w:val="007B6E64"/>
    <w:rsid w:val="007C044E"/>
    <w:rsid w:val="007C5446"/>
    <w:rsid w:val="007D4409"/>
    <w:rsid w:val="007D44E8"/>
    <w:rsid w:val="007D5186"/>
    <w:rsid w:val="007E03E9"/>
    <w:rsid w:val="007E255C"/>
    <w:rsid w:val="007F2179"/>
    <w:rsid w:val="007F3084"/>
    <w:rsid w:val="007F49BF"/>
    <w:rsid w:val="00800F3E"/>
    <w:rsid w:val="00801354"/>
    <w:rsid w:val="0080174D"/>
    <w:rsid w:val="00801C9B"/>
    <w:rsid w:val="008069E9"/>
    <w:rsid w:val="0081379A"/>
    <w:rsid w:val="008148F8"/>
    <w:rsid w:val="008159E8"/>
    <w:rsid w:val="00816E0E"/>
    <w:rsid w:val="008222CC"/>
    <w:rsid w:val="008233FD"/>
    <w:rsid w:val="0082508F"/>
    <w:rsid w:val="00830A18"/>
    <w:rsid w:val="00831B42"/>
    <w:rsid w:val="00832B4D"/>
    <w:rsid w:val="00832CEB"/>
    <w:rsid w:val="00832FBD"/>
    <w:rsid w:val="00833653"/>
    <w:rsid w:val="00833A1A"/>
    <w:rsid w:val="00837280"/>
    <w:rsid w:val="00843FA5"/>
    <w:rsid w:val="00844AD9"/>
    <w:rsid w:val="00846012"/>
    <w:rsid w:val="008460EE"/>
    <w:rsid w:val="00846150"/>
    <w:rsid w:val="00847AFF"/>
    <w:rsid w:val="00857B49"/>
    <w:rsid w:val="00861A85"/>
    <w:rsid w:val="00864012"/>
    <w:rsid w:val="0086550D"/>
    <w:rsid w:val="00866AE7"/>
    <w:rsid w:val="00870BA6"/>
    <w:rsid w:val="00873247"/>
    <w:rsid w:val="00875B11"/>
    <w:rsid w:val="00875BD4"/>
    <w:rsid w:val="008768B2"/>
    <w:rsid w:val="008851F6"/>
    <w:rsid w:val="00893B40"/>
    <w:rsid w:val="00893D7F"/>
    <w:rsid w:val="008976CD"/>
    <w:rsid w:val="008A51DE"/>
    <w:rsid w:val="008A70C9"/>
    <w:rsid w:val="008B199E"/>
    <w:rsid w:val="008B2E03"/>
    <w:rsid w:val="008B4639"/>
    <w:rsid w:val="008B640C"/>
    <w:rsid w:val="008B685C"/>
    <w:rsid w:val="008C75A3"/>
    <w:rsid w:val="008C7D80"/>
    <w:rsid w:val="008D0F7A"/>
    <w:rsid w:val="008D6D2C"/>
    <w:rsid w:val="008D7075"/>
    <w:rsid w:val="008D7175"/>
    <w:rsid w:val="008E2797"/>
    <w:rsid w:val="008E3E25"/>
    <w:rsid w:val="008E40CB"/>
    <w:rsid w:val="008E6154"/>
    <w:rsid w:val="008E62E7"/>
    <w:rsid w:val="008F0D4D"/>
    <w:rsid w:val="008F4402"/>
    <w:rsid w:val="008F5B93"/>
    <w:rsid w:val="00903ACA"/>
    <w:rsid w:val="00910AD2"/>
    <w:rsid w:val="0091115C"/>
    <w:rsid w:val="009169C4"/>
    <w:rsid w:val="00917F6C"/>
    <w:rsid w:val="00922BA5"/>
    <w:rsid w:val="00925CFE"/>
    <w:rsid w:val="00926970"/>
    <w:rsid w:val="00927426"/>
    <w:rsid w:val="00927F11"/>
    <w:rsid w:val="009311EC"/>
    <w:rsid w:val="0093128A"/>
    <w:rsid w:val="00935EEE"/>
    <w:rsid w:val="00936552"/>
    <w:rsid w:val="00943996"/>
    <w:rsid w:val="00944188"/>
    <w:rsid w:val="009444E8"/>
    <w:rsid w:val="00944B58"/>
    <w:rsid w:val="009460AB"/>
    <w:rsid w:val="009523CA"/>
    <w:rsid w:val="00955328"/>
    <w:rsid w:val="009622E7"/>
    <w:rsid w:val="00962B09"/>
    <w:rsid w:val="00966229"/>
    <w:rsid w:val="00967611"/>
    <w:rsid w:val="009676B1"/>
    <w:rsid w:val="00967C58"/>
    <w:rsid w:val="009719DB"/>
    <w:rsid w:val="00971AA3"/>
    <w:rsid w:val="00972617"/>
    <w:rsid w:val="00972710"/>
    <w:rsid w:val="00974666"/>
    <w:rsid w:val="00977069"/>
    <w:rsid w:val="0097706E"/>
    <w:rsid w:val="0098050A"/>
    <w:rsid w:val="009863E5"/>
    <w:rsid w:val="0098704E"/>
    <w:rsid w:val="00987587"/>
    <w:rsid w:val="00990A68"/>
    <w:rsid w:val="009944BF"/>
    <w:rsid w:val="009A1A88"/>
    <w:rsid w:val="009A32A9"/>
    <w:rsid w:val="009A4494"/>
    <w:rsid w:val="009B418E"/>
    <w:rsid w:val="009B45DF"/>
    <w:rsid w:val="009B7EE4"/>
    <w:rsid w:val="009C0505"/>
    <w:rsid w:val="009C213C"/>
    <w:rsid w:val="009C7BAE"/>
    <w:rsid w:val="009D1A1F"/>
    <w:rsid w:val="009D52D7"/>
    <w:rsid w:val="009E1090"/>
    <w:rsid w:val="009E2B27"/>
    <w:rsid w:val="009F2ED3"/>
    <w:rsid w:val="00A04FF4"/>
    <w:rsid w:val="00A06DAE"/>
    <w:rsid w:val="00A07B86"/>
    <w:rsid w:val="00A1352D"/>
    <w:rsid w:val="00A13ADD"/>
    <w:rsid w:val="00A15B78"/>
    <w:rsid w:val="00A16821"/>
    <w:rsid w:val="00A24C7F"/>
    <w:rsid w:val="00A26BCB"/>
    <w:rsid w:val="00A30FF0"/>
    <w:rsid w:val="00A34736"/>
    <w:rsid w:val="00A351C6"/>
    <w:rsid w:val="00A43225"/>
    <w:rsid w:val="00A434DB"/>
    <w:rsid w:val="00A43C94"/>
    <w:rsid w:val="00A55663"/>
    <w:rsid w:val="00A55AAB"/>
    <w:rsid w:val="00A562E7"/>
    <w:rsid w:val="00A60166"/>
    <w:rsid w:val="00A61E65"/>
    <w:rsid w:val="00A626EC"/>
    <w:rsid w:val="00A6356E"/>
    <w:rsid w:val="00A670EA"/>
    <w:rsid w:val="00A74134"/>
    <w:rsid w:val="00A83883"/>
    <w:rsid w:val="00A874DF"/>
    <w:rsid w:val="00A913D1"/>
    <w:rsid w:val="00A926E3"/>
    <w:rsid w:val="00A92AF0"/>
    <w:rsid w:val="00A96A69"/>
    <w:rsid w:val="00A97371"/>
    <w:rsid w:val="00AA26EC"/>
    <w:rsid w:val="00AA420A"/>
    <w:rsid w:val="00AB025E"/>
    <w:rsid w:val="00AC0531"/>
    <w:rsid w:val="00AC150D"/>
    <w:rsid w:val="00AC512B"/>
    <w:rsid w:val="00AD0FC6"/>
    <w:rsid w:val="00AD2586"/>
    <w:rsid w:val="00AD53B1"/>
    <w:rsid w:val="00AD7729"/>
    <w:rsid w:val="00AE0AFF"/>
    <w:rsid w:val="00AE0E2E"/>
    <w:rsid w:val="00AE61BE"/>
    <w:rsid w:val="00AF47A4"/>
    <w:rsid w:val="00AF7AAA"/>
    <w:rsid w:val="00B00871"/>
    <w:rsid w:val="00B01773"/>
    <w:rsid w:val="00B022E9"/>
    <w:rsid w:val="00B02366"/>
    <w:rsid w:val="00B11CE6"/>
    <w:rsid w:val="00B2011F"/>
    <w:rsid w:val="00B26990"/>
    <w:rsid w:val="00B26B12"/>
    <w:rsid w:val="00B31824"/>
    <w:rsid w:val="00B331CD"/>
    <w:rsid w:val="00B404B5"/>
    <w:rsid w:val="00B40894"/>
    <w:rsid w:val="00B424B7"/>
    <w:rsid w:val="00B451BE"/>
    <w:rsid w:val="00B45379"/>
    <w:rsid w:val="00B45628"/>
    <w:rsid w:val="00B45C00"/>
    <w:rsid w:val="00B5069D"/>
    <w:rsid w:val="00B5276F"/>
    <w:rsid w:val="00B57AF6"/>
    <w:rsid w:val="00B57B3D"/>
    <w:rsid w:val="00B649EE"/>
    <w:rsid w:val="00B702BC"/>
    <w:rsid w:val="00B702C6"/>
    <w:rsid w:val="00B74946"/>
    <w:rsid w:val="00B75382"/>
    <w:rsid w:val="00B75915"/>
    <w:rsid w:val="00B75F31"/>
    <w:rsid w:val="00B83800"/>
    <w:rsid w:val="00B8516F"/>
    <w:rsid w:val="00B85BE1"/>
    <w:rsid w:val="00B86B65"/>
    <w:rsid w:val="00B929F0"/>
    <w:rsid w:val="00B931F6"/>
    <w:rsid w:val="00B93B2F"/>
    <w:rsid w:val="00B96AF8"/>
    <w:rsid w:val="00B978BF"/>
    <w:rsid w:val="00BA013C"/>
    <w:rsid w:val="00BA1114"/>
    <w:rsid w:val="00BA21B3"/>
    <w:rsid w:val="00BA34E0"/>
    <w:rsid w:val="00BA5326"/>
    <w:rsid w:val="00BA53B8"/>
    <w:rsid w:val="00BB09B1"/>
    <w:rsid w:val="00BB2DED"/>
    <w:rsid w:val="00BB2F6C"/>
    <w:rsid w:val="00BB32DE"/>
    <w:rsid w:val="00BB3906"/>
    <w:rsid w:val="00BB4137"/>
    <w:rsid w:val="00BB5258"/>
    <w:rsid w:val="00BC2C1A"/>
    <w:rsid w:val="00BC43B0"/>
    <w:rsid w:val="00BC4A03"/>
    <w:rsid w:val="00BC4B73"/>
    <w:rsid w:val="00BD204A"/>
    <w:rsid w:val="00BD39DC"/>
    <w:rsid w:val="00BD4A95"/>
    <w:rsid w:val="00BD700F"/>
    <w:rsid w:val="00BE0C88"/>
    <w:rsid w:val="00BE1C99"/>
    <w:rsid w:val="00BE2B86"/>
    <w:rsid w:val="00BE34A9"/>
    <w:rsid w:val="00BE3F48"/>
    <w:rsid w:val="00BE5BAD"/>
    <w:rsid w:val="00BF0BF1"/>
    <w:rsid w:val="00BF187D"/>
    <w:rsid w:val="00BF2D91"/>
    <w:rsid w:val="00C05B64"/>
    <w:rsid w:val="00C0708C"/>
    <w:rsid w:val="00C11B7E"/>
    <w:rsid w:val="00C1319F"/>
    <w:rsid w:val="00C13906"/>
    <w:rsid w:val="00C14879"/>
    <w:rsid w:val="00C16847"/>
    <w:rsid w:val="00C203A2"/>
    <w:rsid w:val="00C2158E"/>
    <w:rsid w:val="00C2731B"/>
    <w:rsid w:val="00C27E9F"/>
    <w:rsid w:val="00C32A96"/>
    <w:rsid w:val="00C348FD"/>
    <w:rsid w:val="00C35938"/>
    <w:rsid w:val="00C3607C"/>
    <w:rsid w:val="00C526E1"/>
    <w:rsid w:val="00C52932"/>
    <w:rsid w:val="00C54849"/>
    <w:rsid w:val="00C551B6"/>
    <w:rsid w:val="00C557BC"/>
    <w:rsid w:val="00C55A43"/>
    <w:rsid w:val="00C57DBA"/>
    <w:rsid w:val="00C60091"/>
    <w:rsid w:val="00C60152"/>
    <w:rsid w:val="00C61018"/>
    <w:rsid w:val="00C63594"/>
    <w:rsid w:val="00C651FB"/>
    <w:rsid w:val="00C65D3A"/>
    <w:rsid w:val="00C67A79"/>
    <w:rsid w:val="00C70E91"/>
    <w:rsid w:val="00C7167E"/>
    <w:rsid w:val="00C7228A"/>
    <w:rsid w:val="00C732F4"/>
    <w:rsid w:val="00C80F6E"/>
    <w:rsid w:val="00C81739"/>
    <w:rsid w:val="00C819C5"/>
    <w:rsid w:val="00C85B48"/>
    <w:rsid w:val="00C917E6"/>
    <w:rsid w:val="00C91B30"/>
    <w:rsid w:val="00C9372B"/>
    <w:rsid w:val="00CA0DB6"/>
    <w:rsid w:val="00CA1457"/>
    <w:rsid w:val="00CA2E92"/>
    <w:rsid w:val="00CA578B"/>
    <w:rsid w:val="00CA79C6"/>
    <w:rsid w:val="00CB2412"/>
    <w:rsid w:val="00CB3F8E"/>
    <w:rsid w:val="00CC040C"/>
    <w:rsid w:val="00CC1722"/>
    <w:rsid w:val="00CC3940"/>
    <w:rsid w:val="00CC3B03"/>
    <w:rsid w:val="00CC56E6"/>
    <w:rsid w:val="00CD1E15"/>
    <w:rsid w:val="00CD3BAE"/>
    <w:rsid w:val="00CD5B21"/>
    <w:rsid w:val="00CE270B"/>
    <w:rsid w:val="00CE2A3C"/>
    <w:rsid w:val="00CE4FA9"/>
    <w:rsid w:val="00CE560B"/>
    <w:rsid w:val="00CE74B6"/>
    <w:rsid w:val="00CF2133"/>
    <w:rsid w:val="00CF5C6C"/>
    <w:rsid w:val="00D01C61"/>
    <w:rsid w:val="00D02387"/>
    <w:rsid w:val="00D0460F"/>
    <w:rsid w:val="00D07A9F"/>
    <w:rsid w:val="00D07B89"/>
    <w:rsid w:val="00D140CF"/>
    <w:rsid w:val="00D1465B"/>
    <w:rsid w:val="00D15050"/>
    <w:rsid w:val="00D21272"/>
    <w:rsid w:val="00D2268B"/>
    <w:rsid w:val="00D2539C"/>
    <w:rsid w:val="00D26C38"/>
    <w:rsid w:val="00D30F93"/>
    <w:rsid w:val="00D315EB"/>
    <w:rsid w:val="00D336B4"/>
    <w:rsid w:val="00D3408A"/>
    <w:rsid w:val="00D34DFC"/>
    <w:rsid w:val="00D40012"/>
    <w:rsid w:val="00D44B70"/>
    <w:rsid w:val="00D458AC"/>
    <w:rsid w:val="00D46269"/>
    <w:rsid w:val="00D53719"/>
    <w:rsid w:val="00D5626E"/>
    <w:rsid w:val="00D57BF3"/>
    <w:rsid w:val="00D61049"/>
    <w:rsid w:val="00D62E35"/>
    <w:rsid w:val="00D713D0"/>
    <w:rsid w:val="00D7614C"/>
    <w:rsid w:val="00D829D2"/>
    <w:rsid w:val="00D92870"/>
    <w:rsid w:val="00D9690A"/>
    <w:rsid w:val="00D97060"/>
    <w:rsid w:val="00DA05BE"/>
    <w:rsid w:val="00DA14EF"/>
    <w:rsid w:val="00DA550C"/>
    <w:rsid w:val="00DA68B8"/>
    <w:rsid w:val="00DA7628"/>
    <w:rsid w:val="00DA7A9D"/>
    <w:rsid w:val="00DB0548"/>
    <w:rsid w:val="00DB46FA"/>
    <w:rsid w:val="00DB4E77"/>
    <w:rsid w:val="00DB7FC7"/>
    <w:rsid w:val="00DC3C42"/>
    <w:rsid w:val="00DC3CDF"/>
    <w:rsid w:val="00DC74E9"/>
    <w:rsid w:val="00DC7E8F"/>
    <w:rsid w:val="00DD7CF2"/>
    <w:rsid w:val="00DE0108"/>
    <w:rsid w:val="00DE1F5B"/>
    <w:rsid w:val="00DE38AE"/>
    <w:rsid w:val="00DE51F3"/>
    <w:rsid w:val="00DE7176"/>
    <w:rsid w:val="00DF0566"/>
    <w:rsid w:val="00DF0F0D"/>
    <w:rsid w:val="00DF1F8C"/>
    <w:rsid w:val="00DF25F7"/>
    <w:rsid w:val="00DF534E"/>
    <w:rsid w:val="00DF6326"/>
    <w:rsid w:val="00DF7414"/>
    <w:rsid w:val="00E04238"/>
    <w:rsid w:val="00E04D64"/>
    <w:rsid w:val="00E11178"/>
    <w:rsid w:val="00E21AA6"/>
    <w:rsid w:val="00E30ADC"/>
    <w:rsid w:val="00E32EA4"/>
    <w:rsid w:val="00E34389"/>
    <w:rsid w:val="00E35634"/>
    <w:rsid w:val="00E36FA7"/>
    <w:rsid w:val="00E43B02"/>
    <w:rsid w:val="00E45A43"/>
    <w:rsid w:val="00E46535"/>
    <w:rsid w:val="00E54014"/>
    <w:rsid w:val="00E56AD1"/>
    <w:rsid w:val="00E63904"/>
    <w:rsid w:val="00E64075"/>
    <w:rsid w:val="00E714DE"/>
    <w:rsid w:val="00E71AB9"/>
    <w:rsid w:val="00E752C6"/>
    <w:rsid w:val="00E7664C"/>
    <w:rsid w:val="00E7748F"/>
    <w:rsid w:val="00E91A38"/>
    <w:rsid w:val="00E9237B"/>
    <w:rsid w:val="00E928DB"/>
    <w:rsid w:val="00E92CF6"/>
    <w:rsid w:val="00E945E9"/>
    <w:rsid w:val="00E969AC"/>
    <w:rsid w:val="00E96C53"/>
    <w:rsid w:val="00E9732A"/>
    <w:rsid w:val="00EA041D"/>
    <w:rsid w:val="00EA1560"/>
    <w:rsid w:val="00EA31E5"/>
    <w:rsid w:val="00EA5E21"/>
    <w:rsid w:val="00EA62F6"/>
    <w:rsid w:val="00EB62A1"/>
    <w:rsid w:val="00EB672A"/>
    <w:rsid w:val="00EB7DDB"/>
    <w:rsid w:val="00EC205A"/>
    <w:rsid w:val="00EC4A64"/>
    <w:rsid w:val="00EC5EC8"/>
    <w:rsid w:val="00EC5EDB"/>
    <w:rsid w:val="00EC7DDB"/>
    <w:rsid w:val="00ED073B"/>
    <w:rsid w:val="00ED2EFD"/>
    <w:rsid w:val="00ED3BD9"/>
    <w:rsid w:val="00ED639C"/>
    <w:rsid w:val="00EE7014"/>
    <w:rsid w:val="00EF4719"/>
    <w:rsid w:val="00EF4A73"/>
    <w:rsid w:val="00EF5493"/>
    <w:rsid w:val="00F00128"/>
    <w:rsid w:val="00F00E86"/>
    <w:rsid w:val="00F0198E"/>
    <w:rsid w:val="00F02FEA"/>
    <w:rsid w:val="00F05309"/>
    <w:rsid w:val="00F13972"/>
    <w:rsid w:val="00F163F9"/>
    <w:rsid w:val="00F1668B"/>
    <w:rsid w:val="00F17077"/>
    <w:rsid w:val="00F200B3"/>
    <w:rsid w:val="00F22888"/>
    <w:rsid w:val="00F2557F"/>
    <w:rsid w:val="00F31186"/>
    <w:rsid w:val="00F3335B"/>
    <w:rsid w:val="00F33DE3"/>
    <w:rsid w:val="00F35E02"/>
    <w:rsid w:val="00F36E7A"/>
    <w:rsid w:val="00F37F3A"/>
    <w:rsid w:val="00F4545A"/>
    <w:rsid w:val="00F45CCC"/>
    <w:rsid w:val="00F50F25"/>
    <w:rsid w:val="00F54C2B"/>
    <w:rsid w:val="00F5772D"/>
    <w:rsid w:val="00F621F5"/>
    <w:rsid w:val="00F6457B"/>
    <w:rsid w:val="00F648CF"/>
    <w:rsid w:val="00F65683"/>
    <w:rsid w:val="00F70F35"/>
    <w:rsid w:val="00F715D6"/>
    <w:rsid w:val="00F76E21"/>
    <w:rsid w:val="00F805ED"/>
    <w:rsid w:val="00F80ED3"/>
    <w:rsid w:val="00F852C0"/>
    <w:rsid w:val="00F8558F"/>
    <w:rsid w:val="00F8576E"/>
    <w:rsid w:val="00F8701B"/>
    <w:rsid w:val="00F90EFE"/>
    <w:rsid w:val="00F91475"/>
    <w:rsid w:val="00F91604"/>
    <w:rsid w:val="00F947AC"/>
    <w:rsid w:val="00F948E4"/>
    <w:rsid w:val="00FA172B"/>
    <w:rsid w:val="00FA5AEF"/>
    <w:rsid w:val="00FA7070"/>
    <w:rsid w:val="00FB16CB"/>
    <w:rsid w:val="00FB185A"/>
    <w:rsid w:val="00FB1A39"/>
    <w:rsid w:val="00FB34D7"/>
    <w:rsid w:val="00FB3E7C"/>
    <w:rsid w:val="00FB5737"/>
    <w:rsid w:val="00FB6D81"/>
    <w:rsid w:val="00FB6E4E"/>
    <w:rsid w:val="00FC0D7F"/>
    <w:rsid w:val="00FC4CFA"/>
    <w:rsid w:val="00FC6B3E"/>
    <w:rsid w:val="00FD0321"/>
    <w:rsid w:val="00FD2BC7"/>
    <w:rsid w:val="00FD4ECB"/>
    <w:rsid w:val="00FE21E0"/>
    <w:rsid w:val="00FE2582"/>
    <w:rsid w:val="00FE2612"/>
    <w:rsid w:val="00FE3F2E"/>
    <w:rsid w:val="00FF042F"/>
    <w:rsid w:val="00FF0FB8"/>
    <w:rsid w:val="00FF18E5"/>
    <w:rsid w:val="00FF1F07"/>
    <w:rsid w:val="00FF40F9"/>
    <w:rsid w:val="00FF6CEB"/>
    <w:rsid w:val="00FF6F92"/>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BBD82F9"/>
  <w15:docId w15:val="{CF99E4F3-A9D8-4039-8817-AE8B6B48092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9"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2" w:semiHidden="1" w:unhideWhenUsed="1"/>
    <w:lsdException w:name="Table Web 1" w:semiHidden="1" w:uiPriority="0" w:unhideWhenUsed="1"/>
    <w:lsdException w:name="Table Web 2" w:uiPriority="0"/>
    <w:lsdException w:name="Table Web 3" w:uiPriority="0"/>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60152"/>
    <w:pPr>
      <w:spacing w:line="256" w:lineRule="auto"/>
    </w:pPr>
  </w:style>
  <w:style w:type="paragraph" w:styleId="Heading1">
    <w:name w:val="heading 1"/>
    <w:basedOn w:val="Normal"/>
    <w:next w:val="Normal"/>
    <w:link w:val="Heading1Char"/>
    <w:uiPriority w:val="9"/>
    <w:qFormat/>
    <w:rsid w:val="00195F94"/>
    <w:pPr>
      <w:keepNext/>
      <w:spacing w:after="0" w:line="240" w:lineRule="auto"/>
      <w:jc w:val="center"/>
      <w:outlineLvl w:val="0"/>
    </w:pPr>
    <w:rPr>
      <w:rFonts w:ascii="Arial Mon" w:eastAsia="Times New Roman" w:hAnsi="Arial Mon" w:cs="Times New Roman"/>
      <w:b/>
      <w:sz w:val="24"/>
      <w:szCs w:val="24"/>
    </w:rPr>
  </w:style>
  <w:style w:type="paragraph" w:styleId="Heading2">
    <w:name w:val="heading 2"/>
    <w:basedOn w:val="Normal"/>
    <w:next w:val="Normal"/>
    <w:link w:val="Heading2Char"/>
    <w:uiPriority w:val="9"/>
    <w:qFormat/>
    <w:rsid w:val="00195F94"/>
    <w:pPr>
      <w:keepNext/>
      <w:spacing w:after="0" w:line="240" w:lineRule="auto"/>
      <w:jc w:val="center"/>
      <w:outlineLvl w:val="1"/>
    </w:pPr>
    <w:rPr>
      <w:rFonts w:ascii="Arial Mon" w:eastAsia="Times New Roman" w:hAnsi="Arial Mon" w:cs="Times New Roman"/>
      <w:sz w:val="24"/>
      <w:szCs w:val="24"/>
    </w:rPr>
  </w:style>
  <w:style w:type="paragraph" w:styleId="Heading3">
    <w:name w:val="heading 3"/>
    <w:basedOn w:val="Normal"/>
    <w:next w:val="Normal"/>
    <w:link w:val="Heading3Char"/>
    <w:qFormat/>
    <w:rsid w:val="00195F94"/>
    <w:pPr>
      <w:keepNext/>
      <w:spacing w:after="0" w:line="240" w:lineRule="auto"/>
      <w:outlineLvl w:val="2"/>
    </w:pPr>
    <w:rPr>
      <w:rFonts w:ascii="Arial Mon" w:eastAsia="Times New Roman" w:hAnsi="Arial Mon" w:cs="Times New Roman"/>
      <w:b/>
      <w:i/>
      <w:sz w:val="28"/>
      <w:szCs w:val="24"/>
    </w:rPr>
  </w:style>
  <w:style w:type="paragraph" w:styleId="Heading4">
    <w:name w:val="heading 4"/>
    <w:basedOn w:val="Normal"/>
    <w:next w:val="Normal"/>
    <w:link w:val="Heading4Char"/>
    <w:uiPriority w:val="9"/>
    <w:qFormat/>
    <w:rsid w:val="00195F94"/>
    <w:pPr>
      <w:keepNext/>
      <w:spacing w:after="0" w:line="360" w:lineRule="auto"/>
      <w:jc w:val="both"/>
      <w:outlineLvl w:val="3"/>
    </w:pPr>
    <w:rPr>
      <w:rFonts w:ascii="Arial Mon" w:eastAsia="Times New Roman" w:hAnsi="Arial Mon" w:cs="Times New Roman"/>
      <w:b/>
      <w:sz w:val="28"/>
      <w:szCs w:val="24"/>
    </w:rPr>
  </w:style>
  <w:style w:type="paragraph" w:styleId="Heading5">
    <w:name w:val="heading 5"/>
    <w:basedOn w:val="Normal"/>
    <w:next w:val="Normal"/>
    <w:link w:val="Heading5Char"/>
    <w:qFormat/>
    <w:rsid w:val="00195F94"/>
    <w:pPr>
      <w:keepNext/>
      <w:spacing w:after="0" w:line="360" w:lineRule="auto"/>
      <w:jc w:val="both"/>
      <w:outlineLvl w:val="4"/>
    </w:pPr>
    <w:rPr>
      <w:rFonts w:ascii="Arial Mon" w:eastAsia="Times New Roman" w:hAnsi="Arial Mon" w:cs="Times New Roman"/>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95F94"/>
    <w:rPr>
      <w:rFonts w:ascii="Arial Mon" w:eastAsia="Times New Roman" w:hAnsi="Arial Mon" w:cs="Times New Roman"/>
      <w:b/>
      <w:sz w:val="24"/>
      <w:szCs w:val="24"/>
    </w:rPr>
  </w:style>
  <w:style w:type="character" w:customStyle="1" w:styleId="Heading2Char">
    <w:name w:val="Heading 2 Char"/>
    <w:basedOn w:val="DefaultParagraphFont"/>
    <w:link w:val="Heading2"/>
    <w:uiPriority w:val="9"/>
    <w:rsid w:val="00195F94"/>
    <w:rPr>
      <w:rFonts w:ascii="Arial Mon" w:eastAsia="Times New Roman" w:hAnsi="Arial Mon" w:cs="Times New Roman"/>
      <w:sz w:val="24"/>
      <w:szCs w:val="24"/>
    </w:rPr>
  </w:style>
  <w:style w:type="character" w:customStyle="1" w:styleId="Heading3Char">
    <w:name w:val="Heading 3 Char"/>
    <w:basedOn w:val="DefaultParagraphFont"/>
    <w:link w:val="Heading3"/>
    <w:rsid w:val="00195F94"/>
    <w:rPr>
      <w:rFonts w:ascii="Arial Mon" w:eastAsia="Times New Roman" w:hAnsi="Arial Mon" w:cs="Times New Roman"/>
      <w:b/>
      <w:i/>
      <w:sz w:val="28"/>
      <w:szCs w:val="24"/>
    </w:rPr>
  </w:style>
  <w:style w:type="character" w:customStyle="1" w:styleId="Heading4Char">
    <w:name w:val="Heading 4 Char"/>
    <w:basedOn w:val="DefaultParagraphFont"/>
    <w:link w:val="Heading4"/>
    <w:uiPriority w:val="9"/>
    <w:rsid w:val="00195F94"/>
    <w:rPr>
      <w:rFonts w:ascii="Arial Mon" w:eastAsia="Times New Roman" w:hAnsi="Arial Mon" w:cs="Times New Roman"/>
      <w:b/>
      <w:sz w:val="28"/>
      <w:szCs w:val="24"/>
    </w:rPr>
  </w:style>
  <w:style w:type="character" w:customStyle="1" w:styleId="Heading5Char">
    <w:name w:val="Heading 5 Char"/>
    <w:basedOn w:val="DefaultParagraphFont"/>
    <w:link w:val="Heading5"/>
    <w:rsid w:val="00195F94"/>
    <w:rPr>
      <w:rFonts w:ascii="Arial Mon" w:eastAsia="Times New Roman" w:hAnsi="Arial Mon" w:cs="Times New Roman"/>
      <w:sz w:val="24"/>
      <w:szCs w:val="24"/>
    </w:rPr>
  </w:style>
  <w:style w:type="paragraph" w:styleId="ListParagraph">
    <w:name w:val="List Paragraph"/>
    <w:basedOn w:val="Normal"/>
    <w:link w:val="ListParagraphChar"/>
    <w:uiPriority w:val="34"/>
    <w:qFormat/>
    <w:rsid w:val="001B20F9"/>
    <w:pPr>
      <w:spacing w:line="259" w:lineRule="auto"/>
      <w:ind w:left="720"/>
      <w:contextualSpacing/>
    </w:pPr>
  </w:style>
  <w:style w:type="character" w:customStyle="1" w:styleId="ListParagraphChar">
    <w:name w:val="List Paragraph Char"/>
    <w:basedOn w:val="DefaultParagraphFont"/>
    <w:link w:val="ListParagraph"/>
    <w:uiPriority w:val="34"/>
    <w:rsid w:val="00044EE5"/>
  </w:style>
  <w:style w:type="paragraph" w:styleId="BodyTextIndent">
    <w:name w:val="Body Text Indent"/>
    <w:basedOn w:val="Normal"/>
    <w:link w:val="BodyTextIndentChar"/>
    <w:unhideWhenUsed/>
    <w:rsid w:val="00BB32DE"/>
    <w:pPr>
      <w:spacing w:after="0" w:line="240" w:lineRule="auto"/>
      <w:ind w:left="180"/>
    </w:pPr>
    <w:rPr>
      <w:rFonts w:ascii="Times New Roman Mon" w:eastAsia="Times New Roman" w:hAnsi="Times New Roman Mon" w:cs="Times New Roman"/>
      <w:color w:val="993366"/>
      <w:sz w:val="24"/>
      <w:szCs w:val="24"/>
    </w:rPr>
  </w:style>
  <w:style w:type="character" w:customStyle="1" w:styleId="BodyTextIndentChar">
    <w:name w:val="Body Text Indent Char"/>
    <w:basedOn w:val="DefaultParagraphFont"/>
    <w:link w:val="BodyTextIndent"/>
    <w:rsid w:val="00BB32DE"/>
    <w:rPr>
      <w:rFonts w:ascii="Times New Roman Mon" w:eastAsia="Times New Roman" w:hAnsi="Times New Roman Mon" w:cs="Times New Roman"/>
      <w:color w:val="993366"/>
      <w:sz w:val="24"/>
      <w:szCs w:val="24"/>
    </w:rPr>
  </w:style>
  <w:style w:type="table" w:styleId="TableGrid">
    <w:name w:val="Table Grid"/>
    <w:basedOn w:val="TableNormal"/>
    <w:uiPriority w:val="59"/>
    <w:rsid w:val="006571AC"/>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2">
    <w:name w:val="Body Text 2"/>
    <w:basedOn w:val="Normal"/>
    <w:link w:val="BodyText2Char"/>
    <w:uiPriority w:val="99"/>
    <w:unhideWhenUsed/>
    <w:rsid w:val="006571AC"/>
    <w:pPr>
      <w:spacing w:after="120" w:line="480" w:lineRule="auto"/>
    </w:pPr>
  </w:style>
  <w:style w:type="character" w:customStyle="1" w:styleId="BodyText2Char">
    <w:name w:val="Body Text 2 Char"/>
    <w:basedOn w:val="DefaultParagraphFont"/>
    <w:link w:val="BodyText2"/>
    <w:uiPriority w:val="99"/>
    <w:rsid w:val="006571AC"/>
  </w:style>
  <w:style w:type="paragraph" w:styleId="BalloonText">
    <w:name w:val="Balloon Text"/>
    <w:basedOn w:val="Normal"/>
    <w:link w:val="BalloonTextChar"/>
    <w:uiPriority w:val="99"/>
    <w:unhideWhenUsed/>
    <w:rsid w:val="00195F94"/>
    <w:pPr>
      <w:spacing w:after="0" w:line="240" w:lineRule="auto"/>
    </w:pPr>
    <w:rPr>
      <w:rFonts w:ascii="Tahoma" w:eastAsia="Times New Roman" w:hAnsi="Tahoma" w:cs="Tahoma"/>
      <w:sz w:val="16"/>
      <w:szCs w:val="16"/>
    </w:rPr>
  </w:style>
  <w:style w:type="character" w:customStyle="1" w:styleId="BalloonTextChar">
    <w:name w:val="Balloon Text Char"/>
    <w:basedOn w:val="DefaultParagraphFont"/>
    <w:link w:val="BalloonText"/>
    <w:uiPriority w:val="99"/>
    <w:rsid w:val="00195F94"/>
    <w:rPr>
      <w:rFonts w:ascii="Tahoma" w:eastAsia="Times New Roman" w:hAnsi="Tahoma" w:cs="Tahoma"/>
      <w:sz w:val="16"/>
      <w:szCs w:val="16"/>
    </w:rPr>
  </w:style>
  <w:style w:type="paragraph" w:styleId="Header">
    <w:name w:val="header"/>
    <w:basedOn w:val="Normal"/>
    <w:link w:val="HeaderChar"/>
    <w:uiPriority w:val="99"/>
    <w:unhideWhenUsed/>
    <w:rsid w:val="00195F94"/>
    <w:pPr>
      <w:tabs>
        <w:tab w:val="center" w:pos="4680"/>
        <w:tab w:val="right" w:pos="9360"/>
      </w:tabs>
      <w:spacing w:after="0" w:line="240" w:lineRule="auto"/>
    </w:pPr>
    <w:rPr>
      <w:rFonts w:ascii="Times New Roman" w:eastAsia="Times New Roman" w:hAnsi="Times New Roman" w:cs="Times New Roman"/>
      <w:sz w:val="24"/>
      <w:szCs w:val="24"/>
    </w:rPr>
  </w:style>
  <w:style w:type="character" w:customStyle="1" w:styleId="HeaderChar">
    <w:name w:val="Header Char"/>
    <w:basedOn w:val="DefaultParagraphFont"/>
    <w:link w:val="Header"/>
    <w:uiPriority w:val="99"/>
    <w:rsid w:val="00195F94"/>
    <w:rPr>
      <w:rFonts w:ascii="Times New Roman" w:eastAsia="Times New Roman" w:hAnsi="Times New Roman" w:cs="Times New Roman"/>
      <w:sz w:val="24"/>
      <w:szCs w:val="24"/>
    </w:rPr>
  </w:style>
  <w:style w:type="paragraph" w:styleId="Footer">
    <w:name w:val="footer"/>
    <w:basedOn w:val="Normal"/>
    <w:link w:val="FooterChar"/>
    <w:uiPriority w:val="99"/>
    <w:unhideWhenUsed/>
    <w:qFormat/>
    <w:rsid w:val="00195F94"/>
    <w:pPr>
      <w:tabs>
        <w:tab w:val="center" w:pos="4680"/>
        <w:tab w:val="right" w:pos="9360"/>
      </w:tabs>
      <w:spacing w:after="0" w:line="240" w:lineRule="auto"/>
    </w:pPr>
    <w:rPr>
      <w:rFonts w:ascii="Times New Roman" w:eastAsia="Times New Roman" w:hAnsi="Times New Roman" w:cs="Times New Roman"/>
      <w:sz w:val="24"/>
      <w:szCs w:val="24"/>
    </w:rPr>
  </w:style>
  <w:style w:type="character" w:customStyle="1" w:styleId="FooterChar">
    <w:name w:val="Footer Char"/>
    <w:basedOn w:val="DefaultParagraphFont"/>
    <w:link w:val="Footer"/>
    <w:uiPriority w:val="99"/>
    <w:rsid w:val="00195F94"/>
    <w:rPr>
      <w:rFonts w:ascii="Times New Roman" w:eastAsia="Times New Roman" w:hAnsi="Times New Roman" w:cs="Times New Roman"/>
      <w:sz w:val="24"/>
      <w:szCs w:val="24"/>
    </w:rPr>
  </w:style>
  <w:style w:type="paragraph" w:styleId="NoSpacing">
    <w:name w:val="No Spacing"/>
    <w:link w:val="NoSpacingChar"/>
    <w:uiPriority w:val="1"/>
    <w:qFormat/>
    <w:rsid w:val="00195F94"/>
    <w:pPr>
      <w:spacing w:after="0" w:line="240" w:lineRule="auto"/>
    </w:pPr>
    <w:rPr>
      <w:rFonts w:eastAsiaTheme="minorEastAsia"/>
    </w:rPr>
  </w:style>
  <w:style w:type="character" w:customStyle="1" w:styleId="NoSpacingChar">
    <w:name w:val="No Spacing Char"/>
    <w:basedOn w:val="DefaultParagraphFont"/>
    <w:link w:val="NoSpacing"/>
    <w:uiPriority w:val="1"/>
    <w:rsid w:val="00195F94"/>
    <w:rPr>
      <w:rFonts w:eastAsiaTheme="minorEastAsia"/>
    </w:rPr>
  </w:style>
  <w:style w:type="paragraph" w:styleId="BodyText">
    <w:name w:val="Body Text"/>
    <w:basedOn w:val="Normal"/>
    <w:link w:val="BodyTextChar"/>
    <w:rsid w:val="00195F94"/>
    <w:pPr>
      <w:spacing w:after="0" w:line="240" w:lineRule="auto"/>
    </w:pPr>
    <w:rPr>
      <w:rFonts w:ascii="Arial Mon" w:eastAsia="Times New Roman" w:hAnsi="Arial Mon" w:cs="Times New Roman"/>
      <w:sz w:val="24"/>
      <w:szCs w:val="24"/>
    </w:rPr>
  </w:style>
  <w:style w:type="character" w:customStyle="1" w:styleId="BodyTextChar">
    <w:name w:val="Body Text Char"/>
    <w:basedOn w:val="DefaultParagraphFont"/>
    <w:link w:val="BodyText"/>
    <w:rsid w:val="00195F94"/>
    <w:rPr>
      <w:rFonts w:ascii="Arial Mon" w:eastAsia="Times New Roman" w:hAnsi="Arial Mon" w:cs="Times New Roman"/>
      <w:sz w:val="24"/>
      <w:szCs w:val="24"/>
    </w:rPr>
  </w:style>
  <w:style w:type="paragraph" w:styleId="BodyText3">
    <w:name w:val="Body Text 3"/>
    <w:basedOn w:val="Normal"/>
    <w:link w:val="BodyText3Char"/>
    <w:rsid w:val="00195F94"/>
    <w:pPr>
      <w:spacing w:after="0" w:line="240" w:lineRule="auto"/>
      <w:jc w:val="center"/>
    </w:pPr>
    <w:rPr>
      <w:rFonts w:ascii="Arial Mon" w:eastAsia="Times New Roman" w:hAnsi="Arial Mon" w:cs="Times New Roman"/>
      <w:sz w:val="16"/>
      <w:szCs w:val="24"/>
    </w:rPr>
  </w:style>
  <w:style w:type="character" w:customStyle="1" w:styleId="BodyText3Char">
    <w:name w:val="Body Text 3 Char"/>
    <w:basedOn w:val="DefaultParagraphFont"/>
    <w:link w:val="BodyText3"/>
    <w:rsid w:val="00195F94"/>
    <w:rPr>
      <w:rFonts w:ascii="Arial Mon" w:eastAsia="Times New Roman" w:hAnsi="Arial Mon" w:cs="Times New Roman"/>
      <w:sz w:val="16"/>
      <w:szCs w:val="24"/>
    </w:rPr>
  </w:style>
  <w:style w:type="paragraph" w:styleId="Caption">
    <w:name w:val="caption"/>
    <w:basedOn w:val="Normal"/>
    <w:next w:val="Normal"/>
    <w:unhideWhenUsed/>
    <w:qFormat/>
    <w:rsid w:val="00195F94"/>
    <w:pPr>
      <w:spacing w:after="0" w:line="240" w:lineRule="auto"/>
    </w:pPr>
    <w:rPr>
      <w:rFonts w:ascii="Times New Roman" w:eastAsia="Times New Roman" w:hAnsi="Times New Roman" w:cs="Times New Roman"/>
      <w:b/>
      <w:bCs/>
      <w:sz w:val="20"/>
      <w:szCs w:val="20"/>
    </w:rPr>
  </w:style>
  <w:style w:type="character" w:styleId="Emphasis">
    <w:name w:val="Emphasis"/>
    <w:basedOn w:val="DefaultParagraphFont"/>
    <w:qFormat/>
    <w:rsid w:val="00195F94"/>
    <w:rPr>
      <w:i/>
      <w:iCs/>
    </w:rPr>
  </w:style>
  <w:style w:type="paragraph" w:customStyle="1" w:styleId="DecimalAligned">
    <w:name w:val="Decimal Aligned"/>
    <w:basedOn w:val="Normal"/>
    <w:uiPriority w:val="40"/>
    <w:qFormat/>
    <w:rsid w:val="00195F94"/>
    <w:pPr>
      <w:tabs>
        <w:tab w:val="decimal" w:pos="360"/>
      </w:tabs>
      <w:spacing w:after="200" w:line="276" w:lineRule="auto"/>
    </w:pPr>
    <w:rPr>
      <w:rFonts w:ascii="Calibri" w:eastAsia="Times New Roman" w:hAnsi="Calibri" w:cs="Times New Roman"/>
    </w:rPr>
  </w:style>
  <w:style w:type="paragraph" w:styleId="FootnoteText">
    <w:name w:val="footnote text"/>
    <w:basedOn w:val="Normal"/>
    <w:link w:val="FootnoteTextChar"/>
    <w:unhideWhenUsed/>
    <w:rsid w:val="00195F94"/>
    <w:pPr>
      <w:spacing w:after="0" w:line="240" w:lineRule="auto"/>
    </w:pPr>
    <w:rPr>
      <w:rFonts w:ascii="Calibri" w:eastAsia="Times New Roman" w:hAnsi="Calibri" w:cs="Times New Roman"/>
      <w:sz w:val="20"/>
      <w:szCs w:val="20"/>
    </w:rPr>
  </w:style>
  <w:style w:type="character" w:customStyle="1" w:styleId="FootnoteTextChar">
    <w:name w:val="Footnote Text Char"/>
    <w:basedOn w:val="DefaultParagraphFont"/>
    <w:link w:val="FootnoteText"/>
    <w:rsid w:val="00195F94"/>
    <w:rPr>
      <w:rFonts w:ascii="Calibri" w:eastAsia="Times New Roman" w:hAnsi="Calibri" w:cs="Times New Roman"/>
      <w:sz w:val="20"/>
      <w:szCs w:val="20"/>
    </w:rPr>
  </w:style>
  <w:style w:type="character" w:styleId="SubtleEmphasis">
    <w:name w:val="Subtle Emphasis"/>
    <w:basedOn w:val="DefaultParagraphFont"/>
    <w:uiPriority w:val="19"/>
    <w:qFormat/>
    <w:rsid w:val="00195F94"/>
    <w:rPr>
      <w:rFonts w:eastAsia="Times New Roman" w:cs="Times New Roman"/>
      <w:bCs w:val="0"/>
      <w:i/>
      <w:iCs/>
      <w:color w:val="808080"/>
      <w:szCs w:val="22"/>
      <w:lang w:val="en-US"/>
    </w:rPr>
  </w:style>
  <w:style w:type="character" w:styleId="FootnoteReference">
    <w:name w:val="footnote reference"/>
    <w:basedOn w:val="DefaultParagraphFont"/>
    <w:rsid w:val="00195F94"/>
    <w:rPr>
      <w:vertAlign w:val="superscript"/>
    </w:rPr>
  </w:style>
  <w:style w:type="character" w:styleId="Hyperlink">
    <w:name w:val="Hyperlink"/>
    <w:uiPriority w:val="99"/>
    <w:unhideWhenUsed/>
    <w:rsid w:val="00195F94"/>
    <w:rPr>
      <w:color w:val="0000FF"/>
      <w:u w:val="single"/>
    </w:rPr>
  </w:style>
  <w:style w:type="character" w:styleId="FollowedHyperlink">
    <w:name w:val="FollowedHyperlink"/>
    <w:uiPriority w:val="99"/>
    <w:unhideWhenUsed/>
    <w:rsid w:val="00195F94"/>
    <w:rPr>
      <w:color w:val="800080"/>
      <w:u w:val="single"/>
    </w:rPr>
  </w:style>
  <w:style w:type="paragraph" w:customStyle="1" w:styleId="font5">
    <w:name w:val="font5"/>
    <w:basedOn w:val="Normal"/>
    <w:rsid w:val="00195F94"/>
    <w:pPr>
      <w:spacing w:before="100" w:beforeAutospacing="1" w:after="100" w:afterAutospacing="1" w:line="240" w:lineRule="auto"/>
    </w:pPr>
    <w:rPr>
      <w:rFonts w:ascii="Arial" w:eastAsia="Times New Roman" w:hAnsi="Arial" w:cs="Arial"/>
      <w:color w:val="000000"/>
      <w:sz w:val="18"/>
      <w:szCs w:val="18"/>
    </w:rPr>
  </w:style>
  <w:style w:type="paragraph" w:customStyle="1" w:styleId="font6">
    <w:name w:val="font6"/>
    <w:basedOn w:val="Normal"/>
    <w:rsid w:val="00195F94"/>
    <w:pPr>
      <w:spacing w:before="100" w:beforeAutospacing="1" w:after="100" w:afterAutospacing="1" w:line="240" w:lineRule="auto"/>
    </w:pPr>
    <w:rPr>
      <w:rFonts w:ascii="Arial" w:eastAsia="Times New Roman" w:hAnsi="Arial" w:cs="Arial"/>
      <w:sz w:val="18"/>
      <w:szCs w:val="18"/>
    </w:rPr>
  </w:style>
  <w:style w:type="paragraph" w:customStyle="1" w:styleId="xl101">
    <w:name w:val="xl101"/>
    <w:basedOn w:val="Normal"/>
    <w:rsid w:val="00195F94"/>
    <w:pP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02">
    <w:name w:val="xl102"/>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03">
    <w:name w:val="xl103"/>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104">
    <w:name w:val="xl104"/>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105">
    <w:name w:val="xl105"/>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106">
    <w:name w:val="xl106"/>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07">
    <w:name w:val="xl107"/>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08">
    <w:name w:val="xl108"/>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09">
    <w:name w:val="xl109"/>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110">
    <w:name w:val="xl110"/>
    <w:basedOn w:val="Normal"/>
    <w:rsid w:val="00195F94"/>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11">
    <w:name w:val="xl111"/>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12">
    <w:name w:val="xl112"/>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13">
    <w:name w:val="xl113"/>
    <w:basedOn w:val="Normal"/>
    <w:rsid w:val="00195F94"/>
    <w:pP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14">
    <w:name w:val="xl114"/>
    <w:basedOn w:val="Normal"/>
    <w:rsid w:val="00195F94"/>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15">
    <w:name w:val="xl115"/>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16">
    <w:name w:val="xl116"/>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17">
    <w:name w:val="xl117"/>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font7">
    <w:name w:val="font7"/>
    <w:basedOn w:val="Normal"/>
    <w:rsid w:val="00195F94"/>
    <w:pPr>
      <w:spacing w:before="100" w:beforeAutospacing="1" w:after="100" w:afterAutospacing="1" w:line="240" w:lineRule="auto"/>
    </w:pPr>
    <w:rPr>
      <w:rFonts w:ascii="Arial" w:eastAsia="Times New Roman" w:hAnsi="Arial" w:cs="Arial"/>
      <w:color w:val="FF0000"/>
      <w:sz w:val="18"/>
      <w:szCs w:val="18"/>
    </w:rPr>
  </w:style>
  <w:style w:type="paragraph" w:customStyle="1" w:styleId="xl118">
    <w:name w:val="xl118"/>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119">
    <w:name w:val="xl119"/>
    <w:basedOn w:val="Normal"/>
    <w:rsid w:val="00195F94"/>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20">
    <w:name w:val="xl120"/>
    <w:basedOn w:val="Normal"/>
    <w:rsid w:val="00195F94"/>
    <w:pPr>
      <w:pBdr>
        <w:top w:val="single" w:sz="4" w:space="0" w:color="auto"/>
        <w:left w:val="single" w:sz="4" w:space="0" w:color="auto"/>
        <w:bottom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121">
    <w:name w:val="xl121"/>
    <w:basedOn w:val="Normal"/>
    <w:rsid w:val="00195F94"/>
    <w:pPr>
      <w:pBdr>
        <w:top w:val="single" w:sz="4" w:space="0" w:color="auto"/>
        <w:left w:val="single" w:sz="4" w:space="0" w:color="auto"/>
        <w:bottom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22">
    <w:name w:val="xl122"/>
    <w:basedOn w:val="Normal"/>
    <w:rsid w:val="00195F94"/>
    <w:pPr>
      <w:pBdr>
        <w:top w:val="single" w:sz="4" w:space="0" w:color="auto"/>
        <w:left w:val="single" w:sz="4" w:space="0" w:color="auto"/>
        <w:bottom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23">
    <w:name w:val="xl123"/>
    <w:basedOn w:val="Normal"/>
    <w:rsid w:val="00195F94"/>
    <w:pPr>
      <w:pBdr>
        <w:top w:val="single" w:sz="4" w:space="0" w:color="auto"/>
        <w:left w:val="single" w:sz="4" w:space="0" w:color="auto"/>
        <w:bottom w:val="single" w:sz="4" w:space="0" w:color="auto"/>
      </w:pBdr>
      <w:shd w:val="clear" w:color="000000" w:fill="FFFFFF"/>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24">
    <w:name w:val="xl124"/>
    <w:basedOn w:val="Normal"/>
    <w:rsid w:val="00195F94"/>
    <w:pPr>
      <w:pBdr>
        <w:top w:val="single" w:sz="4" w:space="0" w:color="auto"/>
        <w:left w:val="single" w:sz="4" w:space="0" w:color="auto"/>
        <w:bottom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25">
    <w:name w:val="xl125"/>
    <w:basedOn w:val="Normal"/>
    <w:rsid w:val="00195F94"/>
    <w:pPr>
      <w:pBdr>
        <w:top w:val="single" w:sz="4" w:space="0" w:color="auto"/>
        <w:left w:val="single" w:sz="4" w:space="0" w:color="auto"/>
        <w:bottom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126">
    <w:name w:val="xl126"/>
    <w:basedOn w:val="Normal"/>
    <w:rsid w:val="00195F94"/>
    <w:pPr>
      <w:pBdr>
        <w:top w:val="single" w:sz="4" w:space="0" w:color="auto"/>
        <w:left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127">
    <w:name w:val="xl127"/>
    <w:basedOn w:val="Normal"/>
    <w:rsid w:val="00195F94"/>
    <w:pPr>
      <w:pBdr>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character" w:styleId="CommentReference">
    <w:name w:val="annotation reference"/>
    <w:basedOn w:val="DefaultParagraphFont"/>
    <w:uiPriority w:val="99"/>
    <w:semiHidden/>
    <w:unhideWhenUsed/>
    <w:rsid w:val="00DF0F0D"/>
    <w:rPr>
      <w:sz w:val="16"/>
      <w:szCs w:val="16"/>
    </w:rPr>
  </w:style>
  <w:style w:type="paragraph" w:styleId="CommentText">
    <w:name w:val="annotation text"/>
    <w:basedOn w:val="Normal"/>
    <w:link w:val="CommentTextChar"/>
    <w:uiPriority w:val="99"/>
    <w:semiHidden/>
    <w:unhideWhenUsed/>
    <w:rsid w:val="00DF0F0D"/>
    <w:pPr>
      <w:spacing w:line="240" w:lineRule="auto"/>
    </w:pPr>
    <w:rPr>
      <w:sz w:val="20"/>
      <w:szCs w:val="20"/>
    </w:rPr>
  </w:style>
  <w:style w:type="character" w:customStyle="1" w:styleId="CommentTextChar">
    <w:name w:val="Comment Text Char"/>
    <w:basedOn w:val="DefaultParagraphFont"/>
    <w:link w:val="CommentText"/>
    <w:uiPriority w:val="99"/>
    <w:semiHidden/>
    <w:rsid w:val="00DF0F0D"/>
    <w:rPr>
      <w:sz w:val="20"/>
      <w:szCs w:val="20"/>
    </w:rPr>
  </w:style>
  <w:style w:type="paragraph" w:styleId="CommentSubject">
    <w:name w:val="annotation subject"/>
    <w:basedOn w:val="CommentText"/>
    <w:next w:val="CommentText"/>
    <w:link w:val="CommentSubjectChar"/>
    <w:uiPriority w:val="99"/>
    <w:semiHidden/>
    <w:unhideWhenUsed/>
    <w:rsid w:val="00DF0F0D"/>
    <w:rPr>
      <w:b/>
      <w:bCs/>
    </w:rPr>
  </w:style>
  <w:style w:type="character" w:customStyle="1" w:styleId="CommentSubjectChar">
    <w:name w:val="Comment Subject Char"/>
    <w:basedOn w:val="CommentTextChar"/>
    <w:link w:val="CommentSubject"/>
    <w:uiPriority w:val="99"/>
    <w:semiHidden/>
    <w:rsid w:val="00DF0F0D"/>
    <w:rPr>
      <w:b/>
      <w:bCs/>
      <w:sz w:val="20"/>
      <w:szCs w:val="20"/>
    </w:rPr>
  </w:style>
  <w:style w:type="table" w:styleId="LightGrid-Accent5">
    <w:name w:val="Light Grid Accent 5"/>
    <w:basedOn w:val="TableNormal"/>
    <w:uiPriority w:val="62"/>
    <w:rsid w:val="00DA7A9D"/>
    <w:pPr>
      <w:spacing w:after="0" w:line="240" w:lineRule="auto"/>
    </w:p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GridTable7Colorful1">
    <w:name w:val="Grid Table 7 Colorful1"/>
    <w:basedOn w:val="TableNormal"/>
    <w:uiPriority w:val="52"/>
    <w:rsid w:val="00DA7A9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customStyle="1" w:styleId="ListTable21">
    <w:name w:val="List Table 21"/>
    <w:basedOn w:val="TableNormal"/>
    <w:uiPriority w:val="47"/>
    <w:rsid w:val="00DA7A9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6Colorful1">
    <w:name w:val="Grid Table 6 Colorful1"/>
    <w:basedOn w:val="TableNormal"/>
    <w:uiPriority w:val="51"/>
    <w:rsid w:val="00DA7A9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ghtGrid-Accent1">
    <w:name w:val="Light Grid Accent 1"/>
    <w:basedOn w:val="TableNormal"/>
    <w:uiPriority w:val="62"/>
    <w:rsid w:val="00F4545A"/>
    <w:pPr>
      <w:spacing w:after="0" w:line="240" w:lineRule="auto"/>
    </w:pPr>
    <w:rPr>
      <w:rFonts w:ascii="Times New Roman" w:eastAsia="Times New Roman" w:hAnsi="Times New Roman" w:cs="Times New Roman"/>
      <w:sz w:val="20"/>
      <w:szCs w:val="2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Mogul Adonis" w:eastAsia="Times New Roman" w:hAnsi="Mogul Adonis"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Mogul Adonis" w:eastAsia="Times New Roman" w:hAnsi="Mogul Adonis"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Mogul Adonis" w:eastAsia="Times New Roman" w:hAnsi="Mogul Adonis" w:cs="Times New Roman"/>
        <w:b/>
        <w:bCs/>
      </w:rPr>
    </w:tblStylePr>
    <w:tblStylePr w:type="lastCol">
      <w:rPr>
        <w:rFonts w:ascii="Mogul Adonis" w:eastAsia="Times New Roman" w:hAnsi="Mogul Adonis"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paragraph" w:customStyle="1" w:styleId="xl63">
    <w:name w:val="xl63"/>
    <w:basedOn w:val="Normal"/>
    <w:rsid w:val="00F4545A"/>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64">
    <w:name w:val="xl64"/>
    <w:basedOn w:val="Normal"/>
    <w:rsid w:val="00F4545A"/>
    <w:pP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65">
    <w:name w:val="xl65"/>
    <w:basedOn w:val="Normal"/>
    <w:rsid w:val="00F4545A"/>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66">
    <w:name w:val="xl66"/>
    <w:basedOn w:val="Normal"/>
    <w:rsid w:val="00F4545A"/>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67">
    <w:name w:val="xl67"/>
    <w:basedOn w:val="Normal"/>
    <w:rsid w:val="00F4545A"/>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68">
    <w:name w:val="xl68"/>
    <w:basedOn w:val="Normal"/>
    <w:rsid w:val="00F4545A"/>
    <w:pP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69">
    <w:name w:val="xl69"/>
    <w:basedOn w:val="Normal"/>
    <w:rsid w:val="00F4545A"/>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70">
    <w:name w:val="xl70"/>
    <w:basedOn w:val="Normal"/>
    <w:rsid w:val="00F4545A"/>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20"/>
      <w:szCs w:val="20"/>
    </w:rPr>
  </w:style>
  <w:style w:type="paragraph" w:customStyle="1" w:styleId="xl71">
    <w:name w:val="xl71"/>
    <w:basedOn w:val="Normal"/>
    <w:rsid w:val="00F4545A"/>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72">
    <w:name w:val="xl72"/>
    <w:basedOn w:val="Normal"/>
    <w:rsid w:val="00F4545A"/>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b/>
      <w:bCs/>
      <w:sz w:val="18"/>
      <w:szCs w:val="18"/>
    </w:rPr>
  </w:style>
  <w:style w:type="paragraph" w:styleId="NormalWeb">
    <w:name w:val="Normal (Web)"/>
    <w:basedOn w:val="Normal"/>
    <w:uiPriority w:val="99"/>
    <w:unhideWhenUsed/>
    <w:rsid w:val="00CE560B"/>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xl73">
    <w:name w:val="xl73"/>
    <w:basedOn w:val="Normal"/>
    <w:rsid w:val="00F13972"/>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textAlignment w:val="center"/>
    </w:pPr>
    <w:rPr>
      <w:rFonts w:ascii="Arial" w:eastAsia="Times New Roman" w:hAnsi="Arial" w:cs="Arial"/>
      <w:sz w:val="18"/>
      <w:szCs w:val="18"/>
    </w:rPr>
  </w:style>
  <w:style w:type="paragraph" w:customStyle="1" w:styleId="xl74">
    <w:name w:val="xl74"/>
    <w:basedOn w:val="Normal"/>
    <w:rsid w:val="00F13972"/>
    <w:pPr>
      <w:pBdr>
        <w:top w:val="single" w:sz="4" w:space="0" w:color="auto"/>
        <w:bottom w:val="single" w:sz="4" w:space="0" w:color="auto"/>
      </w:pBdr>
      <w:shd w:val="clear" w:color="000000" w:fill="FFFFFF"/>
      <w:spacing w:before="100" w:beforeAutospacing="1" w:after="100" w:afterAutospacing="1" w:line="240" w:lineRule="auto"/>
      <w:textAlignment w:val="center"/>
    </w:pPr>
    <w:rPr>
      <w:rFonts w:ascii="Arial" w:eastAsia="Times New Roman" w:hAnsi="Arial" w:cs="Arial"/>
      <w:sz w:val="18"/>
      <w:szCs w:val="18"/>
    </w:rPr>
  </w:style>
  <w:style w:type="paragraph" w:customStyle="1" w:styleId="xl75">
    <w:name w:val="xl75"/>
    <w:basedOn w:val="Normal"/>
    <w:rsid w:val="00F13972"/>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textAlignment w:val="center"/>
    </w:pPr>
    <w:rPr>
      <w:rFonts w:ascii="Arial" w:eastAsia="Times New Roman" w:hAnsi="Arial" w:cs="Arial"/>
      <w:color w:val="000000"/>
      <w:sz w:val="18"/>
      <w:szCs w:val="18"/>
    </w:rPr>
  </w:style>
  <w:style w:type="paragraph" w:customStyle="1" w:styleId="xl76">
    <w:name w:val="xl76"/>
    <w:basedOn w:val="Normal"/>
    <w:rsid w:val="00F13972"/>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textAlignment w:val="center"/>
    </w:pPr>
    <w:rPr>
      <w:rFonts w:ascii="Arial" w:eastAsia="Times New Roman" w:hAnsi="Arial" w:cs="Arial"/>
      <w:sz w:val="18"/>
      <w:szCs w:val="18"/>
    </w:rPr>
  </w:style>
  <w:style w:type="paragraph" w:customStyle="1" w:styleId="xl77">
    <w:name w:val="xl77"/>
    <w:basedOn w:val="Normal"/>
    <w:rsid w:val="00F13972"/>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textAlignment w:val="center"/>
    </w:pPr>
    <w:rPr>
      <w:rFonts w:ascii="Arial" w:eastAsia="Times New Roman" w:hAnsi="Arial" w:cs="Arial"/>
      <w:sz w:val="18"/>
      <w:szCs w:val="18"/>
    </w:rPr>
  </w:style>
  <w:style w:type="paragraph" w:customStyle="1" w:styleId="xl78">
    <w:name w:val="xl78"/>
    <w:basedOn w:val="Normal"/>
    <w:rsid w:val="00F13972"/>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textAlignment w:val="center"/>
    </w:pPr>
    <w:rPr>
      <w:rFonts w:ascii="Arial" w:eastAsia="Times New Roman" w:hAnsi="Arial" w:cs="Arial"/>
      <w:sz w:val="18"/>
      <w:szCs w:val="18"/>
    </w:rPr>
  </w:style>
  <w:style w:type="paragraph" w:customStyle="1" w:styleId="xl79">
    <w:name w:val="xl79"/>
    <w:basedOn w:val="Normal"/>
    <w:rsid w:val="00F13972"/>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80">
    <w:name w:val="xl80"/>
    <w:basedOn w:val="Normal"/>
    <w:rsid w:val="00F13972"/>
    <w:pPr>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xl81">
    <w:name w:val="xl81"/>
    <w:basedOn w:val="Normal"/>
    <w:rsid w:val="00F13972"/>
    <w:pPr>
      <w:spacing w:before="100" w:beforeAutospacing="1" w:after="100" w:afterAutospacing="1" w:line="240" w:lineRule="auto"/>
    </w:pPr>
    <w:rPr>
      <w:rFonts w:ascii="Times New Roman" w:eastAsia="Times New Roman" w:hAnsi="Times New Roman" w:cs="Times New Roman"/>
      <w:sz w:val="18"/>
      <w:szCs w:val="18"/>
    </w:rPr>
  </w:style>
  <w:style w:type="paragraph" w:customStyle="1" w:styleId="xl82">
    <w:name w:val="xl82"/>
    <w:basedOn w:val="Normal"/>
    <w:rsid w:val="00F13972"/>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83">
    <w:name w:val="xl83"/>
    <w:basedOn w:val="Normal"/>
    <w:rsid w:val="00F13972"/>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Arial" w:eastAsia="Times New Roman" w:hAnsi="Arial" w:cs="Arial"/>
      <w:sz w:val="18"/>
      <w:szCs w:val="18"/>
    </w:rPr>
  </w:style>
  <w:style w:type="paragraph" w:customStyle="1" w:styleId="xl84">
    <w:name w:val="xl84"/>
    <w:basedOn w:val="Normal"/>
    <w:rsid w:val="00F13972"/>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pPr>
    <w:rPr>
      <w:rFonts w:ascii="Arial" w:eastAsia="Times New Roman" w:hAnsi="Arial" w:cs="Arial"/>
      <w:sz w:val="18"/>
      <w:szCs w:val="18"/>
    </w:rPr>
  </w:style>
  <w:style w:type="paragraph" w:customStyle="1" w:styleId="xl85">
    <w:name w:val="xl85"/>
    <w:basedOn w:val="Normal"/>
    <w:rsid w:val="00F13972"/>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pPr>
    <w:rPr>
      <w:rFonts w:ascii="Arial" w:eastAsia="Times New Roman" w:hAnsi="Arial" w:cs="Arial"/>
      <w:sz w:val="18"/>
      <w:szCs w:val="18"/>
    </w:rPr>
  </w:style>
  <w:style w:type="paragraph" w:customStyle="1" w:styleId="xl86">
    <w:name w:val="xl86"/>
    <w:basedOn w:val="Normal"/>
    <w:rsid w:val="00F13972"/>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pPr>
    <w:rPr>
      <w:rFonts w:ascii="Times New Roman" w:eastAsia="Times New Roman" w:hAnsi="Times New Roman" w:cs="Times New Roman"/>
      <w:sz w:val="18"/>
      <w:szCs w:val="18"/>
    </w:rPr>
  </w:style>
  <w:style w:type="paragraph" w:customStyle="1" w:styleId="xl87">
    <w:name w:val="xl87"/>
    <w:basedOn w:val="Normal"/>
    <w:rsid w:val="00F13972"/>
    <w:pPr>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xl88">
    <w:name w:val="xl88"/>
    <w:basedOn w:val="Normal"/>
    <w:rsid w:val="00F13972"/>
    <w:pPr>
      <w:pBdr>
        <w:top w:val="single" w:sz="4" w:space="0" w:color="auto"/>
        <w:left w:val="single" w:sz="4" w:space="0" w:color="auto"/>
        <w:bottom w:val="single" w:sz="4" w:space="0" w:color="auto"/>
      </w:pBdr>
      <w:shd w:val="clear" w:color="000000" w:fill="B7DEE8"/>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89">
    <w:name w:val="xl89"/>
    <w:basedOn w:val="Normal"/>
    <w:rsid w:val="00F13972"/>
    <w:pPr>
      <w:pBdr>
        <w:top w:val="single" w:sz="4" w:space="0" w:color="auto"/>
        <w:bottom w:val="single" w:sz="4" w:space="0" w:color="auto"/>
      </w:pBdr>
      <w:shd w:val="clear" w:color="000000" w:fill="B7DEE8"/>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90">
    <w:name w:val="xl90"/>
    <w:basedOn w:val="Normal"/>
    <w:rsid w:val="00F13972"/>
    <w:pPr>
      <w:pBdr>
        <w:top w:val="single" w:sz="4" w:space="0" w:color="auto"/>
        <w:bottom w:val="single" w:sz="4" w:space="0" w:color="auto"/>
        <w:right w:val="single" w:sz="4" w:space="0" w:color="auto"/>
      </w:pBdr>
      <w:shd w:val="clear" w:color="000000" w:fill="B7DEE8"/>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91">
    <w:name w:val="xl91"/>
    <w:basedOn w:val="Normal"/>
    <w:rsid w:val="00F13972"/>
    <w:pPr>
      <w:pBdr>
        <w:top w:val="single" w:sz="4" w:space="0" w:color="auto"/>
        <w:left w:val="single" w:sz="4" w:space="0" w:color="auto"/>
        <w:bottom w:val="single" w:sz="4" w:space="0" w:color="auto"/>
      </w:pBdr>
      <w:shd w:val="clear" w:color="000000" w:fill="FFFF00"/>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92">
    <w:name w:val="xl92"/>
    <w:basedOn w:val="Normal"/>
    <w:rsid w:val="00F13972"/>
    <w:pPr>
      <w:pBdr>
        <w:top w:val="single" w:sz="4" w:space="0" w:color="auto"/>
        <w:bottom w:val="single" w:sz="4" w:space="0" w:color="auto"/>
      </w:pBdr>
      <w:shd w:val="clear" w:color="000000" w:fill="FFFF00"/>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93">
    <w:name w:val="xl93"/>
    <w:basedOn w:val="Normal"/>
    <w:rsid w:val="00F13972"/>
    <w:pPr>
      <w:pBdr>
        <w:top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94">
    <w:name w:val="xl94"/>
    <w:basedOn w:val="Normal"/>
    <w:rsid w:val="00F13972"/>
    <w:pPr>
      <w:pBdr>
        <w:top w:val="single" w:sz="4" w:space="0" w:color="auto"/>
        <w:left w:val="single" w:sz="4" w:space="0" w:color="auto"/>
        <w:bottom w:val="single" w:sz="4" w:space="0" w:color="auto"/>
      </w:pBdr>
      <w:shd w:val="clear" w:color="000000" w:fill="FFFF00"/>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95">
    <w:name w:val="xl95"/>
    <w:basedOn w:val="Normal"/>
    <w:rsid w:val="00F13972"/>
    <w:pPr>
      <w:pBdr>
        <w:top w:val="single" w:sz="4" w:space="0" w:color="auto"/>
        <w:bottom w:val="single" w:sz="4" w:space="0" w:color="auto"/>
      </w:pBdr>
      <w:shd w:val="clear" w:color="000000" w:fill="FFFF00"/>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96">
    <w:name w:val="xl96"/>
    <w:basedOn w:val="Normal"/>
    <w:rsid w:val="00F13972"/>
    <w:pPr>
      <w:pBdr>
        <w:top w:val="single" w:sz="4" w:space="0" w:color="auto"/>
        <w:bottom w:val="single" w:sz="4" w:space="0" w:color="auto"/>
        <w:right w:val="single" w:sz="4" w:space="0" w:color="auto"/>
      </w:pBdr>
      <w:shd w:val="clear" w:color="000000" w:fill="FFFF00"/>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97">
    <w:name w:val="xl97"/>
    <w:basedOn w:val="Normal"/>
    <w:rsid w:val="00F13972"/>
    <w:pPr>
      <w:pBdr>
        <w:top w:val="single" w:sz="4" w:space="0" w:color="auto"/>
        <w:left w:val="single" w:sz="4" w:space="0" w:color="auto"/>
        <w:bottom w:val="single" w:sz="4" w:space="0" w:color="auto"/>
      </w:pBdr>
      <w:shd w:val="clear" w:color="000000" w:fill="B7DEE8"/>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98">
    <w:name w:val="xl98"/>
    <w:basedOn w:val="Normal"/>
    <w:rsid w:val="00F13972"/>
    <w:pPr>
      <w:pBdr>
        <w:top w:val="single" w:sz="4" w:space="0" w:color="auto"/>
        <w:bottom w:val="single" w:sz="4" w:space="0" w:color="auto"/>
      </w:pBdr>
      <w:shd w:val="clear" w:color="000000" w:fill="B7DEE8"/>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99">
    <w:name w:val="xl99"/>
    <w:basedOn w:val="Normal"/>
    <w:rsid w:val="00F13972"/>
    <w:pPr>
      <w:pBdr>
        <w:top w:val="single" w:sz="4" w:space="0" w:color="auto"/>
        <w:bottom w:val="single" w:sz="4" w:space="0" w:color="auto"/>
        <w:right w:val="single" w:sz="4" w:space="0" w:color="auto"/>
      </w:pBdr>
      <w:shd w:val="clear" w:color="000000" w:fill="B7DEE8"/>
      <w:spacing w:before="100" w:beforeAutospacing="1" w:after="100" w:afterAutospacing="1" w:line="240" w:lineRule="auto"/>
      <w:jc w:val="center"/>
      <w:textAlignment w:val="center"/>
    </w:pPr>
    <w:rPr>
      <w:rFonts w:ascii="Arial" w:eastAsia="Times New Roman" w:hAnsi="Arial" w:cs="Arial"/>
      <w:b/>
      <w:bCs/>
      <w:sz w:val="18"/>
      <w:szCs w:val="18"/>
    </w:rPr>
  </w:style>
  <w:style w:type="paragraph" w:customStyle="1" w:styleId="xl100">
    <w:name w:val="xl100"/>
    <w:basedOn w:val="Normal"/>
    <w:rsid w:val="00F13972"/>
    <w:pPr>
      <w:pBdr>
        <w:top w:val="single" w:sz="4" w:space="0" w:color="auto"/>
        <w:left w:val="single" w:sz="4" w:space="0" w:color="auto"/>
        <w:bottom w:val="single" w:sz="4" w:space="0" w:color="auto"/>
      </w:pBdr>
      <w:shd w:val="clear" w:color="000000" w:fill="B7DEE8"/>
      <w:spacing w:before="100" w:beforeAutospacing="1" w:after="100" w:afterAutospacing="1" w:line="240" w:lineRule="auto"/>
      <w:jc w:val="center"/>
      <w:textAlignment w:val="center"/>
    </w:pPr>
    <w:rPr>
      <w:rFonts w:ascii="Arial" w:eastAsia="Times New Roman" w:hAnsi="Arial" w:cs="Arial"/>
      <w:b/>
      <w:bCs/>
      <w:sz w:val="18"/>
      <w:szCs w:val="18"/>
    </w:rPr>
  </w:style>
  <w:style w:type="paragraph" w:styleId="Quote">
    <w:name w:val="Quote"/>
    <w:basedOn w:val="Normal"/>
    <w:next w:val="Normal"/>
    <w:link w:val="QuoteChar"/>
    <w:uiPriority w:val="29"/>
    <w:qFormat/>
    <w:rsid w:val="00703210"/>
    <w:pPr>
      <w:spacing w:after="200" w:line="276" w:lineRule="auto"/>
    </w:pPr>
    <w:rPr>
      <w:i/>
      <w:iCs/>
      <w:color w:val="000000" w:themeColor="text1"/>
    </w:rPr>
  </w:style>
  <w:style w:type="character" w:customStyle="1" w:styleId="QuoteChar">
    <w:name w:val="Quote Char"/>
    <w:basedOn w:val="DefaultParagraphFont"/>
    <w:link w:val="Quote"/>
    <w:uiPriority w:val="29"/>
    <w:rsid w:val="00703210"/>
    <w:rPr>
      <w:i/>
      <w:iCs/>
      <w:color w:val="000000" w:themeColor="text1"/>
    </w:rPr>
  </w:style>
  <w:style w:type="paragraph" w:styleId="IntenseQuote">
    <w:name w:val="Intense Quote"/>
    <w:basedOn w:val="Normal"/>
    <w:next w:val="Normal"/>
    <w:link w:val="IntenseQuoteChar"/>
    <w:uiPriority w:val="30"/>
    <w:qFormat/>
    <w:rsid w:val="00703210"/>
    <w:pPr>
      <w:pBdr>
        <w:bottom w:val="single" w:sz="4" w:space="4" w:color="5B9BD5" w:themeColor="accent1"/>
      </w:pBdr>
      <w:spacing w:before="200" w:after="280" w:line="276" w:lineRule="auto"/>
      <w:ind w:left="936" w:right="936"/>
    </w:pPr>
    <w:rPr>
      <w:b/>
      <w:bCs/>
      <w:i/>
      <w:iCs/>
      <w:color w:val="5B9BD5" w:themeColor="accent1"/>
    </w:rPr>
  </w:style>
  <w:style w:type="character" w:customStyle="1" w:styleId="IntenseQuoteChar">
    <w:name w:val="Intense Quote Char"/>
    <w:basedOn w:val="DefaultParagraphFont"/>
    <w:link w:val="IntenseQuote"/>
    <w:uiPriority w:val="30"/>
    <w:rsid w:val="00703210"/>
    <w:rPr>
      <w:b/>
      <w:bCs/>
      <w:i/>
      <w:iCs/>
      <w:color w:val="5B9BD5" w:themeColor="accent1"/>
    </w:rPr>
  </w:style>
  <w:style w:type="table" w:styleId="ColorfulGrid-Accent5">
    <w:name w:val="Colorful Grid Accent 5"/>
    <w:basedOn w:val="TableNormal"/>
    <w:uiPriority w:val="73"/>
    <w:rsid w:val="00703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9E2F3" w:themeFill="accent5" w:themeFillTint="33"/>
    </w:tcPr>
    <w:tblStylePr w:type="firstRow">
      <w:rPr>
        <w:b/>
        <w:bCs/>
      </w:rPr>
      <w:tblPr/>
      <w:tcPr>
        <w:shd w:val="clear" w:color="auto" w:fill="B4C6E7" w:themeFill="accent5" w:themeFillTint="66"/>
      </w:tcPr>
    </w:tblStylePr>
    <w:tblStylePr w:type="lastRow">
      <w:rPr>
        <w:b/>
        <w:bCs/>
        <w:color w:val="000000" w:themeColor="text1"/>
      </w:rPr>
      <w:tblPr/>
      <w:tcPr>
        <w:shd w:val="clear" w:color="auto" w:fill="B4C6E7" w:themeFill="accent5" w:themeFillTint="66"/>
      </w:tcPr>
    </w:tblStylePr>
    <w:tblStylePr w:type="firstCol">
      <w:rPr>
        <w:color w:val="FFFFFF" w:themeColor="background1"/>
      </w:rPr>
      <w:tblPr/>
      <w:tcPr>
        <w:shd w:val="clear" w:color="auto" w:fill="2F5496" w:themeFill="accent5" w:themeFillShade="BF"/>
      </w:tcPr>
    </w:tblStylePr>
    <w:tblStylePr w:type="lastCol">
      <w:rPr>
        <w:color w:val="FFFFFF" w:themeColor="background1"/>
      </w:rPr>
      <w:tblPr/>
      <w:tcPr>
        <w:shd w:val="clear" w:color="auto" w:fill="2F5496" w:themeFill="accent5" w:themeFillShade="BF"/>
      </w:tcPr>
    </w:tblStylePr>
    <w:tblStylePr w:type="band1Vert">
      <w:tblPr/>
      <w:tcPr>
        <w:shd w:val="clear" w:color="auto" w:fill="A1B8E1" w:themeFill="accent5" w:themeFillTint="7F"/>
      </w:tcPr>
    </w:tblStylePr>
    <w:tblStylePr w:type="band1Horz">
      <w:tblPr/>
      <w:tcPr>
        <w:shd w:val="clear" w:color="auto" w:fill="A1B8E1" w:themeFill="accent5" w:themeFillTint="7F"/>
      </w:tcPr>
    </w:tblStylePr>
  </w:style>
  <w:style w:type="table" w:styleId="LightGrid-Accent6">
    <w:name w:val="Light Grid Accent 6"/>
    <w:basedOn w:val="TableNormal"/>
    <w:uiPriority w:val="62"/>
    <w:rsid w:val="00703210"/>
    <w:pPr>
      <w:spacing w:after="0" w:line="240" w:lineRule="auto"/>
    </w:p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18" w:space="0" w:color="70AD47" w:themeColor="accent6"/>
          <w:right w:val="single" w:sz="8" w:space="0" w:color="70AD47" w:themeColor="accent6"/>
          <w:insideH w:val="nil"/>
          <w:insideV w:val="single" w:sz="8" w:space="0" w:color="70AD4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insideH w:val="nil"/>
          <w:insideV w:val="single" w:sz="8" w:space="0" w:color="70AD4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shd w:val="clear" w:color="auto" w:fill="DBEBD0" w:themeFill="accent6" w:themeFillTint="3F"/>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shd w:val="clear" w:color="auto" w:fill="DBEBD0" w:themeFill="accent6" w:themeFillTint="3F"/>
      </w:tcPr>
    </w:tblStylePr>
    <w:tblStylePr w:type="band2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tcPr>
    </w:tblStylePr>
  </w:style>
  <w:style w:type="table" w:customStyle="1" w:styleId="TableGrid1">
    <w:name w:val="Table Grid1"/>
    <w:basedOn w:val="TableNormal"/>
    <w:next w:val="TableGrid"/>
    <w:uiPriority w:val="59"/>
    <w:rsid w:val="001A433B"/>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TOCHeading">
    <w:name w:val="TOC Heading"/>
    <w:basedOn w:val="Heading1"/>
    <w:next w:val="Normal"/>
    <w:uiPriority w:val="39"/>
    <w:unhideWhenUsed/>
    <w:qFormat/>
    <w:rsid w:val="00C32A96"/>
    <w:pPr>
      <w:keepLines/>
      <w:spacing w:before="240" w:line="259" w:lineRule="auto"/>
      <w:jc w:val="left"/>
      <w:outlineLvl w:val="9"/>
    </w:pPr>
    <w:rPr>
      <w:rFonts w:asciiTheme="majorHAnsi" w:eastAsiaTheme="majorEastAsia" w:hAnsiTheme="majorHAnsi" w:cstheme="majorBidi"/>
      <w:b w:val="0"/>
      <w:color w:val="2E74B5" w:themeColor="accent1" w:themeShade="BF"/>
      <w:sz w:val="32"/>
      <w:szCs w:val="32"/>
    </w:rPr>
  </w:style>
  <w:style w:type="paragraph" w:styleId="TOC1">
    <w:name w:val="toc 1"/>
    <w:basedOn w:val="Normal"/>
    <w:next w:val="Normal"/>
    <w:autoRedefine/>
    <w:uiPriority w:val="39"/>
    <w:unhideWhenUsed/>
    <w:rsid w:val="00B75382"/>
    <w:pPr>
      <w:tabs>
        <w:tab w:val="right" w:leader="dot" w:pos="9440"/>
      </w:tabs>
      <w:spacing w:after="100"/>
    </w:pPr>
    <w:rPr>
      <w:rFonts w:ascii="Arial" w:hAnsi="Arial" w:cs="Arial"/>
    </w:rPr>
  </w:style>
  <w:style w:type="paragraph" w:styleId="TOC2">
    <w:name w:val="toc 2"/>
    <w:basedOn w:val="Normal"/>
    <w:next w:val="Normal"/>
    <w:autoRedefine/>
    <w:uiPriority w:val="39"/>
    <w:unhideWhenUsed/>
    <w:rsid w:val="00B75382"/>
    <w:pPr>
      <w:tabs>
        <w:tab w:val="left" w:pos="880"/>
        <w:tab w:val="right" w:leader="dot" w:pos="9710"/>
      </w:tabs>
      <w:spacing w:after="100" w:line="276" w:lineRule="auto"/>
      <w:ind w:left="220"/>
    </w:pPr>
    <w:rPr>
      <w:rFonts w:ascii="Arial" w:eastAsiaTheme="minorEastAsia" w:hAnsi="Arial" w:cs="Arial"/>
    </w:rPr>
  </w:style>
  <w:style w:type="paragraph" w:styleId="TOC3">
    <w:name w:val="toc 3"/>
    <w:basedOn w:val="Normal"/>
    <w:next w:val="Normal"/>
    <w:autoRedefine/>
    <w:uiPriority w:val="39"/>
    <w:unhideWhenUsed/>
    <w:rsid w:val="00927426"/>
    <w:pPr>
      <w:spacing w:after="100" w:line="259" w:lineRule="auto"/>
      <w:ind w:left="440"/>
    </w:pPr>
    <w:rPr>
      <w:rFonts w:eastAsiaTheme="minorEastAsia" w:cs="Times New Roman"/>
    </w:rPr>
  </w:style>
  <w:style w:type="paragraph" w:styleId="Subtitle">
    <w:name w:val="Subtitle"/>
    <w:basedOn w:val="Normal"/>
    <w:next w:val="Normal"/>
    <w:link w:val="SubtitleChar"/>
    <w:qFormat/>
    <w:rsid w:val="000A542A"/>
    <w:pPr>
      <w:numPr>
        <w:ilvl w:val="1"/>
      </w:numPr>
      <w:spacing w:after="200" w:line="276" w:lineRule="auto"/>
    </w:pPr>
    <w:rPr>
      <w:rFonts w:asciiTheme="majorHAnsi" w:eastAsiaTheme="majorEastAsia" w:hAnsiTheme="majorHAnsi" w:cstheme="majorBidi"/>
      <w:i/>
      <w:iCs/>
      <w:color w:val="5B9BD5" w:themeColor="accent1"/>
      <w:spacing w:val="15"/>
      <w:sz w:val="24"/>
      <w:szCs w:val="24"/>
    </w:rPr>
  </w:style>
  <w:style w:type="character" w:customStyle="1" w:styleId="SubtitleChar">
    <w:name w:val="Subtitle Char"/>
    <w:basedOn w:val="DefaultParagraphFont"/>
    <w:link w:val="Subtitle"/>
    <w:rsid w:val="000A542A"/>
    <w:rPr>
      <w:rFonts w:asciiTheme="majorHAnsi" w:eastAsiaTheme="majorEastAsia" w:hAnsiTheme="majorHAnsi" w:cstheme="majorBidi"/>
      <w:i/>
      <w:iCs/>
      <w:color w:val="5B9BD5" w:themeColor="accent1"/>
      <w:spacing w:val="15"/>
      <w:sz w:val="24"/>
      <w:szCs w:val="24"/>
    </w:rPr>
  </w:style>
  <w:style w:type="table" w:customStyle="1" w:styleId="GridTable2-Accent51">
    <w:name w:val="Grid Table 2 - Accent 51"/>
    <w:basedOn w:val="TableNormal"/>
    <w:uiPriority w:val="47"/>
    <w:rsid w:val="00656344"/>
    <w:pPr>
      <w:spacing w:after="0" w:line="240" w:lineRule="auto"/>
    </w:pPr>
    <w:tblPr>
      <w:tblStyleRowBandSize w:val="1"/>
      <w:tblStyleColBandSize w:val="1"/>
      <w:tblBorders>
        <w:top w:val="single" w:sz="2" w:space="0" w:color="8EAADB" w:themeColor="accent5" w:themeTint="99"/>
        <w:bottom w:val="single" w:sz="2" w:space="0" w:color="8EAADB" w:themeColor="accent5" w:themeTint="99"/>
        <w:insideH w:val="single" w:sz="2" w:space="0" w:color="8EAADB" w:themeColor="accent5" w:themeTint="99"/>
        <w:insideV w:val="single" w:sz="2" w:space="0" w:color="8EAADB" w:themeColor="accent5" w:themeTint="99"/>
      </w:tblBorders>
    </w:tblPr>
    <w:tblStylePr w:type="firstRow">
      <w:rPr>
        <w:b/>
        <w:bCs/>
      </w:rPr>
      <w:tblPr/>
      <w:tcPr>
        <w:tcBorders>
          <w:top w:val="nil"/>
          <w:bottom w:val="single" w:sz="12" w:space="0" w:color="8EAADB" w:themeColor="accent5" w:themeTint="99"/>
          <w:insideH w:val="nil"/>
          <w:insideV w:val="nil"/>
        </w:tcBorders>
        <w:shd w:val="clear" w:color="auto" w:fill="FFFFFF" w:themeFill="background1"/>
      </w:tcPr>
    </w:tblStylePr>
    <w:tblStylePr w:type="lastRow">
      <w:rPr>
        <w:b/>
        <w:bCs/>
      </w:rPr>
      <w:tblPr/>
      <w:tcPr>
        <w:tcBorders>
          <w:top w:val="double" w:sz="2" w:space="0" w:color="8EAADB"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paragraph" w:styleId="Title">
    <w:name w:val="Title"/>
    <w:basedOn w:val="Normal"/>
    <w:next w:val="Normal"/>
    <w:link w:val="TitleChar"/>
    <w:qFormat/>
    <w:rsid w:val="00857B49"/>
    <w:pPr>
      <w:pBdr>
        <w:bottom w:val="single" w:sz="8" w:space="4" w:color="4F81BD"/>
      </w:pBdr>
      <w:spacing w:after="300" w:line="240" w:lineRule="auto"/>
      <w:contextualSpacing/>
    </w:pPr>
    <w:rPr>
      <w:rFonts w:ascii="Cambria" w:eastAsia="Times New Roman" w:hAnsi="Cambria" w:cs="Times New Roman"/>
      <w:color w:val="17365D"/>
      <w:spacing w:val="5"/>
      <w:kern w:val="28"/>
      <w:sz w:val="52"/>
      <w:szCs w:val="52"/>
      <w:lang w:eastAsia="ja-JP"/>
    </w:rPr>
  </w:style>
  <w:style w:type="character" w:customStyle="1" w:styleId="TitleChar">
    <w:name w:val="Title Char"/>
    <w:basedOn w:val="DefaultParagraphFont"/>
    <w:link w:val="Title"/>
    <w:rsid w:val="00857B49"/>
    <w:rPr>
      <w:rFonts w:ascii="Cambria" w:eastAsia="Times New Roman" w:hAnsi="Cambria" w:cs="Times New Roman"/>
      <w:color w:val="17365D"/>
      <w:spacing w:val="5"/>
      <w:kern w:val="28"/>
      <w:sz w:val="52"/>
      <w:szCs w:val="52"/>
      <w:lang w:eastAsia="ja-JP"/>
    </w:rPr>
  </w:style>
  <w:style w:type="paragraph" w:styleId="DocumentMap">
    <w:name w:val="Document Map"/>
    <w:basedOn w:val="Normal"/>
    <w:link w:val="DocumentMapChar"/>
    <w:uiPriority w:val="99"/>
    <w:unhideWhenUsed/>
    <w:rsid w:val="00857B49"/>
    <w:pPr>
      <w:spacing w:after="0" w:line="240" w:lineRule="auto"/>
    </w:pPr>
    <w:rPr>
      <w:rFonts w:ascii="Tahoma" w:hAnsi="Tahoma" w:cs="Tahoma"/>
      <w:sz w:val="16"/>
      <w:szCs w:val="16"/>
      <w:lang w:val="mn-MN"/>
    </w:rPr>
  </w:style>
  <w:style w:type="character" w:customStyle="1" w:styleId="DocumentMapChar">
    <w:name w:val="Document Map Char"/>
    <w:basedOn w:val="DefaultParagraphFont"/>
    <w:link w:val="DocumentMap"/>
    <w:uiPriority w:val="99"/>
    <w:rsid w:val="00857B49"/>
    <w:rPr>
      <w:rFonts w:ascii="Tahoma" w:hAnsi="Tahoma" w:cs="Tahoma"/>
      <w:sz w:val="16"/>
      <w:szCs w:val="16"/>
      <w:lang w:val="mn-MN"/>
    </w:rPr>
  </w:style>
  <w:style w:type="character" w:customStyle="1" w:styleId="textexposedshow">
    <w:name w:val="text_exposed_show"/>
    <w:basedOn w:val="DefaultParagraphFont"/>
    <w:rsid w:val="00857B49"/>
  </w:style>
  <w:style w:type="paragraph" w:customStyle="1" w:styleId="Default">
    <w:name w:val="Default"/>
    <w:rsid w:val="00857B49"/>
    <w:pPr>
      <w:autoSpaceDE w:val="0"/>
      <w:autoSpaceDN w:val="0"/>
      <w:adjustRightInd w:val="0"/>
      <w:spacing w:after="0" w:line="240" w:lineRule="auto"/>
    </w:pPr>
    <w:rPr>
      <w:rFonts w:ascii="Times New Roman" w:eastAsiaTheme="minorEastAsia" w:hAnsi="Times New Roman" w:cs="Times New Roman"/>
      <w:color w:val="000000"/>
      <w:sz w:val="24"/>
      <w:szCs w:val="24"/>
    </w:rPr>
  </w:style>
  <w:style w:type="table" w:styleId="MediumGrid3-Accent3">
    <w:name w:val="Medium Grid 3 Accent 3"/>
    <w:basedOn w:val="TableNormal"/>
    <w:uiPriority w:val="69"/>
    <w:rsid w:val="00FC0D7F"/>
    <w:pPr>
      <w:spacing w:after="0" w:line="240" w:lineRule="auto"/>
    </w:pPr>
    <w:rPr>
      <w:lang w:val="mn-MN"/>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8E8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5A5A5"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5A5A5"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D2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2D2D2" w:themeFill="accent3" w:themeFillTint="7F"/>
      </w:tcPr>
    </w:tblStylePr>
  </w:style>
  <w:style w:type="table" w:styleId="TableWeb1">
    <w:name w:val="Table Web 1"/>
    <w:basedOn w:val="TableNormal"/>
    <w:rsid w:val="00FC0D7F"/>
    <w:pPr>
      <w:spacing w:after="0" w:line="240" w:lineRule="auto"/>
    </w:pPr>
    <w:rPr>
      <w:rFonts w:ascii="Times New Roman" w:eastAsia="Times New Roman" w:hAnsi="Times New Roman" w:cs="Times New Roman"/>
      <w:sz w:val="20"/>
      <w:szCs w:val="20"/>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3Deffects1">
    <w:name w:val="Table 3D effects 1"/>
    <w:basedOn w:val="TableNormal"/>
    <w:rsid w:val="00FC0D7F"/>
    <w:pPr>
      <w:spacing w:after="0" w:line="240" w:lineRule="auto"/>
    </w:pPr>
    <w:rPr>
      <w:rFonts w:ascii="Times New Roman" w:eastAsia="Times New Roman" w:hAnsi="Times New Roman" w:cs="Times New Roman"/>
      <w:sz w:val="20"/>
      <w:szCs w:val="20"/>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rsid w:val="00FC0D7F"/>
    <w:pPr>
      <w:spacing w:after="0" w:line="240" w:lineRule="auto"/>
    </w:pPr>
    <w:rPr>
      <w:rFonts w:ascii="Times New Roman" w:eastAsia="Times New Roman" w:hAnsi="Times New Roman" w:cs="Times New Roman"/>
      <w:sz w:val="20"/>
      <w:szCs w:val="20"/>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rsid w:val="00FC0D7F"/>
    <w:pPr>
      <w:spacing w:after="0" w:line="240" w:lineRule="auto"/>
    </w:pPr>
    <w:rPr>
      <w:rFonts w:ascii="Times New Roman" w:eastAsia="Times New Roman" w:hAnsi="Times New Roman" w:cs="Times New Roman"/>
      <w:sz w:val="20"/>
      <w:szCs w:val="20"/>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rsid w:val="00FC0D7F"/>
    <w:pPr>
      <w:spacing w:after="0" w:line="240" w:lineRule="auto"/>
    </w:pPr>
    <w:rPr>
      <w:rFonts w:ascii="Times New Roman" w:eastAsia="Times New Roman" w:hAnsi="Times New Roman" w:cs="Times New Roman"/>
      <w:sz w:val="20"/>
      <w:szCs w:val="20"/>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rsid w:val="00FC0D7F"/>
    <w:pPr>
      <w:spacing w:after="0" w:line="240" w:lineRule="auto"/>
    </w:pPr>
    <w:rPr>
      <w:rFonts w:ascii="Times New Roman" w:eastAsia="Times New Roman" w:hAnsi="Times New Roman" w:cs="Times New Roman"/>
      <w:sz w:val="20"/>
      <w:szCs w:val="20"/>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rsid w:val="00FC0D7F"/>
    <w:pPr>
      <w:spacing w:after="0" w:line="240" w:lineRule="auto"/>
    </w:pPr>
    <w:rPr>
      <w:rFonts w:ascii="Times New Roman" w:eastAsia="Times New Roman" w:hAnsi="Times New Roman" w:cs="Times New Roman"/>
      <w:color w:val="000080"/>
      <w:sz w:val="20"/>
      <w:szCs w:val="2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olumns2">
    <w:name w:val="Table Columns 2"/>
    <w:basedOn w:val="TableNormal"/>
    <w:rsid w:val="00FC0D7F"/>
    <w:pPr>
      <w:spacing w:after="0" w:line="240" w:lineRule="auto"/>
    </w:pPr>
    <w:rPr>
      <w:rFonts w:ascii="Times New Roman" w:eastAsia="Times New Roman" w:hAnsi="Times New Roman" w:cs="Times New Roman"/>
      <w:b/>
      <w:bCs/>
      <w:sz w:val="20"/>
      <w:szCs w:val="20"/>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1">
    <w:name w:val="Table Columns 1"/>
    <w:basedOn w:val="TableNormal"/>
    <w:rsid w:val="00FC0D7F"/>
    <w:pPr>
      <w:spacing w:after="0" w:line="240" w:lineRule="auto"/>
    </w:pPr>
    <w:rPr>
      <w:rFonts w:ascii="Times New Roman" w:eastAsia="Times New Roman" w:hAnsi="Times New Roman" w:cs="Times New Roman"/>
      <w:b/>
      <w:bCs/>
      <w:sz w:val="20"/>
      <w:szCs w:val="20"/>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orful3">
    <w:name w:val="Table Colorful 3"/>
    <w:basedOn w:val="TableNormal"/>
    <w:rsid w:val="00FC0D7F"/>
    <w:pPr>
      <w:spacing w:after="0" w:line="240" w:lineRule="auto"/>
    </w:pPr>
    <w:rPr>
      <w:rFonts w:ascii="Times New Roman" w:eastAsia="Times New Roman" w:hAnsi="Times New Roman" w:cs="Times New Roman"/>
      <w:sz w:val="20"/>
      <w:szCs w:val="20"/>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orful2">
    <w:name w:val="Table Colorful 2"/>
    <w:basedOn w:val="TableNormal"/>
    <w:rsid w:val="00FC0D7F"/>
    <w:pPr>
      <w:spacing w:after="0" w:line="240" w:lineRule="auto"/>
    </w:pPr>
    <w:rPr>
      <w:rFonts w:ascii="Times New Roman" w:eastAsia="Times New Roman" w:hAnsi="Times New Roman" w:cs="Times New Roman"/>
      <w:sz w:val="20"/>
      <w:szCs w:val="20"/>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1">
    <w:name w:val="Table Colorful 1"/>
    <w:basedOn w:val="TableNormal"/>
    <w:rsid w:val="00FC0D7F"/>
    <w:pPr>
      <w:spacing w:after="0" w:line="240" w:lineRule="auto"/>
    </w:pPr>
    <w:rPr>
      <w:rFonts w:ascii="Times New Roman" w:eastAsia="Times New Roman" w:hAnsi="Times New Roman" w:cs="Times New Roman"/>
      <w:color w:val="FFFFFF"/>
      <w:sz w:val="20"/>
      <w:szCs w:val="20"/>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lassic4">
    <w:name w:val="Table Classic 4"/>
    <w:basedOn w:val="TableNormal"/>
    <w:rsid w:val="00FC0D7F"/>
    <w:pPr>
      <w:spacing w:after="0" w:line="240" w:lineRule="auto"/>
    </w:pPr>
    <w:rPr>
      <w:rFonts w:ascii="Times New Roman" w:eastAsia="Times New Roman" w:hAnsi="Times New Roman" w:cs="Times New Roman"/>
      <w:sz w:val="20"/>
      <w:szCs w:val="20"/>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Grid3">
    <w:name w:val="Table Grid 3"/>
    <w:basedOn w:val="TableNormal"/>
    <w:rsid w:val="00FC0D7F"/>
    <w:pPr>
      <w:spacing w:after="0" w:line="240" w:lineRule="auto"/>
    </w:pPr>
    <w:rPr>
      <w:rFonts w:ascii="Times New Roman" w:eastAsia="Times New Roman" w:hAnsi="Times New Roman" w:cs="Times New Roman"/>
      <w:sz w:val="20"/>
      <w:szCs w:val="20"/>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2">
    <w:name w:val="Table Grid 2"/>
    <w:basedOn w:val="TableNormal"/>
    <w:rsid w:val="00FC0D7F"/>
    <w:pPr>
      <w:spacing w:after="0" w:line="240" w:lineRule="auto"/>
    </w:pPr>
    <w:rPr>
      <w:rFonts w:ascii="Times New Roman" w:eastAsia="Times New Roman" w:hAnsi="Times New Roman" w:cs="Times New Roman"/>
      <w:sz w:val="20"/>
      <w:szCs w:val="20"/>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10">
    <w:name w:val="Table Grid 1"/>
    <w:basedOn w:val="TableNormal"/>
    <w:rsid w:val="00FC0D7F"/>
    <w:pPr>
      <w:spacing w:after="0" w:line="240" w:lineRule="auto"/>
    </w:pPr>
    <w:rPr>
      <w:rFonts w:ascii="Times New Roman" w:eastAsia="Times New Roman" w:hAnsi="Times New Roman" w:cs="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Elegant">
    <w:name w:val="Table Elegant"/>
    <w:basedOn w:val="TableNormal"/>
    <w:rsid w:val="00FC0D7F"/>
    <w:pPr>
      <w:spacing w:after="0" w:line="240" w:lineRule="auto"/>
    </w:pPr>
    <w:rPr>
      <w:rFonts w:ascii="Times New Roman" w:eastAsia="Times New Roman" w:hAnsi="Times New Roman" w:cs="Times New Roman"/>
      <w:sz w:val="20"/>
      <w:szCs w:val="20"/>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Contemporary">
    <w:name w:val="Table Contemporary"/>
    <w:basedOn w:val="TableNormal"/>
    <w:rsid w:val="00FC0D7F"/>
    <w:pPr>
      <w:spacing w:after="0" w:line="240" w:lineRule="auto"/>
    </w:pPr>
    <w:rPr>
      <w:rFonts w:ascii="Times New Roman" w:eastAsia="Times New Roman" w:hAnsi="Times New Roman" w:cs="Times New Roman"/>
      <w:sz w:val="20"/>
      <w:szCs w:val="20"/>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Columns5">
    <w:name w:val="Table Columns 5"/>
    <w:basedOn w:val="TableNormal"/>
    <w:rsid w:val="00FC0D7F"/>
    <w:pPr>
      <w:spacing w:after="0" w:line="240" w:lineRule="auto"/>
    </w:pPr>
    <w:rPr>
      <w:rFonts w:ascii="Times New Roman" w:eastAsia="Times New Roman" w:hAnsi="Times New Roman" w:cs="Times New Roman"/>
      <w:sz w:val="20"/>
      <w:szCs w:val="20"/>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lumns4">
    <w:name w:val="Table Columns 4"/>
    <w:basedOn w:val="TableNormal"/>
    <w:rsid w:val="00FC0D7F"/>
    <w:pPr>
      <w:spacing w:after="0" w:line="240" w:lineRule="auto"/>
    </w:pPr>
    <w:rPr>
      <w:rFonts w:ascii="Times New Roman" w:eastAsia="Times New Roman" w:hAnsi="Times New Roman" w:cs="Times New Roman"/>
      <w:sz w:val="20"/>
      <w:szCs w:val="20"/>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List2">
    <w:name w:val="Table List 2"/>
    <w:basedOn w:val="TableNormal"/>
    <w:rsid w:val="00FC0D7F"/>
    <w:pPr>
      <w:spacing w:after="0" w:line="240" w:lineRule="auto"/>
    </w:pPr>
    <w:rPr>
      <w:rFonts w:ascii="Times New Roman" w:eastAsia="Times New Roman" w:hAnsi="Times New Roman" w:cs="Times New Roman"/>
      <w:sz w:val="20"/>
      <w:szCs w:val="20"/>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1">
    <w:name w:val="Table List 1"/>
    <w:basedOn w:val="TableNormal"/>
    <w:rsid w:val="00FC0D7F"/>
    <w:pPr>
      <w:spacing w:after="0" w:line="240" w:lineRule="auto"/>
    </w:pPr>
    <w:rPr>
      <w:rFonts w:ascii="Times New Roman" w:eastAsia="Times New Roman" w:hAnsi="Times New Roman" w:cs="Times New Roman"/>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Grid8">
    <w:name w:val="Table Grid 8"/>
    <w:basedOn w:val="TableNormal"/>
    <w:rsid w:val="00FC0D7F"/>
    <w:pPr>
      <w:spacing w:after="0" w:line="240" w:lineRule="auto"/>
    </w:pPr>
    <w:rPr>
      <w:rFonts w:ascii="Times New Roman" w:eastAsia="Times New Roman" w:hAnsi="Times New Roman" w:cs="Times New Roman"/>
      <w:sz w:val="20"/>
      <w:szCs w:val="20"/>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7">
    <w:name w:val="Table Grid 7"/>
    <w:basedOn w:val="TableNormal"/>
    <w:rsid w:val="00FC0D7F"/>
    <w:pPr>
      <w:spacing w:after="0" w:line="240" w:lineRule="auto"/>
    </w:pPr>
    <w:rPr>
      <w:rFonts w:ascii="Times New Roman" w:eastAsia="Times New Roman" w:hAnsi="Times New Roman" w:cs="Times New Roman"/>
      <w:b/>
      <w:bCs/>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rsid w:val="00FC0D7F"/>
    <w:pPr>
      <w:spacing w:after="0" w:line="240" w:lineRule="auto"/>
    </w:pPr>
    <w:rPr>
      <w:rFonts w:ascii="Times New Roman" w:eastAsia="Times New Roman" w:hAnsi="Times New Roman" w:cs="Times New Roman"/>
      <w:sz w:val="20"/>
      <w:szCs w:val="20"/>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5">
    <w:name w:val="Table Grid 5"/>
    <w:basedOn w:val="TableNormal"/>
    <w:rsid w:val="00FC0D7F"/>
    <w:pPr>
      <w:spacing w:after="0" w:line="240" w:lineRule="auto"/>
    </w:pPr>
    <w:rPr>
      <w:rFonts w:ascii="Times New Roman" w:eastAsia="Times New Roman" w:hAnsi="Times New Roman" w:cs="Times New Roman"/>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4">
    <w:name w:val="Table Grid 4"/>
    <w:basedOn w:val="TableNormal"/>
    <w:rsid w:val="00FC0D7F"/>
    <w:pPr>
      <w:spacing w:after="0" w:line="240" w:lineRule="auto"/>
    </w:pPr>
    <w:rPr>
      <w:rFonts w:ascii="Times New Roman" w:eastAsia="Times New Roman" w:hAnsi="Times New Roman" w:cs="Times New Roman"/>
      <w:sz w:val="20"/>
      <w:szCs w:val="20"/>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Professional">
    <w:name w:val="Table Professional"/>
    <w:basedOn w:val="TableNormal"/>
    <w:rsid w:val="00FC0D7F"/>
    <w:pPr>
      <w:spacing w:after="0" w:line="240" w:lineRule="auto"/>
    </w:pPr>
    <w:rPr>
      <w:rFonts w:ascii="Times New Roman" w:eastAsia="Times New Roman" w:hAnsi="Times New Roman" w:cs="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Web3">
    <w:name w:val="Table Web 3"/>
    <w:basedOn w:val="TableNormal"/>
    <w:rsid w:val="00FC0D7F"/>
    <w:pPr>
      <w:spacing w:after="0" w:line="240" w:lineRule="auto"/>
    </w:pPr>
    <w:rPr>
      <w:rFonts w:ascii="Times New Roman" w:eastAsia="Times New Roman" w:hAnsi="Times New Roman" w:cs="Times New Roman"/>
      <w:sz w:val="20"/>
      <w:szCs w:val="20"/>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LightGrid-Accent3">
    <w:name w:val="Light Grid Accent 3"/>
    <w:basedOn w:val="TableNormal"/>
    <w:uiPriority w:val="62"/>
    <w:rsid w:val="00FC0D7F"/>
    <w:pPr>
      <w:spacing w:after="0" w:line="240" w:lineRule="auto"/>
    </w:pPr>
    <w:rPr>
      <w:rFonts w:ascii="Calibri" w:eastAsia="Times New Roman" w:hAnsi="Calibri" w:cs="Times New Roman"/>
      <w:kern w:val="2"/>
      <w:sz w:val="20"/>
      <w:szCs w:val="20"/>
      <w:lang w:eastAsia="ko-KR"/>
    </w:rPr>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blStylePr w:type="firstRow">
      <w:pPr>
        <w:spacing w:before="0" w:after="0" w:line="240" w:lineRule="auto"/>
      </w:pPr>
      <w:rPr>
        <w:rFonts w:ascii="Mogul Adonis" w:eastAsia="Times New Roman" w:hAnsi="Mogul Adonis" w:cs="Times New Roman"/>
        <w:b/>
        <w:bCs/>
      </w:rPr>
      <w:tblPr/>
      <w:tcPr>
        <w:tcBorders>
          <w:top w:val="single" w:sz="8" w:space="0" w:color="9BBB59"/>
          <w:left w:val="single" w:sz="8" w:space="0" w:color="9BBB59"/>
          <w:bottom w:val="single" w:sz="18" w:space="0" w:color="9BBB59"/>
          <w:right w:val="single" w:sz="8" w:space="0" w:color="9BBB59"/>
          <w:insideH w:val="nil"/>
          <w:insideV w:val="single" w:sz="8" w:space="0" w:color="9BBB59"/>
        </w:tcBorders>
      </w:tcPr>
    </w:tblStylePr>
    <w:tblStylePr w:type="lastRow">
      <w:pPr>
        <w:spacing w:before="0" w:after="0" w:line="240" w:lineRule="auto"/>
      </w:pPr>
      <w:rPr>
        <w:rFonts w:ascii="Mogul Adonis" w:eastAsia="Times New Roman" w:hAnsi="Mogul Adonis" w:cs="Times New Roman"/>
        <w:b/>
        <w:bCs/>
      </w:rPr>
      <w:tblPr/>
      <w:tcPr>
        <w:tcBorders>
          <w:top w:val="double" w:sz="6" w:space="0" w:color="9BBB59"/>
          <w:left w:val="single" w:sz="8" w:space="0" w:color="9BBB59"/>
          <w:bottom w:val="single" w:sz="8" w:space="0" w:color="9BBB59"/>
          <w:right w:val="single" w:sz="8" w:space="0" w:color="9BBB59"/>
          <w:insideH w:val="nil"/>
          <w:insideV w:val="single" w:sz="8" w:space="0" w:color="9BBB59"/>
        </w:tcBorders>
      </w:tcPr>
    </w:tblStylePr>
    <w:tblStylePr w:type="firstCol">
      <w:rPr>
        <w:rFonts w:ascii="Mogul Adonis" w:eastAsia="Times New Roman" w:hAnsi="Mogul Adonis" w:cs="Times New Roman"/>
        <w:b/>
        <w:bCs/>
      </w:rPr>
    </w:tblStylePr>
    <w:tblStylePr w:type="lastCol">
      <w:rPr>
        <w:rFonts w:ascii="Mogul Adonis" w:eastAsia="Times New Roman" w:hAnsi="Mogul Adonis" w:cs="Times New Roman"/>
        <w:b/>
        <w:bCs/>
      </w:rPr>
      <w:tblPr/>
      <w:tcPr>
        <w:tcBorders>
          <w:top w:val="single" w:sz="8" w:space="0" w:color="9BBB59"/>
          <w:left w:val="single" w:sz="8" w:space="0" w:color="9BBB59"/>
          <w:bottom w:val="single" w:sz="8" w:space="0" w:color="9BBB59"/>
          <w:right w:val="single" w:sz="8" w:space="0" w:color="9BBB59"/>
        </w:tcBorders>
      </w:tcPr>
    </w:tblStylePr>
    <w:tblStylePr w:type="band1Vert">
      <w:tblPr/>
      <w:tcPr>
        <w:tcBorders>
          <w:top w:val="single" w:sz="8" w:space="0" w:color="9BBB59"/>
          <w:left w:val="single" w:sz="8" w:space="0" w:color="9BBB59"/>
          <w:bottom w:val="single" w:sz="8" w:space="0" w:color="9BBB59"/>
          <w:right w:val="single" w:sz="8" w:space="0" w:color="9BBB59"/>
        </w:tcBorders>
        <w:shd w:val="clear" w:color="auto" w:fill="E6EED5"/>
      </w:tcPr>
    </w:tblStylePr>
    <w:tblStylePr w:type="band1Horz">
      <w:tblPr/>
      <w:tcPr>
        <w:tcBorders>
          <w:top w:val="single" w:sz="8" w:space="0" w:color="9BBB59"/>
          <w:left w:val="single" w:sz="8" w:space="0" w:color="9BBB59"/>
          <w:bottom w:val="single" w:sz="8" w:space="0" w:color="9BBB59"/>
          <w:right w:val="single" w:sz="8" w:space="0" w:color="9BBB59"/>
          <w:insideV w:val="single" w:sz="8" w:space="0" w:color="9BBB59"/>
        </w:tcBorders>
        <w:shd w:val="clear" w:color="auto" w:fill="E6EED5"/>
      </w:tcPr>
    </w:tblStylePr>
    <w:tblStylePr w:type="band2Horz">
      <w:tblPr/>
      <w:tcPr>
        <w:tcBorders>
          <w:top w:val="single" w:sz="8" w:space="0" w:color="9BBB59"/>
          <w:left w:val="single" w:sz="8" w:space="0" w:color="9BBB59"/>
          <w:bottom w:val="single" w:sz="8" w:space="0" w:color="9BBB59"/>
          <w:right w:val="single" w:sz="8" w:space="0" w:color="9BBB59"/>
          <w:insideV w:val="single" w:sz="8" w:space="0" w:color="9BBB59"/>
        </w:tcBorders>
      </w:tcPr>
    </w:tblStylePr>
  </w:style>
  <w:style w:type="table" w:styleId="LightList-Accent6">
    <w:name w:val="Light List Accent 6"/>
    <w:basedOn w:val="TableNormal"/>
    <w:uiPriority w:val="61"/>
    <w:rsid w:val="00FC0D7F"/>
    <w:pPr>
      <w:spacing w:after="0" w:line="240" w:lineRule="auto"/>
    </w:pPr>
    <w:rPr>
      <w:rFonts w:ascii="Times New Roman" w:eastAsia="Times New Roman" w:hAnsi="Times New Roman" w:cs="Times New Roman"/>
      <w:sz w:val="20"/>
      <w:szCs w:val="20"/>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styleId="TableWeb2">
    <w:name w:val="Table Web 2"/>
    <w:basedOn w:val="TableNormal"/>
    <w:rsid w:val="00FC0D7F"/>
    <w:pPr>
      <w:spacing w:after="0" w:line="240" w:lineRule="auto"/>
    </w:pPr>
    <w:rPr>
      <w:rFonts w:ascii="Times New Roman" w:eastAsia="Times New Roman" w:hAnsi="Times New Roman" w:cs="Times New Roman"/>
      <w:sz w:val="20"/>
      <w:szCs w:val="20"/>
    </w:rPr>
    <w:tblPr>
      <w:tblStyleRowBandSize w:val="1"/>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tblStylePr w:type="band2Horz">
      <w:rPr>
        <w:color w:val="auto"/>
      </w:rPr>
      <w:tblPr/>
      <w:tcPr>
        <w:tcBorders>
          <w:tl2br w:val="nil"/>
        </w:tcBorders>
        <w:shd w:val="clear" w:color="auto" w:fill="auto"/>
      </w:tcPr>
    </w:tblStylePr>
  </w:style>
  <w:style w:type="table" w:styleId="MediumShading2-Accent5">
    <w:name w:val="Medium Shading 2 Accent 5"/>
    <w:basedOn w:val="TableNormal"/>
    <w:uiPriority w:val="64"/>
    <w:rsid w:val="00FC0D7F"/>
    <w:pPr>
      <w:spacing w:after="0" w:line="240" w:lineRule="auto"/>
    </w:pPr>
    <w:rPr>
      <w:rFonts w:ascii="Calibri" w:eastAsia="Times New Roman" w:hAnsi="Calibri" w:cs="Times New Roman"/>
      <w:sz w:val="20"/>
      <w:szCs w:val="20"/>
      <w:lang w:bidi="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BACC6"/>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BACC6"/>
      </w:tcPr>
    </w:tblStylePr>
    <w:tblStylePr w:type="lastCol">
      <w:rPr>
        <w:b/>
        <w:bCs/>
        <w:color w:val="FFFFFF"/>
      </w:rPr>
      <w:tblPr/>
      <w:tcPr>
        <w:tcBorders>
          <w:left w:val="nil"/>
          <w:right w:val="nil"/>
          <w:insideH w:val="nil"/>
          <w:insideV w:val="nil"/>
        </w:tcBorders>
        <w:shd w:val="clear" w:color="auto" w:fill="4BACC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LightGrid-Accent11">
    <w:name w:val="Light Grid - Accent 11"/>
    <w:basedOn w:val="TableNormal"/>
    <w:uiPriority w:val="62"/>
    <w:rsid w:val="00FC0D7F"/>
    <w:pPr>
      <w:spacing w:after="0" w:line="240" w:lineRule="auto"/>
    </w:pPr>
    <w:rPr>
      <w:rFonts w:ascii="Times New Roman" w:eastAsia="Times New Roman" w:hAnsi="Times New Roman" w:cs="Times New Roman"/>
      <w:sz w:val="20"/>
      <w:szCs w:val="2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Mogul Adonis" w:eastAsia="Times New Roman" w:hAnsi="Mogul Adonis"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Mogul Adonis" w:eastAsia="Times New Roman" w:hAnsi="Mogul Adonis"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Mogul Adonis" w:eastAsia="Times New Roman" w:hAnsi="Mogul Adonis" w:cs="Times New Roman"/>
        <w:b/>
        <w:bCs/>
      </w:rPr>
    </w:tblStylePr>
    <w:tblStylePr w:type="lastCol">
      <w:rPr>
        <w:rFonts w:ascii="Mogul Adonis" w:eastAsia="Times New Roman" w:hAnsi="Mogul Adonis"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customStyle="1" w:styleId="LightGrid-Accent12">
    <w:name w:val="Light Grid - Accent 12"/>
    <w:basedOn w:val="TableNormal"/>
    <w:uiPriority w:val="62"/>
    <w:rsid w:val="00FC0D7F"/>
    <w:pPr>
      <w:spacing w:after="0" w:line="240" w:lineRule="auto"/>
    </w:pPr>
    <w:rPr>
      <w:rFonts w:ascii="Times New Roman" w:eastAsia="Times New Roman" w:hAnsi="Times New Roman" w:cs="Times New Roman"/>
      <w:sz w:val="20"/>
      <w:szCs w:val="2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Mogul Adonis" w:eastAsia="Times New Roman" w:hAnsi="Mogul Adonis"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Mogul Adonis" w:eastAsia="Times New Roman" w:hAnsi="Mogul Adonis"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Mogul Adonis" w:eastAsia="Times New Roman" w:hAnsi="Mogul Adonis" w:cs="Times New Roman"/>
        <w:b/>
        <w:bCs/>
      </w:rPr>
    </w:tblStylePr>
    <w:tblStylePr w:type="lastCol">
      <w:rPr>
        <w:rFonts w:ascii="Mogul Adonis" w:eastAsia="Times New Roman" w:hAnsi="Mogul Adonis"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styleId="LightShading-Accent3">
    <w:name w:val="Light Shading Accent 3"/>
    <w:basedOn w:val="TableNormal"/>
    <w:uiPriority w:val="60"/>
    <w:rsid w:val="00FC0D7F"/>
    <w:pPr>
      <w:spacing w:after="0" w:line="240" w:lineRule="auto"/>
    </w:pPr>
    <w:rPr>
      <w:rFonts w:ascii="Calibri" w:eastAsia="Calibri" w:hAnsi="Calibri" w:cs="Times New Roman"/>
      <w:color w:val="76923C"/>
      <w:sz w:val="20"/>
      <w:szCs w:val="20"/>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styleId="LightGrid-Accent2">
    <w:name w:val="Light Grid Accent 2"/>
    <w:basedOn w:val="TableNormal"/>
    <w:uiPriority w:val="62"/>
    <w:rsid w:val="00FC0D7F"/>
    <w:pPr>
      <w:spacing w:after="0" w:line="240" w:lineRule="auto"/>
    </w:pPr>
    <w:rPr>
      <w:rFonts w:ascii="Calibri" w:eastAsia="Calibri" w:hAnsi="Calibri" w:cs="Times New Roman"/>
      <w:sz w:val="20"/>
      <w:szCs w:val="20"/>
    </w:rPr>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blStylePr w:type="firstRow">
      <w:pPr>
        <w:spacing w:before="0" w:after="0" w:line="240" w:lineRule="auto"/>
      </w:pPr>
      <w:rPr>
        <w:rFonts w:ascii="Mogul Adonis" w:eastAsia="Times New Roman" w:hAnsi="Mogul Adonis" w:cs="Times New Roman"/>
        <w:b/>
        <w:bCs/>
      </w:rPr>
      <w:tblPr/>
      <w:tcPr>
        <w:tcBorders>
          <w:top w:val="single" w:sz="8" w:space="0" w:color="C0504D"/>
          <w:left w:val="single" w:sz="8" w:space="0" w:color="C0504D"/>
          <w:bottom w:val="single" w:sz="18" w:space="0" w:color="C0504D"/>
          <w:right w:val="single" w:sz="8" w:space="0" w:color="C0504D"/>
          <w:insideH w:val="nil"/>
          <w:insideV w:val="single" w:sz="8" w:space="0" w:color="C0504D"/>
        </w:tcBorders>
      </w:tcPr>
    </w:tblStylePr>
    <w:tblStylePr w:type="lastRow">
      <w:pPr>
        <w:spacing w:before="0" w:after="0" w:line="240" w:lineRule="auto"/>
      </w:pPr>
      <w:rPr>
        <w:rFonts w:ascii="Mogul Adonis" w:eastAsia="Times New Roman" w:hAnsi="Mogul Adonis" w:cs="Times New Roman"/>
        <w:b/>
        <w:bCs/>
      </w:rPr>
      <w:tblPr/>
      <w:tcPr>
        <w:tcBorders>
          <w:top w:val="double" w:sz="6" w:space="0" w:color="C0504D"/>
          <w:left w:val="single" w:sz="8" w:space="0" w:color="C0504D"/>
          <w:bottom w:val="single" w:sz="8" w:space="0" w:color="C0504D"/>
          <w:right w:val="single" w:sz="8" w:space="0" w:color="C0504D"/>
          <w:insideH w:val="nil"/>
          <w:insideV w:val="single" w:sz="8" w:space="0" w:color="C0504D"/>
        </w:tcBorders>
      </w:tcPr>
    </w:tblStylePr>
    <w:tblStylePr w:type="firstCol">
      <w:rPr>
        <w:rFonts w:ascii="Mogul Adonis" w:eastAsia="Times New Roman" w:hAnsi="Mogul Adonis" w:cs="Times New Roman"/>
        <w:b/>
        <w:bCs/>
      </w:rPr>
    </w:tblStylePr>
    <w:tblStylePr w:type="lastCol">
      <w:rPr>
        <w:rFonts w:ascii="Mogul Adonis" w:eastAsia="Times New Roman" w:hAnsi="Mogul Adonis" w:cs="Times New Roman"/>
        <w:b/>
        <w:bCs/>
      </w:rPr>
      <w:tblPr/>
      <w:tcPr>
        <w:tcBorders>
          <w:top w:val="single" w:sz="8" w:space="0" w:color="C0504D"/>
          <w:left w:val="single" w:sz="8" w:space="0" w:color="C0504D"/>
          <w:bottom w:val="single" w:sz="8" w:space="0" w:color="C0504D"/>
          <w:right w:val="single" w:sz="8" w:space="0" w:color="C0504D"/>
        </w:tcBorders>
      </w:tcPr>
    </w:tblStylePr>
    <w:tblStylePr w:type="band1Vert">
      <w:tblPr/>
      <w:tcPr>
        <w:tcBorders>
          <w:top w:val="single" w:sz="8" w:space="0" w:color="C0504D"/>
          <w:left w:val="single" w:sz="8" w:space="0" w:color="C0504D"/>
          <w:bottom w:val="single" w:sz="8" w:space="0" w:color="C0504D"/>
          <w:right w:val="single" w:sz="8" w:space="0" w:color="C0504D"/>
        </w:tcBorders>
        <w:shd w:val="clear" w:color="auto" w:fill="EFD3D2"/>
      </w:tcPr>
    </w:tblStylePr>
    <w:tblStylePr w:type="band1Horz">
      <w:tblPr/>
      <w:tcPr>
        <w:tcBorders>
          <w:top w:val="single" w:sz="8" w:space="0" w:color="C0504D"/>
          <w:left w:val="single" w:sz="8" w:space="0" w:color="C0504D"/>
          <w:bottom w:val="single" w:sz="8" w:space="0" w:color="C0504D"/>
          <w:right w:val="single" w:sz="8" w:space="0" w:color="C0504D"/>
          <w:insideV w:val="single" w:sz="8" w:space="0" w:color="C0504D"/>
        </w:tcBorders>
        <w:shd w:val="clear" w:color="auto" w:fill="EFD3D2"/>
      </w:tcPr>
    </w:tblStylePr>
    <w:tblStylePr w:type="band2Horz">
      <w:tblPr/>
      <w:tcPr>
        <w:tcBorders>
          <w:top w:val="single" w:sz="8" w:space="0" w:color="C0504D"/>
          <w:left w:val="single" w:sz="8" w:space="0" w:color="C0504D"/>
          <w:bottom w:val="single" w:sz="8" w:space="0" w:color="C0504D"/>
          <w:right w:val="single" w:sz="8" w:space="0" w:color="C0504D"/>
          <w:insideV w:val="single" w:sz="8" w:space="0" w:color="C0504D"/>
        </w:tcBorders>
      </w:tcPr>
    </w:tblStylePr>
  </w:style>
  <w:style w:type="table" w:styleId="LightShading-Accent4">
    <w:name w:val="Light Shading Accent 4"/>
    <w:basedOn w:val="TableNormal"/>
    <w:uiPriority w:val="60"/>
    <w:rsid w:val="00FC0D7F"/>
    <w:pPr>
      <w:spacing w:after="0" w:line="240" w:lineRule="auto"/>
    </w:pPr>
    <w:rPr>
      <w:rFonts w:ascii="Calibri" w:eastAsia="Calibri" w:hAnsi="Calibri" w:cs="Times New Roman"/>
      <w:color w:val="5F497A"/>
      <w:sz w:val="20"/>
      <w:szCs w:val="20"/>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styleId="LightShading-Accent5">
    <w:name w:val="Light Shading Accent 5"/>
    <w:basedOn w:val="TableNormal"/>
    <w:uiPriority w:val="60"/>
    <w:rsid w:val="00FC0D7F"/>
    <w:pPr>
      <w:spacing w:after="0" w:line="240" w:lineRule="auto"/>
    </w:pPr>
    <w:rPr>
      <w:rFonts w:ascii="Calibri" w:eastAsia="Calibri" w:hAnsi="Calibri" w:cs="Times New Roman"/>
      <w:color w:val="31849B"/>
      <w:sz w:val="20"/>
      <w:szCs w:val="20"/>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styleId="MediumGrid1-Accent3">
    <w:name w:val="Medium Grid 1 Accent 3"/>
    <w:basedOn w:val="TableNormal"/>
    <w:uiPriority w:val="67"/>
    <w:rsid w:val="00FC0D7F"/>
    <w:pPr>
      <w:spacing w:after="0" w:line="240" w:lineRule="auto"/>
    </w:pPr>
    <w:rPr>
      <w:lang w:val="mn-MN"/>
    </w:r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insideV w:val="single" w:sz="8" w:space="0" w:color="BBBBBB" w:themeColor="accent3" w:themeTint="BF"/>
      </w:tblBorders>
    </w:tblPr>
    <w:tcPr>
      <w:shd w:val="clear" w:color="auto" w:fill="E8E8E8" w:themeFill="accent3" w:themeFillTint="3F"/>
    </w:tcPr>
    <w:tblStylePr w:type="firstRow">
      <w:rPr>
        <w:b/>
        <w:bCs/>
      </w:rPr>
    </w:tblStylePr>
    <w:tblStylePr w:type="lastRow">
      <w:rPr>
        <w:b/>
        <w:bCs/>
      </w:rPr>
      <w:tblPr/>
      <w:tcPr>
        <w:tcBorders>
          <w:top w:val="single" w:sz="18" w:space="0" w:color="BBBBBB" w:themeColor="accent3" w:themeTint="BF"/>
        </w:tcBorders>
      </w:tcPr>
    </w:tblStylePr>
    <w:tblStylePr w:type="firstCol">
      <w:rPr>
        <w:b/>
        <w:bCs/>
      </w:rPr>
    </w:tblStylePr>
    <w:tblStylePr w:type="lastCol">
      <w:rPr>
        <w:b/>
        <w:bCs/>
      </w:r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LightShading-Accent1">
    <w:name w:val="Light Shading Accent 1"/>
    <w:basedOn w:val="TableNormal"/>
    <w:uiPriority w:val="60"/>
    <w:rsid w:val="00FC0D7F"/>
    <w:pPr>
      <w:spacing w:after="0" w:line="240" w:lineRule="auto"/>
    </w:pPr>
    <w:rPr>
      <w:color w:val="2E74B5" w:themeColor="accent1" w:themeShade="BF"/>
      <w:lang w:val="mn-MN"/>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styleId="LightList-Accent3">
    <w:name w:val="Light List Accent 3"/>
    <w:basedOn w:val="TableNormal"/>
    <w:uiPriority w:val="61"/>
    <w:rsid w:val="00FC0D7F"/>
    <w:pPr>
      <w:spacing w:after="0" w:line="240" w:lineRule="auto"/>
    </w:pPr>
    <w:rPr>
      <w:lang w:val="mn-MN"/>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pPr>
        <w:spacing w:before="0" w:after="0" w:line="240" w:lineRule="auto"/>
      </w:pPr>
      <w:rPr>
        <w:b/>
        <w:bCs/>
        <w:color w:val="FFFFFF" w:themeColor="background1"/>
      </w:rPr>
      <w:tblPr/>
      <w:tcPr>
        <w:shd w:val="clear" w:color="auto" w:fill="A5A5A5" w:themeFill="accent3"/>
      </w:tcPr>
    </w:tblStylePr>
    <w:tblStylePr w:type="lastRow">
      <w:pPr>
        <w:spacing w:before="0" w:after="0" w:line="240" w:lineRule="auto"/>
      </w:pPr>
      <w:rPr>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tcBorders>
      </w:tcPr>
    </w:tblStylePr>
    <w:tblStylePr w:type="firstCol">
      <w:rPr>
        <w:b/>
        <w:bCs/>
      </w:rPr>
    </w:tblStylePr>
    <w:tblStylePr w:type="lastCol">
      <w:rPr>
        <w:b/>
        <w:bCs/>
      </w:r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style>
  <w:style w:type="table" w:styleId="LightList-Accent4">
    <w:name w:val="Light List Accent 4"/>
    <w:basedOn w:val="TableNormal"/>
    <w:uiPriority w:val="61"/>
    <w:rsid w:val="00FC0D7F"/>
    <w:pPr>
      <w:spacing w:after="0" w:line="240" w:lineRule="auto"/>
    </w:pPr>
    <w:rPr>
      <w:lang w:val="mn-MN"/>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style>
  <w:style w:type="table" w:styleId="MediumShading2-Accent3">
    <w:name w:val="Medium Shading 2 Accent 3"/>
    <w:basedOn w:val="TableNormal"/>
    <w:uiPriority w:val="64"/>
    <w:rsid w:val="00FC0D7F"/>
    <w:pPr>
      <w:spacing w:after="0" w:line="240" w:lineRule="auto"/>
    </w:pPr>
    <w:rPr>
      <w:lang w:val="mn-MN"/>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5A5A5"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5A5A5" w:themeFill="accent3"/>
      </w:tcPr>
    </w:tblStylePr>
    <w:tblStylePr w:type="lastCol">
      <w:rPr>
        <w:b/>
        <w:bCs/>
        <w:color w:val="FFFFFF" w:themeColor="background1"/>
      </w:rPr>
      <w:tblPr/>
      <w:tcPr>
        <w:tcBorders>
          <w:left w:val="nil"/>
          <w:right w:val="nil"/>
          <w:insideH w:val="nil"/>
          <w:insideV w:val="nil"/>
        </w:tcBorders>
        <w:shd w:val="clear" w:color="auto" w:fill="A5A5A5"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customStyle="1" w:styleId="PlainTable51">
    <w:name w:val="Plain Table 51"/>
    <w:basedOn w:val="TableNormal"/>
    <w:uiPriority w:val="45"/>
    <w:rsid w:val="00FC0D7F"/>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GridTable1Light-Accent41">
    <w:name w:val="Grid Table 1 Light - Accent 41"/>
    <w:basedOn w:val="TableNormal"/>
    <w:uiPriority w:val="46"/>
    <w:rsid w:val="00FC0D7F"/>
    <w:pPr>
      <w:spacing w:after="0" w:line="240" w:lineRule="auto"/>
    </w:pPr>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2" w:space="0" w:color="FFD966" w:themeColor="accent4" w:themeTint="99"/>
        </w:tcBorders>
      </w:tcPr>
    </w:tblStylePr>
    <w:tblStylePr w:type="firstCol">
      <w:rPr>
        <w:b/>
        <w:bCs/>
      </w:rPr>
    </w:tblStylePr>
    <w:tblStylePr w:type="lastCol">
      <w:rPr>
        <w:b/>
        <w:bCs/>
      </w:rPr>
    </w:tblStylePr>
  </w:style>
  <w:style w:type="table" w:customStyle="1" w:styleId="GridTable1Light-Accent11">
    <w:name w:val="Grid Table 1 Light - Accent 11"/>
    <w:basedOn w:val="TableNormal"/>
    <w:uiPriority w:val="46"/>
    <w:rsid w:val="00FC0D7F"/>
    <w:pPr>
      <w:spacing w:after="0" w:line="240" w:lineRule="auto"/>
    </w:pPr>
    <w:tblPr>
      <w:tblStyleRowBandSize w:val="1"/>
      <w:tblStyleColBandSize w:val="1"/>
      <w:tblBorders>
        <w:top w:val="single" w:sz="4" w:space="0" w:color="BDD6EE" w:themeColor="accent1" w:themeTint="66"/>
        <w:left w:val="single" w:sz="4" w:space="0" w:color="BDD6EE" w:themeColor="accent1" w:themeTint="66"/>
        <w:bottom w:val="single" w:sz="4" w:space="0" w:color="BDD6EE" w:themeColor="accent1" w:themeTint="66"/>
        <w:right w:val="single" w:sz="4" w:space="0" w:color="BDD6EE" w:themeColor="accent1" w:themeTint="66"/>
        <w:insideH w:val="single" w:sz="4" w:space="0" w:color="BDD6EE" w:themeColor="accent1" w:themeTint="66"/>
        <w:insideV w:val="single" w:sz="4" w:space="0" w:color="BDD6EE" w:themeColor="accent1" w:themeTint="66"/>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2" w:space="0" w:color="9CC2E5" w:themeColor="accent1" w:themeTint="99"/>
        </w:tcBorders>
      </w:tcPr>
    </w:tblStylePr>
    <w:tblStylePr w:type="firstCol">
      <w:rPr>
        <w:b/>
        <w:bCs/>
      </w:rPr>
    </w:tblStylePr>
    <w:tblStylePr w:type="lastCol">
      <w:rPr>
        <w:b/>
        <w:bCs/>
      </w:rPr>
    </w:tblStylePr>
  </w:style>
  <w:style w:type="table" w:customStyle="1" w:styleId="TableGridLight1">
    <w:name w:val="Table Grid Light1"/>
    <w:basedOn w:val="TableNormal"/>
    <w:next w:val="TableNormal"/>
    <w:uiPriority w:val="40"/>
    <w:rsid w:val="00FC0D7F"/>
    <w:pPr>
      <w:spacing w:after="0" w:line="240" w:lineRule="auto"/>
    </w:pPr>
    <w:rPr>
      <w:rFonts w:eastAsiaTheme="minorEastAsia"/>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customStyle="1" w:styleId="GridTable6Colorful-Accent31">
    <w:name w:val="Grid Table 6 Colorful - Accent 31"/>
    <w:basedOn w:val="TableNormal"/>
    <w:uiPriority w:val="51"/>
    <w:rsid w:val="00FC0D7F"/>
    <w:pPr>
      <w:spacing w:after="0" w:line="240" w:lineRule="auto"/>
    </w:pPr>
    <w:rPr>
      <w:color w:val="7B7B7B" w:themeColor="accent3" w:themeShade="BF"/>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styleId="PlaceholderText">
    <w:name w:val="Placeholder Text"/>
    <w:basedOn w:val="DefaultParagraphFont"/>
    <w:uiPriority w:val="99"/>
    <w:semiHidden/>
    <w:rsid w:val="00FC0D7F"/>
    <w:rPr>
      <w:color w:val="808080"/>
    </w:rPr>
  </w:style>
  <w:style w:type="table" w:styleId="MediumGrid3-Accent5">
    <w:name w:val="Medium Grid 3 Accent 5"/>
    <w:basedOn w:val="TableNormal"/>
    <w:uiPriority w:val="69"/>
    <w:rsid w:val="00FC0D7F"/>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styleId="MediumGrid3-Accent1">
    <w:name w:val="Medium Grid 3 Accent 1"/>
    <w:basedOn w:val="TableNormal"/>
    <w:uiPriority w:val="69"/>
    <w:rsid w:val="00FC0D7F"/>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styleId="MediumGrid2-Accent6">
    <w:name w:val="Medium Grid 2 Accent 6"/>
    <w:basedOn w:val="TableNormal"/>
    <w:uiPriority w:val="68"/>
    <w:rsid w:val="00FC0D7F"/>
    <w:pPr>
      <w:spacing w:after="0" w:line="240" w:lineRule="auto"/>
      <w:jc w:val="both"/>
    </w:pPr>
    <w:rPr>
      <w:rFonts w:ascii="Cambria" w:eastAsia="Times New Roman" w:hAnsi="Cambria" w:cs="Times New Roman"/>
      <w:color w:val="000000"/>
      <w:sz w:val="20"/>
      <w:szCs w:val="20"/>
    </w:rPr>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cPr>
      <w:shd w:val="clear" w:color="auto" w:fill="FDE4D0"/>
    </w:tcPr>
    <w:tblStylePr w:type="firstRow">
      <w:rPr>
        <w:b/>
        <w:bCs/>
        <w:color w:val="000000"/>
      </w:rPr>
      <w:tblPr/>
      <w:tcPr>
        <w:shd w:val="clear" w:color="auto" w:fill="FEF4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DE9D9"/>
      </w:tcPr>
    </w:tblStylePr>
    <w:tblStylePr w:type="band1Vert">
      <w:tblPr/>
      <w:tcPr>
        <w:shd w:val="clear" w:color="auto" w:fill="FBCAA2"/>
      </w:tcPr>
    </w:tblStylePr>
    <w:tblStylePr w:type="band1Horz">
      <w:tblPr/>
      <w:tcPr>
        <w:tcBorders>
          <w:insideH w:val="single" w:sz="6" w:space="0" w:color="F79646"/>
          <w:insideV w:val="single" w:sz="6" w:space="0" w:color="F79646"/>
        </w:tcBorders>
        <w:shd w:val="clear" w:color="auto" w:fill="FBCAA2"/>
      </w:tcPr>
    </w:tblStylePr>
    <w:tblStylePr w:type="nwCell">
      <w:tblPr/>
      <w:tcPr>
        <w:shd w:val="clear" w:color="auto" w:fill="FFFFFF"/>
      </w:tcPr>
    </w:tblStylePr>
  </w:style>
  <w:style w:type="table" w:styleId="MediumGrid2-Accent1">
    <w:name w:val="Medium Grid 2 Accent 1"/>
    <w:basedOn w:val="TableNormal"/>
    <w:uiPriority w:val="68"/>
    <w:rsid w:val="00FC0D7F"/>
    <w:pPr>
      <w:spacing w:after="0" w:line="240" w:lineRule="auto"/>
      <w:jc w:val="both"/>
    </w:pPr>
    <w:rPr>
      <w:rFonts w:ascii="Cambria" w:eastAsia="Times New Roman" w:hAnsi="Cambria" w:cs="Times New Roman"/>
      <w:color w:val="000000"/>
      <w:sz w:val="20"/>
      <w:szCs w:val="2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cPr>
      <w:shd w:val="clear" w:color="auto" w:fill="D3DFEE"/>
    </w:tcPr>
    <w:tblStylePr w:type="firstRow">
      <w:rPr>
        <w:b/>
        <w:bCs/>
        <w:color w:val="000000"/>
      </w:rPr>
      <w:tblPr/>
      <w:tcPr>
        <w:shd w:val="clear" w:color="auto" w:fill="EDF2F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table" w:styleId="ColorfulList-Accent2">
    <w:name w:val="Colorful List Accent 2"/>
    <w:basedOn w:val="TableNormal"/>
    <w:uiPriority w:val="72"/>
    <w:rsid w:val="00FC0D7F"/>
    <w:pPr>
      <w:spacing w:after="0" w:line="240" w:lineRule="auto"/>
      <w:jc w:val="both"/>
    </w:pPr>
    <w:rPr>
      <w:rFonts w:ascii="Calibri" w:eastAsia="Times New Roman" w:hAnsi="Calibri" w:cs="Times New Roman"/>
      <w:color w:val="000000"/>
      <w:sz w:val="20"/>
      <w:szCs w:val="20"/>
    </w:rPr>
    <w:tblPr>
      <w:tblStyleRowBandSize w:val="1"/>
      <w:tblStyleColBandSize w:val="1"/>
    </w:tblPr>
    <w:tcPr>
      <w:shd w:val="clear" w:color="auto" w:fill="F8EDED"/>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cPr>
    </w:tblStylePr>
    <w:tblStylePr w:type="band1Horz">
      <w:tblPr/>
      <w:tcPr>
        <w:shd w:val="clear" w:color="auto" w:fill="F2DBDB"/>
      </w:tcPr>
    </w:tblStylePr>
  </w:style>
  <w:style w:type="table" w:styleId="LightList-Accent5">
    <w:name w:val="Light List Accent 5"/>
    <w:basedOn w:val="TableNormal"/>
    <w:uiPriority w:val="61"/>
    <w:rsid w:val="00FC0D7F"/>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styleId="MediumGrid1-Accent1">
    <w:name w:val="Medium Grid 1 Accent 1"/>
    <w:basedOn w:val="TableNormal"/>
    <w:uiPriority w:val="67"/>
    <w:rsid w:val="00FC0D7F"/>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insideV w:val="single" w:sz="8" w:space="0" w:color="7BA0CD"/>
      </w:tblBorders>
    </w:tblPr>
    <w:tcPr>
      <w:shd w:val="clear" w:color="auto" w:fill="D3DFEE"/>
    </w:tcPr>
    <w:tblStylePr w:type="firstRow">
      <w:rPr>
        <w:b/>
        <w:bCs/>
      </w:rPr>
    </w:tblStylePr>
    <w:tblStylePr w:type="lastRow">
      <w:rPr>
        <w:b/>
        <w:bCs/>
      </w:rPr>
      <w:tblPr/>
      <w:tcPr>
        <w:tcBorders>
          <w:top w:val="single" w:sz="18" w:space="0" w:color="7BA0CD"/>
        </w:tcBorders>
      </w:tcPr>
    </w:tblStylePr>
    <w:tblStylePr w:type="firstCol">
      <w:rPr>
        <w:b/>
        <w:bCs/>
      </w:rPr>
    </w:tblStylePr>
    <w:tblStylePr w:type="lastCol">
      <w:rPr>
        <w:b/>
        <w:bCs/>
      </w:rPr>
    </w:tblStylePr>
    <w:tblStylePr w:type="band1Vert">
      <w:tblPr/>
      <w:tcPr>
        <w:shd w:val="clear" w:color="auto" w:fill="A7BFDE"/>
      </w:tcPr>
    </w:tblStylePr>
    <w:tblStylePr w:type="band1Horz">
      <w:tblPr/>
      <w:tcPr>
        <w:shd w:val="clear" w:color="auto" w:fill="A7BFDE"/>
      </w:tcPr>
    </w:tblStylePr>
  </w:style>
  <w:style w:type="table" w:styleId="LightGrid-Accent4">
    <w:name w:val="Light Grid Accent 4"/>
    <w:basedOn w:val="TableNormal"/>
    <w:uiPriority w:val="62"/>
    <w:rsid w:val="00FC0D7F"/>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blStylePr w:type="firstRow">
      <w:pPr>
        <w:spacing w:before="0" w:after="0" w:line="240" w:lineRule="auto"/>
      </w:pPr>
      <w:rPr>
        <w:rFonts w:ascii="Mogul Adonis" w:eastAsia="Times New Roman" w:hAnsi="Mogul Adonis" w:cs="Times New Roman"/>
        <w:b/>
        <w:bCs/>
      </w:rPr>
      <w:tblPr/>
      <w:tcPr>
        <w:tcBorders>
          <w:top w:val="single" w:sz="8" w:space="0" w:color="8064A2"/>
          <w:left w:val="single" w:sz="8" w:space="0" w:color="8064A2"/>
          <w:bottom w:val="single" w:sz="18" w:space="0" w:color="8064A2"/>
          <w:right w:val="single" w:sz="8" w:space="0" w:color="8064A2"/>
          <w:insideH w:val="nil"/>
          <w:insideV w:val="single" w:sz="8" w:space="0" w:color="8064A2"/>
        </w:tcBorders>
      </w:tcPr>
    </w:tblStylePr>
    <w:tblStylePr w:type="lastRow">
      <w:pPr>
        <w:spacing w:before="0" w:after="0" w:line="240" w:lineRule="auto"/>
      </w:pPr>
      <w:rPr>
        <w:rFonts w:ascii="Mogul Adonis" w:eastAsia="Times New Roman" w:hAnsi="Mogul Adonis" w:cs="Times New Roman"/>
        <w:b/>
        <w:bCs/>
      </w:rPr>
      <w:tblPr/>
      <w:tcPr>
        <w:tcBorders>
          <w:top w:val="double" w:sz="6" w:space="0" w:color="8064A2"/>
          <w:left w:val="single" w:sz="8" w:space="0" w:color="8064A2"/>
          <w:bottom w:val="single" w:sz="8" w:space="0" w:color="8064A2"/>
          <w:right w:val="single" w:sz="8" w:space="0" w:color="8064A2"/>
          <w:insideH w:val="nil"/>
          <w:insideV w:val="single" w:sz="8" w:space="0" w:color="8064A2"/>
        </w:tcBorders>
      </w:tcPr>
    </w:tblStylePr>
    <w:tblStylePr w:type="firstCol">
      <w:rPr>
        <w:rFonts w:ascii="Mogul Adonis" w:eastAsia="Times New Roman" w:hAnsi="Mogul Adonis" w:cs="Times New Roman"/>
        <w:b/>
        <w:bCs/>
      </w:rPr>
    </w:tblStylePr>
    <w:tblStylePr w:type="lastCol">
      <w:rPr>
        <w:rFonts w:ascii="Mogul Adonis" w:eastAsia="Times New Roman" w:hAnsi="Mogul Adonis" w:cs="Times New Roman"/>
        <w:b/>
        <w:bCs/>
      </w:rPr>
      <w:tblPr/>
      <w:tcPr>
        <w:tcBorders>
          <w:top w:val="single" w:sz="8" w:space="0" w:color="8064A2"/>
          <w:left w:val="single" w:sz="8" w:space="0" w:color="8064A2"/>
          <w:bottom w:val="single" w:sz="8" w:space="0" w:color="8064A2"/>
          <w:right w:val="single" w:sz="8" w:space="0" w:color="8064A2"/>
        </w:tcBorders>
      </w:tcPr>
    </w:tblStylePr>
    <w:tblStylePr w:type="band1Vert">
      <w:tblPr/>
      <w:tcPr>
        <w:tcBorders>
          <w:top w:val="single" w:sz="8" w:space="0" w:color="8064A2"/>
          <w:left w:val="single" w:sz="8" w:space="0" w:color="8064A2"/>
          <w:bottom w:val="single" w:sz="8" w:space="0" w:color="8064A2"/>
          <w:right w:val="single" w:sz="8" w:space="0" w:color="8064A2"/>
        </w:tcBorders>
        <w:shd w:val="clear" w:color="auto" w:fill="DFD8E8"/>
      </w:tcPr>
    </w:tblStylePr>
    <w:tblStylePr w:type="band1Horz">
      <w:tblPr/>
      <w:tcPr>
        <w:tcBorders>
          <w:top w:val="single" w:sz="8" w:space="0" w:color="8064A2"/>
          <w:left w:val="single" w:sz="8" w:space="0" w:color="8064A2"/>
          <w:bottom w:val="single" w:sz="8" w:space="0" w:color="8064A2"/>
          <w:right w:val="single" w:sz="8" w:space="0" w:color="8064A2"/>
          <w:insideV w:val="single" w:sz="8" w:space="0" w:color="8064A2"/>
        </w:tcBorders>
        <w:shd w:val="clear" w:color="auto" w:fill="DFD8E8"/>
      </w:tcPr>
    </w:tblStylePr>
    <w:tblStylePr w:type="band2Horz">
      <w:tblPr/>
      <w:tcPr>
        <w:tcBorders>
          <w:top w:val="single" w:sz="8" w:space="0" w:color="8064A2"/>
          <w:left w:val="single" w:sz="8" w:space="0" w:color="8064A2"/>
          <w:bottom w:val="single" w:sz="8" w:space="0" w:color="8064A2"/>
          <w:right w:val="single" w:sz="8" w:space="0" w:color="8064A2"/>
          <w:insideV w:val="single" w:sz="8" w:space="0" w:color="8064A2"/>
        </w:tcBorders>
      </w:tcPr>
    </w:tblStylePr>
  </w:style>
  <w:style w:type="table" w:customStyle="1" w:styleId="LightGrid1">
    <w:name w:val="Light Grid1"/>
    <w:basedOn w:val="TableNormal"/>
    <w:uiPriority w:val="62"/>
    <w:rsid w:val="00FC0D7F"/>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Mogul Adonis" w:eastAsia="Times New Roman" w:hAnsi="Mogul Adonis"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Mogul Adonis" w:eastAsia="Times New Roman" w:hAnsi="Mogul Adonis"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Mogul Adonis" w:eastAsia="Times New Roman" w:hAnsi="Mogul Adonis" w:cs="Times New Roman"/>
        <w:b/>
        <w:bCs/>
      </w:rPr>
    </w:tblStylePr>
    <w:tblStylePr w:type="lastCol">
      <w:rPr>
        <w:rFonts w:ascii="Mogul Adonis" w:eastAsia="Times New Roman" w:hAnsi="Mogul Adonis"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paragraph" w:styleId="Revision">
    <w:name w:val="Revision"/>
    <w:hidden/>
    <w:uiPriority w:val="99"/>
    <w:semiHidden/>
    <w:rsid w:val="00FC0D7F"/>
    <w:pPr>
      <w:spacing w:after="0" w:line="240" w:lineRule="auto"/>
    </w:pPr>
  </w:style>
  <w:style w:type="table" w:styleId="GridTable6Colorful">
    <w:name w:val="Grid Table 6 Colorful"/>
    <w:basedOn w:val="TableNormal"/>
    <w:uiPriority w:val="51"/>
    <w:rsid w:val="00DE51F3"/>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NoList1">
    <w:name w:val="No List1"/>
    <w:next w:val="NoList"/>
    <w:uiPriority w:val="99"/>
    <w:semiHidden/>
    <w:unhideWhenUsed/>
    <w:rsid w:val="00716983"/>
  </w:style>
  <w:style w:type="numbering" w:customStyle="1" w:styleId="NoList2">
    <w:name w:val="No List2"/>
    <w:next w:val="NoList"/>
    <w:uiPriority w:val="99"/>
    <w:semiHidden/>
    <w:unhideWhenUsed/>
    <w:rsid w:val="00716983"/>
  </w:style>
  <w:style w:type="table" w:customStyle="1" w:styleId="TableGrid20">
    <w:name w:val="Table Grid2"/>
    <w:basedOn w:val="TableNormal"/>
    <w:next w:val="TableGrid"/>
    <w:uiPriority w:val="39"/>
    <w:rsid w:val="00050E6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4-Accent21">
    <w:name w:val="Grid Table 4 - Accent 21"/>
    <w:basedOn w:val="TableNormal"/>
    <w:uiPriority w:val="49"/>
    <w:rsid w:val="0030331F"/>
    <w:pPr>
      <w:spacing w:after="0" w:line="240" w:lineRule="auto"/>
    </w:pPr>
    <w:rPr>
      <w:rFonts w:ascii="Calibri" w:eastAsia="Calibri" w:hAnsi="Calibri" w:cs="Times New Roman"/>
      <w:sz w:val="20"/>
      <w:szCs w:val="20"/>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TableGrid30">
    <w:name w:val="Table Grid3"/>
    <w:basedOn w:val="TableNormal"/>
    <w:next w:val="TableGrid"/>
    <w:uiPriority w:val="39"/>
    <w:rsid w:val="00EA156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List3">
    <w:name w:val="No List3"/>
    <w:next w:val="NoList"/>
    <w:uiPriority w:val="99"/>
    <w:semiHidden/>
    <w:unhideWhenUsed/>
    <w:rsid w:val="00EA1560"/>
  </w:style>
  <w:style w:type="numbering" w:customStyle="1" w:styleId="NoList11">
    <w:name w:val="No List11"/>
    <w:next w:val="NoList"/>
    <w:uiPriority w:val="99"/>
    <w:semiHidden/>
    <w:unhideWhenUsed/>
    <w:rsid w:val="00EA1560"/>
  </w:style>
  <w:style w:type="table" w:customStyle="1" w:styleId="TableGrid40">
    <w:name w:val="Table Grid4"/>
    <w:basedOn w:val="TableNormal"/>
    <w:next w:val="TableGrid"/>
    <w:uiPriority w:val="59"/>
    <w:rsid w:val="00EA156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ightGrid-Accent51">
    <w:name w:val="Light Grid - Accent 51"/>
    <w:basedOn w:val="TableNormal"/>
    <w:next w:val="LightGrid-Accent5"/>
    <w:uiPriority w:val="62"/>
    <w:rsid w:val="00EA1560"/>
    <w:pPr>
      <w:spacing w:after="0" w:line="240" w:lineRule="auto"/>
    </w:p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GridTable7Colorful11">
    <w:name w:val="Grid Table 7 Colorful11"/>
    <w:basedOn w:val="TableNormal"/>
    <w:uiPriority w:val="52"/>
    <w:rsid w:val="00EA156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customStyle="1" w:styleId="ListTable211">
    <w:name w:val="List Table 211"/>
    <w:basedOn w:val="TableNormal"/>
    <w:uiPriority w:val="47"/>
    <w:rsid w:val="00EA1560"/>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6Colorful11">
    <w:name w:val="Grid Table 6 Colorful11"/>
    <w:basedOn w:val="TableNormal"/>
    <w:uiPriority w:val="51"/>
    <w:rsid w:val="00EA156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ghtGrid-Accent13">
    <w:name w:val="Light Grid - Accent 13"/>
    <w:basedOn w:val="TableNormal"/>
    <w:next w:val="LightGrid-Accent1"/>
    <w:uiPriority w:val="62"/>
    <w:rsid w:val="00EA1560"/>
    <w:pPr>
      <w:spacing w:after="0" w:line="240" w:lineRule="auto"/>
    </w:pPr>
    <w:rPr>
      <w:rFonts w:ascii="Times New Roman" w:eastAsia="Times New Roman" w:hAnsi="Times New Roman" w:cs="Times New Roman"/>
      <w:sz w:val="20"/>
      <w:szCs w:val="2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Cambria" w:eastAsia="Times New Roman" w:hAnsi="Cambria"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Cambria" w:eastAsia="Times New Roman" w:hAnsi="Cambria"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Cambria" w:eastAsia="Times New Roman" w:hAnsi="Cambria" w:cs="Times New Roman"/>
        <w:b/>
        <w:bCs/>
      </w:rPr>
    </w:tblStylePr>
    <w:tblStylePr w:type="lastCol">
      <w:rPr>
        <w:rFonts w:ascii="Cambria" w:eastAsia="Times New Roman" w:hAnsi="Cambria"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customStyle="1" w:styleId="ColorfulGrid-Accent51">
    <w:name w:val="Colorful Grid - Accent 51"/>
    <w:basedOn w:val="TableNormal"/>
    <w:next w:val="ColorfulGrid-Accent5"/>
    <w:uiPriority w:val="73"/>
    <w:rsid w:val="00EA156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9E2F3" w:themeFill="accent5" w:themeFillTint="33"/>
    </w:tcPr>
    <w:tblStylePr w:type="firstRow">
      <w:rPr>
        <w:b/>
        <w:bCs/>
      </w:rPr>
      <w:tblPr/>
      <w:tcPr>
        <w:shd w:val="clear" w:color="auto" w:fill="B4C6E7" w:themeFill="accent5" w:themeFillTint="66"/>
      </w:tcPr>
    </w:tblStylePr>
    <w:tblStylePr w:type="lastRow">
      <w:rPr>
        <w:b/>
        <w:bCs/>
        <w:color w:val="000000" w:themeColor="text1"/>
      </w:rPr>
      <w:tblPr/>
      <w:tcPr>
        <w:shd w:val="clear" w:color="auto" w:fill="B4C6E7" w:themeFill="accent5" w:themeFillTint="66"/>
      </w:tcPr>
    </w:tblStylePr>
    <w:tblStylePr w:type="firstCol">
      <w:rPr>
        <w:color w:val="FFFFFF" w:themeColor="background1"/>
      </w:rPr>
      <w:tblPr/>
      <w:tcPr>
        <w:shd w:val="clear" w:color="auto" w:fill="2F5496" w:themeFill="accent5" w:themeFillShade="BF"/>
      </w:tcPr>
    </w:tblStylePr>
    <w:tblStylePr w:type="lastCol">
      <w:rPr>
        <w:color w:val="FFFFFF" w:themeColor="background1"/>
      </w:rPr>
      <w:tblPr/>
      <w:tcPr>
        <w:shd w:val="clear" w:color="auto" w:fill="2F5496" w:themeFill="accent5" w:themeFillShade="BF"/>
      </w:tcPr>
    </w:tblStylePr>
    <w:tblStylePr w:type="band1Vert">
      <w:tblPr/>
      <w:tcPr>
        <w:shd w:val="clear" w:color="auto" w:fill="A1B8E1" w:themeFill="accent5" w:themeFillTint="7F"/>
      </w:tcPr>
    </w:tblStylePr>
    <w:tblStylePr w:type="band1Horz">
      <w:tblPr/>
      <w:tcPr>
        <w:shd w:val="clear" w:color="auto" w:fill="A1B8E1" w:themeFill="accent5" w:themeFillTint="7F"/>
      </w:tcPr>
    </w:tblStylePr>
  </w:style>
  <w:style w:type="table" w:customStyle="1" w:styleId="LightGrid-Accent61">
    <w:name w:val="Light Grid - Accent 61"/>
    <w:basedOn w:val="TableNormal"/>
    <w:next w:val="LightGrid-Accent6"/>
    <w:uiPriority w:val="62"/>
    <w:rsid w:val="00EA1560"/>
    <w:pPr>
      <w:spacing w:after="0" w:line="240" w:lineRule="auto"/>
    </w:p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18" w:space="0" w:color="70AD47" w:themeColor="accent6"/>
          <w:right w:val="single" w:sz="8" w:space="0" w:color="70AD47" w:themeColor="accent6"/>
          <w:insideH w:val="nil"/>
          <w:insideV w:val="single" w:sz="8" w:space="0" w:color="70AD4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insideH w:val="nil"/>
          <w:insideV w:val="single" w:sz="8" w:space="0" w:color="70AD4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shd w:val="clear" w:color="auto" w:fill="DBEBD0" w:themeFill="accent6" w:themeFillTint="3F"/>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shd w:val="clear" w:color="auto" w:fill="DBEBD0" w:themeFill="accent6" w:themeFillTint="3F"/>
      </w:tcPr>
    </w:tblStylePr>
    <w:tblStylePr w:type="band2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tcPr>
    </w:tblStylePr>
  </w:style>
  <w:style w:type="table" w:customStyle="1" w:styleId="TableGrid11">
    <w:name w:val="Table Grid11"/>
    <w:basedOn w:val="TableNormal"/>
    <w:next w:val="TableGrid"/>
    <w:uiPriority w:val="59"/>
    <w:rsid w:val="00EA1560"/>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table" w:customStyle="1" w:styleId="GridTable2-Accent511">
    <w:name w:val="Grid Table 2 - Accent 511"/>
    <w:basedOn w:val="TableNormal"/>
    <w:uiPriority w:val="47"/>
    <w:rsid w:val="00EA1560"/>
    <w:pPr>
      <w:spacing w:after="0" w:line="240" w:lineRule="auto"/>
    </w:pPr>
    <w:tblPr>
      <w:tblStyleRowBandSize w:val="1"/>
      <w:tblStyleColBandSize w:val="1"/>
      <w:tblBorders>
        <w:top w:val="single" w:sz="2" w:space="0" w:color="8EAADB" w:themeColor="accent5" w:themeTint="99"/>
        <w:bottom w:val="single" w:sz="2" w:space="0" w:color="8EAADB" w:themeColor="accent5" w:themeTint="99"/>
        <w:insideH w:val="single" w:sz="2" w:space="0" w:color="8EAADB" w:themeColor="accent5" w:themeTint="99"/>
        <w:insideV w:val="single" w:sz="2" w:space="0" w:color="8EAADB" w:themeColor="accent5" w:themeTint="99"/>
      </w:tblBorders>
    </w:tblPr>
    <w:tblStylePr w:type="firstRow">
      <w:rPr>
        <w:b/>
        <w:bCs/>
      </w:rPr>
      <w:tblPr/>
      <w:tcPr>
        <w:tcBorders>
          <w:top w:val="nil"/>
          <w:bottom w:val="single" w:sz="12" w:space="0" w:color="8EAADB" w:themeColor="accent5" w:themeTint="99"/>
          <w:insideH w:val="nil"/>
          <w:insideV w:val="nil"/>
        </w:tcBorders>
        <w:shd w:val="clear" w:color="auto" w:fill="FFFFFF" w:themeFill="background1"/>
      </w:tcPr>
    </w:tblStylePr>
    <w:tblStylePr w:type="lastRow">
      <w:rPr>
        <w:b/>
        <w:bCs/>
      </w:rPr>
      <w:tblPr/>
      <w:tcPr>
        <w:tcBorders>
          <w:top w:val="double" w:sz="2" w:space="0" w:color="8EAADB"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MediumGrid3-Accent31">
    <w:name w:val="Medium Grid 3 - Accent 31"/>
    <w:basedOn w:val="TableNormal"/>
    <w:next w:val="MediumGrid3-Accent3"/>
    <w:uiPriority w:val="69"/>
    <w:rsid w:val="00EA1560"/>
    <w:pPr>
      <w:spacing w:after="0" w:line="240" w:lineRule="auto"/>
    </w:pPr>
    <w:rPr>
      <w:lang w:val="mn-MN"/>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8E8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5A5A5"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5A5A5"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D2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2D2D2" w:themeFill="accent3" w:themeFillTint="7F"/>
      </w:tcPr>
    </w:tblStylePr>
  </w:style>
  <w:style w:type="table" w:customStyle="1" w:styleId="TableWeb11">
    <w:name w:val="Table Web 11"/>
    <w:basedOn w:val="TableNormal"/>
    <w:next w:val="TableWeb1"/>
    <w:rsid w:val="00EA1560"/>
    <w:pPr>
      <w:spacing w:after="0" w:line="240" w:lineRule="auto"/>
    </w:pPr>
    <w:rPr>
      <w:rFonts w:ascii="Times New Roman" w:eastAsia="Times New Roman" w:hAnsi="Times New Roman" w:cs="Times New Roman"/>
      <w:sz w:val="20"/>
      <w:szCs w:val="20"/>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3Deffects11">
    <w:name w:val="Table 3D effects 11"/>
    <w:basedOn w:val="TableNormal"/>
    <w:next w:val="Table3Deffects1"/>
    <w:rsid w:val="00EA1560"/>
    <w:pPr>
      <w:spacing w:after="0" w:line="240" w:lineRule="auto"/>
    </w:pPr>
    <w:rPr>
      <w:rFonts w:ascii="Times New Roman" w:eastAsia="Times New Roman" w:hAnsi="Times New Roman" w:cs="Times New Roman"/>
      <w:sz w:val="20"/>
      <w:szCs w:val="20"/>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1">
    <w:name w:val="Table 3D effects 21"/>
    <w:basedOn w:val="TableNormal"/>
    <w:next w:val="Table3Deffects2"/>
    <w:rsid w:val="00EA1560"/>
    <w:pPr>
      <w:spacing w:after="0" w:line="240" w:lineRule="auto"/>
    </w:pPr>
    <w:rPr>
      <w:rFonts w:ascii="Times New Roman" w:eastAsia="Times New Roman" w:hAnsi="Times New Roman" w:cs="Times New Roman"/>
      <w:sz w:val="20"/>
      <w:szCs w:val="20"/>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1">
    <w:name w:val="Table 3D effects 31"/>
    <w:basedOn w:val="TableNormal"/>
    <w:next w:val="Table3Deffects3"/>
    <w:rsid w:val="00EA1560"/>
    <w:pPr>
      <w:spacing w:after="0" w:line="240" w:lineRule="auto"/>
    </w:pPr>
    <w:rPr>
      <w:rFonts w:ascii="Times New Roman" w:eastAsia="Times New Roman" w:hAnsi="Times New Roman" w:cs="Times New Roman"/>
      <w:sz w:val="20"/>
      <w:szCs w:val="20"/>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1">
    <w:name w:val="Table Classic 11"/>
    <w:basedOn w:val="TableNormal"/>
    <w:next w:val="TableClassic1"/>
    <w:rsid w:val="00EA1560"/>
    <w:pPr>
      <w:spacing w:after="0" w:line="240" w:lineRule="auto"/>
    </w:pPr>
    <w:rPr>
      <w:rFonts w:ascii="Times New Roman" w:eastAsia="Times New Roman" w:hAnsi="Times New Roman" w:cs="Times New Roman"/>
      <w:sz w:val="20"/>
      <w:szCs w:val="20"/>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1">
    <w:name w:val="Table Classic 21"/>
    <w:basedOn w:val="TableNormal"/>
    <w:next w:val="TableClassic2"/>
    <w:rsid w:val="00EA1560"/>
    <w:pPr>
      <w:spacing w:after="0" w:line="240" w:lineRule="auto"/>
    </w:pPr>
    <w:rPr>
      <w:rFonts w:ascii="Times New Roman" w:eastAsia="Times New Roman" w:hAnsi="Times New Roman" w:cs="Times New Roman"/>
      <w:sz w:val="20"/>
      <w:szCs w:val="20"/>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1">
    <w:name w:val="Table Classic 31"/>
    <w:basedOn w:val="TableNormal"/>
    <w:next w:val="TableClassic3"/>
    <w:rsid w:val="00EA1560"/>
    <w:pPr>
      <w:spacing w:after="0" w:line="240" w:lineRule="auto"/>
    </w:pPr>
    <w:rPr>
      <w:rFonts w:ascii="Times New Roman" w:eastAsia="Times New Roman" w:hAnsi="Times New Roman" w:cs="Times New Roman"/>
      <w:color w:val="000080"/>
      <w:sz w:val="20"/>
      <w:szCs w:val="2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olumns21">
    <w:name w:val="Table Columns 21"/>
    <w:basedOn w:val="TableNormal"/>
    <w:next w:val="TableColumns2"/>
    <w:rsid w:val="00EA1560"/>
    <w:pPr>
      <w:spacing w:after="0" w:line="240" w:lineRule="auto"/>
    </w:pPr>
    <w:rPr>
      <w:rFonts w:ascii="Times New Roman" w:eastAsia="Times New Roman" w:hAnsi="Times New Roman" w:cs="Times New Roman"/>
      <w:b/>
      <w:bCs/>
      <w:sz w:val="20"/>
      <w:szCs w:val="20"/>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11">
    <w:name w:val="Table Columns 11"/>
    <w:basedOn w:val="TableNormal"/>
    <w:next w:val="TableColumns1"/>
    <w:rsid w:val="00EA1560"/>
    <w:pPr>
      <w:spacing w:after="0" w:line="240" w:lineRule="auto"/>
    </w:pPr>
    <w:rPr>
      <w:rFonts w:ascii="Times New Roman" w:eastAsia="Times New Roman" w:hAnsi="Times New Roman" w:cs="Times New Roman"/>
      <w:b/>
      <w:bCs/>
      <w:sz w:val="20"/>
      <w:szCs w:val="20"/>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orful31">
    <w:name w:val="Table Colorful 31"/>
    <w:basedOn w:val="TableNormal"/>
    <w:next w:val="TableColorful3"/>
    <w:rsid w:val="00EA1560"/>
    <w:pPr>
      <w:spacing w:after="0" w:line="240" w:lineRule="auto"/>
    </w:pPr>
    <w:rPr>
      <w:rFonts w:ascii="Times New Roman" w:eastAsia="Times New Roman" w:hAnsi="Times New Roman" w:cs="Times New Roman"/>
      <w:sz w:val="20"/>
      <w:szCs w:val="20"/>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orful21">
    <w:name w:val="Table Colorful 21"/>
    <w:basedOn w:val="TableNormal"/>
    <w:next w:val="TableColorful2"/>
    <w:rsid w:val="00EA1560"/>
    <w:pPr>
      <w:spacing w:after="0" w:line="240" w:lineRule="auto"/>
    </w:pPr>
    <w:rPr>
      <w:rFonts w:ascii="Times New Roman" w:eastAsia="Times New Roman" w:hAnsi="Times New Roman" w:cs="Times New Roman"/>
      <w:sz w:val="20"/>
      <w:szCs w:val="20"/>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11">
    <w:name w:val="Table Colorful 11"/>
    <w:basedOn w:val="TableNormal"/>
    <w:next w:val="TableColorful1"/>
    <w:rsid w:val="00EA1560"/>
    <w:pPr>
      <w:spacing w:after="0" w:line="240" w:lineRule="auto"/>
    </w:pPr>
    <w:rPr>
      <w:rFonts w:ascii="Times New Roman" w:eastAsia="Times New Roman" w:hAnsi="Times New Roman" w:cs="Times New Roman"/>
      <w:color w:val="FFFFFF"/>
      <w:sz w:val="20"/>
      <w:szCs w:val="20"/>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lassic41">
    <w:name w:val="Table Classic 41"/>
    <w:basedOn w:val="TableNormal"/>
    <w:next w:val="TableClassic4"/>
    <w:rsid w:val="00EA1560"/>
    <w:pPr>
      <w:spacing w:after="0" w:line="240" w:lineRule="auto"/>
    </w:pPr>
    <w:rPr>
      <w:rFonts w:ascii="Times New Roman" w:eastAsia="Times New Roman" w:hAnsi="Times New Roman" w:cs="Times New Roman"/>
      <w:sz w:val="20"/>
      <w:szCs w:val="20"/>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Grid31">
    <w:name w:val="Table Grid 31"/>
    <w:basedOn w:val="TableNormal"/>
    <w:next w:val="TableGrid3"/>
    <w:rsid w:val="00EA1560"/>
    <w:pPr>
      <w:spacing w:after="0" w:line="240" w:lineRule="auto"/>
    </w:pPr>
    <w:rPr>
      <w:rFonts w:ascii="Times New Roman" w:eastAsia="Times New Roman" w:hAnsi="Times New Roman" w:cs="Times New Roman"/>
      <w:sz w:val="20"/>
      <w:szCs w:val="20"/>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21">
    <w:name w:val="Table Grid 21"/>
    <w:basedOn w:val="TableNormal"/>
    <w:next w:val="TableGrid2"/>
    <w:rsid w:val="00EA1560"/>
    <w:pPr>
      <w:spacing w:after="0" w:line="240" w:lineRule="auto"/>
    </w:pPr>
    <w:rPr>
      <w:rFonts w:ascii="Times New Roman" w:eastAsia="Times New Roman" w:hAnsi="Times New Roman" w:cs="Times New Roman"/>
      <w:sz w:val="20"/>
      <w:szCs w:val="20"/>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110">
    <w:name w:val="Table Grid 11"/>
    <w:basedOn w:val="TableNormal"/>
    <w:next w:val="TableGrid10"/>
    <w:rsid w:val="00EA1560"/>
    <w:pPr>
      <w:spacing w:after="0" w:line="240" w:lineRule="auto"/>
    </w:pPr>
    <w:rPr>
      <w:rFonts w:ascii="Times New Roman" w:eastAsia="Times New Roman" w:hAnsi="Times New Roman" w:cs="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Elegant1">
    <w:name w:val="Table Elegant1"/>
    <w:basedOn w:val="TableNormal"/>
    <w:next w:val="TableElegant"/>
    <w:rsid w:val="00EA1560"/>
    <w:pPr>
      <w:spacing w:after="0" w:line="240" w:lineRule="auto"/>
    </w:pPr>
    <w:rPr>
      <w:rFonts w:ascii="Times New Roman" w:eastAsia="Times New Roman" w:hAnsi="Times New Roman" w:cs="Times New Roman"/>
      <w:sz w:val="20"/>
      <w:szCs w:val="20"/>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Contemporary1">
    <w:name w:val="Table Contemporary1"/>
    <w:basedOn w:val="TableNormal"/>
    <w:next w:val="TableContemporary"/>
    <w:rsid w:val="00EA1560"/>
    <w:pPr>
      <w:spacing w:after="0" w:line="240" w:lineRule="auto"/>
    </w:pPr>
    <w:rPr>
      <w:rFonts w:ascii="Times New Roman" w:eastAsia="Times New Roman" w:hAnsi="Times New Roman" w:cs="Times New Roman"/>
      <w:sz w:val="20"/>
      <w:szCs w:val="20"/>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Columns51">
    <w:name w:val="Table Columns 51"/>
    <w:basedOn w:val="TableNormal"/>
    <w:next w:val="TableColumns5"/>
    <w:rsid w:val="00EA1560"/>
    <w:pPr>
      <w:spacing w:after="0" w:line="240" w:lineRule="auto"/>
    </w:pPr>
    <w:rPr>
      <w:rFonts w:ascii="Times New Roman" w:eastAsia="Times New Roman" w:hAnsi="Times New Roman" w:cs="Times New Roman"/>
      <w:sz w:val="20"/>
      <w:szCs w:val="20"/>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lumns41">
    <w:name w:val="Table Columns 41"/>
    <w:basedOn w:val="TableNormal"/>
    <w:next w:val="TableColumns4"/>
    <w:rsid w:val="00EA1560"/>
    <w:pPr>
      <w:spacing w:after="0" w:line="240" w:lineRule="auto"/>
    </w:pPr>
    <w:rPr>
      <w:rFonts w:ascii="Times New Roman" w:eastAsia="Times New Roman" w:hAnsi="Times New Roman" w:cs="Times New Roman"/>
      <w:sz w:val="20"/>
      <w:szCs w:val="20"/>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List21">
    <w:name w:val="Table List 21"/>
    <w:basedOn w:val="TableNormal"/>
    <w:next w:val="TableList2"/>
    <w:rsid w:val="00EA1560"/>
    <w:pPr>
      <w:spacing w:after="0" w:line="240" w:lineRule="auto"/>
    </w:pPr>
    <w:rPr>
      <w:rFonts w:ascii="Times New Roman" w:eastAsia="Times New Roman" w:hAnsi="Times New Roman" w:cs="Times New Roman"/>
      <w:sz w:val="20"/>
      <w:szCs w:val="20"/>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11">
    <w:name w:val="Table List 11"/>
    <w:basedOn w:val="TableNormal"/>
    <w:next w:val="TableList1"/>
    <w:rsid w:val="00EA1560"/>
    <w:pPr>
      <w:spacing w:after="0" w:line="240" w:lineRule="auto"/>
    </w:pPr>
    <w:rPr>
      <w:rFonts w:ascii="Times New Roman" w:eastAsia="Times New Roman" w:hAnsi="Times New Roman" w:cs="Times New Roman"/>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Grid81">
    <w:name w:val="Table Grid 81"/>
    <w:basedOn w:val="TableNormal"/>
    <w:next w:val="TableGrid8"/>
    <w:rsid w:val="00EA1560"/>
    <w:pPr>
      <w:spacing w:after="0" w:line="240" w:lineRule="auto"/>
    </w:pPr>
    <w:rPr>
      <w:rFonts w:ascii="Times New Roman" w:eastAsia="Times New Roman" w:hAnsi="Times New Roman" w:cs="Times New Roman"/>
      <w:sz w:val="20"/>
      <w:szCs w:val="20"/>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71">
    <w:name w:val="Table Grid 71"/>
    <w:basedOn w:val="TableNormal"/>
    <w:next w:val="TableGrid7"/>
    <w:rsid w:val="00EA1560"/>
    <w:pPr>
      <w:spacing w:after="0" w:line="240" w:lineRule="auto"/>
    </w:pPr>
    <w:rPr>
      <w:rFonts w:ascii="Times New Roman" w:eastAsia="Times New Roman" w:hAnsi="Times New Roman" w:cs="Times New Roman"/>
      <w:b/>
      <w:bCs/>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1">
    <w:name w:val="Table Grid 61"/>
    <w:basedOn w:val="TableNormal"/>
    <w:next w:val="TableGrid6"/>
    <w:rsid w:val="00EA1560"/>
    <w:pPr>
      <w:spacing w:after="0" w:line="240" w:lineRule="auto"/>
    </w:pPr>
    <w:rPr>
      <w:rFonts w:ascii="Times New Roman" w:eastAsia="Times New Roman" w:hAnsi="Times New Roman" w:cs="Times New Roman"/>
      <w:sz w:val="20"/>
      <w:szCs w:val="20"/>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51">
    <w:name w:val="Table Grid 51"/>
    <w:basedOn w:val="TableNormal"/>
    <w:next w:val="TableGrid5"/>
    <w:rsid w:val="00EA1560"/>
    <w:pPr>
      <w:spacing w:after="0" w:line="240" w:lineRule="auto"/>
    </w:pPr>
    <w:rPr>
      <w:rFonts w:ascii="Times New Roman" w:eastAsia="Times New Roman" w:hAnsi="Times New Roman" w:cs="Times New Roman"/>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41">
    <w:name w:val="Table Grid 41"/>
    <w:basedOn w:val="TableNormal"/>
    <w:next w:val="TableGrid4"/>
    <w:rsid w:val="00EA1560"/>
    <w:pPr>
      <w:spacing w:after="0" w:line="240" w:lineRule="auto"/>
    </w:pPr>
    <w:rPr>
      <w:rFonts w:ascii="Times New Roman" w:eastAsia="Times New Roman" w:hAnsi="Times New Roman" w:cs="Times New Roman"/>
      <w:sz w:val="20"/>
      <w:szCs w:val="20"/>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Professional1">
    <w:name w:val="Table Professional1"/>
    <w:basedOn w:val="TableNormal"/>
    <w:next w:val="TableProfessional"/>
    <w:rsid w:val="00EA1560"/>
    <w:pPr>
      <w:spacing w:after="0" w:line="240" w:lineRule="auto"/>
    </w:pPr>
    <w:rPr>
      <w:rFonts w:ascii="Times New Roman" w:eastAsia="Times New Roman" w:hAnsi="Times New Roman" w:cs="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Web31">
    <w:name w:val="Table Web 31"/>
    <w:basedOn w:val="TableNormal"/>
    <w:next w:val="TableWeb3"/>
    <w:rsid w:val="00EA1560"/>
    <w:pPr>
      <w:spacing w:after="0" w:line="240" w:lineRule="auto"/>
    </w:pPr>
    <w:rPr>
      <w:rFonts w:ascii="Times New Roman" w:eastAsia="Times New Roman" w:hAnsi="Times New Roman" w:cs="Times New Roman"/>
      <w:sz w:val="20"/>
      <w:szCs w:val="20"/>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LightGrid-Accent31">
    <w:name w:val="Light Grid - Accent 31"/>
    <w:basedOn w:val="TableNormal"/>
    <w:next w:val="LightGrid-Accent3"/>
    <w:uiPriority w:val="62"/>
    <w:rsid w:val="00EA1560"/>
    <w:pPr>
      <w:spacing w:after="0" w:line="240" w:lineRule="auto"/>
    </w:pPr>
    <w:rPr>
      <w:rFonts w:ascii="Calibri" w:eastAsia="Times New Roman" w:hAnsi="Calibri" w:cs="Times New Roman"/>
      <w:kern w:val="2"/>
      <w:sz w:val="20"/>
      <w:szCs w:val="20"/>
      <w:lang w:eastAsia="ko-KR"/>
    </w:rPr>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blStylePr w:type="firstRow">
      <w:pPr>
        <w:spacing w:before="0" w:after="0" w:line="240" w:lineRule="auto"/>
      </w:pPr>
      <w:rPr>
        <w:rFonts w:ascii="Cambria" w:eastAsia="Times New Roman" w:hAnsi="Cambria" w:cs="Times New Roman"/>
        <w:b/>
        <w:bCs/>
      </w:rPr>
      <w:tblPr/>
      <w:tcPr>
        <w:tcBorders>
          <w:top w:val="single" w:sz="8" w:space="0" w:color="9BBB59"/>
          <w:left w:val="single" w:sz="8" w:space="0" w:color="9BBB59"/>
          <w:bottom w:val="single" w:sz="18" w:space="0" w:color="9BBB59"/>
          <w:right w:val="single" w:sz="8" w:space="0" w:color="9BBB59"/>
          <w:insideH w:val="nil"/>
          <w:insideV w:val="single" w:sz="8" w:space="0" w:color="9BBB59"/>
        </w:tcBorders>
      </w:tcPr>
    </w:tblStylePr>
    <w:tblStylePr w:type="lastRow">
      <w:pPr>
        <w:spacing w:before="0" w:after="0" w:line="240" w:lineRule="auto"/>
      </w:pPr>
      <w:rPr>
        <w:rFonts w:ascii="Cambria" w:eastAsia="Times New Roman" w:hAnsi="Cambria" w:cs="Times New Roman"/>
        <w:b/>
        <w:bCs/>
      </w:rPr>
      <w:tblPr/>
      <w:tcPr>
        <w:tcBorders>
          <w:top w:val="double" w:sz="6" w:space="0" w:color="9BBB59"/>
          <w:left w:val="single" w:sz="8" w:space="0" w:color="9BBB59"/>
          <w:bottom w:val="single" w:sz="8" w:space="0" w:color="9BBB59"/>
          <w:right w:val="single" w:sz="8" w:space="0" w:color="9BBB59"/>
          <w:insideH w:val="nil"/>
          <w:insideV w:val="single" w:sz="8" w:space="0" w:color="9BBB59"/>
        </w:tcBorders>
      </w:tcPr>
    </w:tblStylePr>
    <w:tblStylePr w:type="firstCol">
      <w:rPr>
        <w:rFonts w:ascii="Cambria" w:eastAsia="Times New Roman" w:hAnsi="Cambria" w:cs="Times New Roman"/>
        <w:b/>
        <w:bCs/>
      </w:rPr>
    </w:tblStylePr>
    <w:tblStylePr w:type="lastCol">
      <w:rPr>
        <w:rFonts w:ascii="Cambria" w:eastAsia="Times New Roman" w:hAnsi="Cambria" w:cs="Times New Roman"/>
        <w:b/>
        <w:bCs/>
      </w:rPr>
      <w:tblPr/>
      <w:tcPr>
        <w:tcBorders>
          <w:top w:val="single" w:sz="8" w:space="0" w:color="9BBB59"/>
          <w:left w:val="single" w:sz="8" w:space="0" w:color="9BBB59"/>
          <w:bottom w:val="single" w:sz="8" w:space="0" w:color="9BBB59"/>
          <w:right w:val="single" w:sz="8" w:space="0" w:color="9BBB59"/>
        </w:tcBorders>
      </w:tcPr>
    </w:tblStylePr>
    <w:tblStylePr w:type="band1Vert">
      <w:tblPr/>
      <w:tcPr>
        <w:tcBorders>
          <w:top w:val="single" w:sz="8" w:space="0" w:color="9BBB59"/>
          <w:left w:val="single" w:sz="8" w:space="0" w:color="9BBB59"/>
          <w:bottom w:val="single" w:sz="8" w:space="0" w:color="9BBB59"/>
          <w:right w:val="single" w:sz="8" w:space="0" w:color="9BBB59"/>
        </w:tcBorders>
        <w:shd w:val="clear" w:color="auto" w:fill="E6EED5"/>
      </w:tcPr>
    </w:tblStylePr>
    <w:tblStylePr w:type="band1Horz">
      <w:tblPr/>
      <w:tcPr>
        <w:tcBorders>
          <w:top w:val="single" w:sz="8" w:space="0" w:color="9BBB59"/>
          <w:left w:val="single" w:sz="8" w:space="0" w:color="9BBB59"/>
          <w:bottom w:val="single" w:sz="8" w:space="0" w:color="9BBB59"/>
          <w:right w:val="single" w:sz="8" w:space="0" w:color="9BBB59"/>
          <w:insideV w:val="single" w:sz="8" w:space="0" w:color="9BBB59"/>
        </w:tcBorders>
        <w:shd w:val="clear" w:color="auto" w:fill="E6EED5"/>
      </w:tcPr>
    </w:tblStylePr>
    <w:tblStylePr w:type="band2Horz">
      <w:tblPr/>
      <w:tcPr>
        <w:tcBorders>
          <w:top w:val="single" w:sz="8" w:space="0" w:color="9BBB59"/>
          <w:left w:val="single" w:sz="8" w:space="0" w:color="9BBB59"/>
          <w:bottom w:val="single" w:sz="8" w:space="0" w:color="9BBB59"/>
          <w:right w:val="single" w:sz="8" w:space="0" w:color="9BBB59"/>
          <w:insideV w:val="single" w:sz="8" w:space="0" w:color="9BBB59"/>
        </w:tcBorders>
      </w:tcPr>
    </w:tblStylePr>
  </w:style>
  <w:style w:type="table" w:customStyle="1" w:styleId="LightList-Accent61">
    <w:name w:val="Light List - Accent 61"/>
    <w:basedOn w:val="TableNormal"/>
    <w:next w:val="LightList-Accent6"/>
    <w:uiPriority w:val="61"/>
    <w:rsid w:val="00EA1560"/>
    <w:pPr>
      <w:spacing w:after="0" w:line="240" w:lineRule="auto"/>
    </w:pPr>
    <w:rPr>
      <w:rFonts w:ascii="Times New Roman" w:eastAsia="Times New Roman" w:hAnsi="Times New Roman" w:cs="Times New Roman"/>
      <w:sz w:val="20"/>
      <w:szCs w:val="20"/>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TableWeb21">
    <w:name w:val="Table Web 21"/>
    <w:basedOn w:val="TableNormal"/>
    <w:next w:val="TableWeb2"/>
    <w:rsid w:val="00EA1560"/>
    <w:pPr>
      <w:spacing w:after="0" w:line="240" w:lineRule="auto"/>
    </w:pPr>
    <w:rPr>
      <w:rFonts w:ascii="Times New Roman" w:eastAsia="Times New Roman" w:hAnsi="Times New Roman" w:cs="Times New Roman"/>
      <w:sz w:val="20"/>
      <w:szCs w:val="20"/>
    </w:rPr>
    <w:tblPr>
      <w:tblStyleRowBandSize w:val="1"/>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tblStylePr w:type="band2Horz">
      <w:rPr>
        <w:color w:val="auto"/>
      </w:rPr>
      <w:tblPr/>
      <w:tcPr>
        <w:tcBorders>
          <w:tl2br w:val="nil"/>
        </w:tcBorders>
        <w:shd w:val="clear" w:color="auto" w:fill="auto"/>
      </w:tcPr>
    </w:tblStylePr>
  </w:style>
  <w:style w:type="table" w:customStyle="1" w:styleId="MediumShading2-Accent51">
    <w:name w:val="Medium Shading 2 - Accent 51"/>
    <w:basedOn w:val="TableNormal"/>
    <w:next w:val="MediumShading2-Accent5"/>
    <w:uiPriority w:val="64"/>
    <w:rsid w:val="00EA1560"/>
    <w:pPr>
      <w:spacing w:after="0" w:line="240" w:lineRule="auto"/>
    </w:pPr>
    <w:rPr>
      <w:rFonts w:ascii="Calibri" w:eastAsia="Times New Roman" w:hAnsi="Calibri" w:cs="Times New Roman"/>
      <w:sz w:val="20"/>
      <w:szCs w:val="20"/>
      <w:lang w:bidi="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BACC6"/>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BACC6"/>
      </w:tcPr>
    </w:tblStylePr>
    <w:tblStylePr w:type="lastCol">
      <w:rPr>
        <w:b/>
        <w:bCs/>
        <w:color w:val="FFFFFF"/>
      </w:rPr>
      <w:tblPr/>
      <w:tcPr>
        <w:tcBorders>
          <w:left w:val="nil"/>
          <w:right w:val="nil"/>
          <w:insideH w:val="nil"/>
          <w:insideV w:val="nil"/>
        </w:tcBorders>
        <w:shd w:val="clear" w:color="auto" w:fill="4BACC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LightGrid-Accent111">
    <w:name w:val="Light Grid - Accent 111"/>
    <w:basedOn w:val="TableNormal"/>
    <w:uiPriority w:val="62"/>
    <w:rsid w:val="00EA1560"/>
    <w:pPr>
      <w:spacing w:after="0" w:line="240" w:lineRule="auto"/>
    </w:pPr>
    <w:rPr>
      <w:rFonts w:ascii="Times New Roman" w:eastAsia="Times New Roman" w:hAnsi="Times New Roman" w:cs="Times New Roman"/>
      <w:sz w:val="20"/>
      <w:szCs w:val="2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Cambria" w:eastAsia="Times New Roman" w:hAnsi="Cambria"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Cambria" w:eastAsia="Times New Roman" w:hAnsi="Cambria"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Cambria" w:eastAsia="Times New Roman" w:hAnsi="Cambria" w:cs="Times New Roman"/>
        <w:b/>
        <w:bCs/>
      </w:rPr>
    </w:tblStylePr>
    <w:tblStylePr w:type="lastCol">
      <w:rPr>
        <w:rFonts w:ascii="Cambria" w:eastAsia="Times New Roman" w:hAnsi="Cambria"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customStyle="1" w:styleId="LightGrid-Accent121">
    <w:name w:val="Light Grid - Accent 121"/>
    <w:basedOn w:val="TableNormal"/>
    <w:uiPriority w:val="62"/>
    <w:rsid w:val="00EA1560"/>
    <w:pPr>
      <w:spacing w:after="0" w:line="240" w:lineRule="auto"/>
    </w:pPr>
    <w:rPr>
      <w:rFonts w:ascii="Times New Roman" w:eastAsia="Times New Roman" w:hAnsi="Times New Roman" w:cs="Times New Roman"/>
      <w:sz w:val="20"/>
      <w:szCs w:val="2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Cambria" w:eastAsia="Times New Roman" w:hAnsi="Cambria"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Cambria" w:eastAsia="Times New Roman" w:hAnsi="Cambria"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Cambria" w:eastAsia="Times New Roman" w:hAnsi="Cambria" w:cs="Times New Roman"/>
        <w:b/>
        <w:bCs/>
      </w:rPr>
    </w:tblStylePr>
    <w:tblStylePr w:type="lastCol">
      <w:rPr>
        <w:rFonts w:ascii="Cambria" w:eastAsia="Times New Roman" w:hAnsi="Cambria"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customStyle="1" w:styleId="LightShading-Accent31">
    <w:name w:val="Light Shading - Accent 31"/>
    <w:basedOn w:val="TableNormal"/>
    <w:next w:val="LightShading-Accent3"/>
    <w:uiPriority w:val="60"/>
    <w:rsid w:val="00EA1560"/>
    <w:pPr>
      <w:spacing w:after="0" w:line="240" w:lineRule="auto"/>
    </w:pPr>
    <w:rPr>
      <w:rFonts w:ascii="Calibri" w:eastAsia="Calibri" w:hAnsi="Calibri" w:cs="Times New Roman"/>
      <w:color w:val="76923C"/>
      <w:sz w:val="20"/>
      <w:szCs w:val="20"/>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LightGrid-Accent21">
    <w:name w:val="Light Grid - Accent 21"/>
    <w:basedOn w:val="TableNormal"/>
    <w:next w:val="LightGrid-Accent2"/>
    <w:uiPriority w:val="62"/>
    <w:rsid w:val="00EA1560"/>
    <w:pPr>
      <w:spacing w:after="0" w:line="240" w:lineRule="auto"/>
    </w:pPr>
    <w:rPr>
      <w:rFonts w:ascii="Calibri" w:eastAsia="Calibri" w:hAnsi="Calibri" w:cs="Times New Roman"/>
      <w:sz w:val="20"/>
      <w:szCs w:val="20"/>
    </w:rPr>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blStylePr w:type="firstRow">
      <w:pPr>
        <w:spacing w:before="0" w:after="0" w:line="240" w:lineRule="auto"/>
      </w:pPr>
      <w:rPr>
        <w:rFonts w:ascii="Cambria" w:eastAsia="Times New Roman" w:hAnsi="Cambria" w:cs="Times New Roman"/>
        <w:b/>
        <w:bCs/>
      </w:rPr>
      <w:tblPr/>
      <w:tcPr>
        <w:tcBorders>
          <w:top w:val="single" w:sz="8" w:space="0" w:color="C0504D"/>
          <w:left w:val="single" w:sz="8" w:space="0" w:color="C0504D"/>
          <w:bottom w:val="single" w:sz="18" w:space="0" w:color="C0504D"/>
          <w:right w:val="single" w:sz="8" w:space="0" w:color="C0504D"/>
          <w:insideH w:val="nil"/>
          <w:insideV w:val="single" w:sz="8" w:space="0" w:color="C0504D"/>
        </w:tcBorders>
      </w:tcPr>
    </w:tblStylePr>
    <w:tblStylePr w:type="lastRow">
      <w:pPr>
        <w:spacing w:before="0" w:after="0" w:line="240" w:lineRule="auto"/>
      </w:pPr>
      <w:rPr>
        <w:rFonts w:ascii="Cambria" w:eastAsia="Times New Roman" w:hAnsi="Cambria" w:cs="Times New Roman"/>
        <w:b/>
        <w:bCs/>
      </w:rPr>
      <w:tblPr/>
      <w:tcPr>
        <w:tcBorders>
          <w:top w:val="double" w:sz="6" w:space="0" w:color="C0504D"/>
          <w:left w:val="single" w:sz="8" w:space="0" w:color="C0504D"/>
          <w:bottom w:val="single" w:sz="8" w:space="0" w:color="C0504D"/>
          <w:right w:val="single" w:sz="8" w:space="0" w:color="C0504D"/>
          <w:insideH w:val="nil"/>
          <w:insideV w:val="single" w:sz="8" w:space="0" w:color="C0504D"/>
        </w:tcBorders>
      </w:tcPr>
    </w:tblStylePr>
    <w:tblStylePr w:type="firstCol">
      <w:rPr>
        <w:rFonts w:ascii="Cambria" w:eastAsia="Times New Roman" w:hAnsi="Cambria" w:cs="Times New Roman"/>
        <w:b/>
        <w:bCs/>
      </w:rPr>
    </w:tblStylePr>
    <w:tblStylePr w:type="lastCol">
      <w:rPr>
        <w:rFonts w:ascii="Cambria" w:eastAsia="Times New Roman" w:hAnsi="Cambria" w:cs="Times New Roman"/>
        <w:b/>
        <w:bCs/>
      </w:rPr>
      <w:tblPr/>
      <w:tcPr>
        <w:tcBorders>
          <w:top w:val="single" w:sz="8" w:space="0" w:color="C0504D"/>
          <w:left w:val="single" w:sz="8" w:space="0" w:color="C0504D"/>
          <w:bottom w:val="single" w:sz="8" w:space="0" w:color="C0504D"/>
          <w:right w:val="single" w:sz="8" w:space="0" w:color="C0504D"/>
        </w:tcBorders>
      </w:tcPr>
    </w:tblStylePr>
    <w:tblStylePr w:type="band1Vert">
      <w:tblPr/>
      <w:tcPr>
        <w:tcBorders>
          <w:top w:val="single" w:sz="8" w:space="0" w:color="C0504D"/>
          <w:left w:val="single" w:sz="8" w:space="0" w:color="C0504D"/>
          <w:bottom w:val="single" w:sz="8" w:space="0" w:color="C0504D"/>
          <w:right w:val="single" w:sz="8" w:space="0" w:color="C0504D"/>
        </w:tcBorders>
        <w:shd w:val="clear" w:color="auto" w:fill="EFD3D2"/>
      </w:tcPr>
    </w:tblStylePr>
    <w:tblStylePr w:type="band1Horz">
      <w:tblPr/>
      <w:tcPr>
        <w:tcBorders>
          <w:top w:val="single" w:sz="8" w:space="0" w:color="C0504D"/>
          <w:left w:val="single" w:sz="8" w:space="0" w:color="C0504D"/>
          <w:bottom w:val="single" w:sz="8" w:space="0" w:color="C0504D"/>
          <w:right w:val="single" w:sz="8" w:space="0" w:color="C0504D"/>
          <w:insideV w:val="single" w:sz="8" w:space="0" w:color="C0504D"/>
        </w:tcBorders>
        <w:shd w:val="clear" w:color="auto" w:fill="EFD3D2"/>
      </w:tcPr>
    </w:tblStylePr>
    <w:tblStylePr w:type="band2Horz">
      <w:tblPr/>
      <w:tcPr>
        <w:tcBorders>
          <w:top w:val="single" w:sz="8" w:space="0" w:color="C0504D"/>
          <w:left w:val="single" w:sz="8" w:space="0" w:color="C0504D"/>
          <w:bottom w:val="single" w:sz="8" w:space="0" w:color="C0504D"/>
          <w:right w:val="single" w:sz="8" w:space="0" w:color="C0504D"/>
          <w:insideV w:val="single" w:sz="8" w:space="0" w:color="C0504D"/>
        </w:tcBorders>
      </w:tcPr>
    </w:tblStylePr>
  </w:style>
  <w:style w:type="table" w:customStyle="1" w:styleId="LightShading-Accent41">
    <w:name w:val="Light Shading - Accent 41"/>
    <w:basedOn w:val="TableNormal"/>
    <w:next w:val="LightShading-Accent4"/>
    <w:uiPriority w:val="60"/>
    <w:rsid w:val="00EA1560"/>
    <w:pPr>
      <w:spacing w:after="0" w:line="240" w:lineRule="auto"/>
    </w:pPr>
    <w:rPr>
      <w:rFonts w:ascii="Calibri" w:eastAsia="Calibri" w:hAnsi="Calibri" w:cs="Times New Roman"/>
      <w:color w:val="5F497A"/>
      <w:sz w:val="20"/>
      <w:szCs w:val="20"/>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LightShading-Accent51">
    <w:name w:val="Light Shading - Accent 51"/>
    <w:basedOn w:val="TableNormal"/>
    <w:next w:val="LightShading-Accent5"/>
    <w:uiPriority w:val="60"/>
    <w:rsid w:val="00EA1560"/>
    <w:pPr>
      <w:spacing w:after="0" w:line="240" w:lineRule="auto"/>
    </w:pPr>
    <w:rPr>
      <w:rFonts w:ascii="Calibri" w:eastAsia="Calibri" w:hAnsi="Calibri" w:cs="Times New Roman"/>
      <w:color w:val="31849B"/>
      <w:sz w:val="20"/>
      <w:szCs w:val="20"/>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MediumGrid1-Accent31">
    <w:name w:val="Medium Grid 1 - Accent 31"/>
    <w:basedOn w:val="TableNormal"/>
    <w:next w:val="MediumGrid1-Accent3"/>
    <w:uiPriority w:val="67"/>
    <w:rsid w:val="00EA1560"/>
    <w:pPr>
      <w:spacing w:after="0" w:line="240" w:lineRule="auto"/>
    </w:pPr>
    <w:rPr>
      <w:lang w:val="mn-MN"/>
    </w:r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insideV w:val="single" w:sz="8" w:space="0" w:color="BBBBBB" w:themeColor="accent3" w:themeTint="BF"/>
      </w:tblBorders>
    </w:tblPr>
    <w:tcPr>
      <w:shd w:val="clear" w:color="auto" w:fill="E8E8E8" w:themeFill="accent3" w:themeFillTint="3F"/>
    </w:tcPr>
    <w:tblStylePr w:type="firstRow">
      <w:rPr>
        <w:b/>
        <w:bCs/>
      </w:rPr>
    </w:tblStylePr>
    <w:tblStylePr w:type="lastRow">
      <w:rPr>
        <w:b/>
        <w:bCs/>
      </w:rPr>
      <w:tblPr/>
      <w:tcPr>
        <w:tcBorders>
          <w:top w:val="single" w:sz="18" w:space="0" w:color="BBBBBB" w:themeColor="accent3" w:themeTint="BF"/>
        </w:tcBorders>
      </w:tcPr>
    </w:tblStylePr>
    <w:tblStylePr w:type="firstCol">
      <w:rPr>
        <w:b/>
        <w:bCs/>
      </w:rPr>
    </w:tblStylePr>
    <w:tblStylePr w:type="lastCol">
      <w:rPr>
        <w:b/>
        <w:bCs/>
      </w:r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customStyle="1" w:styleId="LightShading-Accent11">
    <w:name w:val="Light Shading - Accent 11"/>
    <w:basedOn w:val="TableNormal"/>
    <w:next w:val="LightShading-Accent1"/>
    <w:uiPriority w:val="60"/>
    <w:rsid w:val="00EA1560"/>
    <w:pPr>
      <w:spacing w:after="0" w:line="240" w:lineRule="auto"/>
    </w:pPr>
    <w:rPr>
      <w:color w:val="2E74B5" w:themeColor="accent1" w:themeShade="BF"/>
      <w:lang w:val="mn-MN"/>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LightList-Accent31">
    <w:name w:val="Light List - Accent 31"/>
    <w:basedOn w:val="TableNormal"/>
    <w:next w:val="LightList-Accent3"/>
    <w:uiPriority w:val="61"/>
    <w:rsid w:val="00EA1560"/>
    <w:pPr>
      <w:spacing w:after="0" w:line="240" w:lineRule="auto"/>
    </w:pPr>
    <w:rPr>
      <w:lang w:val="mn-MN"/>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pPr>
        <w:spacing w:before="0" w:after="0" w:line="240" w:lineRule="auto"/>
      </w:pPr>
      <w:rPr>
        <w:b/>
        <w:bCs/>
        <w:color w:val="FFFFFF" w:themeColor="background1"/>
      </w:rPr>
      <w:tblPr/>
      <w:tcPr>
        <w:shd w:val="clear" w:color="auto" w:fill="A5A5A5" w:themeFill="accent3"/>
      </w:tcPr>
    </w:tblStylePr>
    <w:tblStylePr w:type="lastRow">
      <w:pPr>
        <w:spacing w:before="0" w:after="0" w:line="240" w:lineRule="auto"/>
      </w:pPr>
      <w:rPr>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tcBorders>
      </w:tcPr>
    </w:tblStylePr>
    <w:tblStylePr w:type="firstCol">
      <w:rPr>
        <w:b/>
        <w:bCs/>
      </w:rPr>
    </w:tblStylePr>
    <w:tblStylePr w:type="lastCol">
      <w:rPr>
        <w:b/>
        <w:bCs/>
      </w:r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style>
  <w:style w:type="table" w:customStyle="1" w:styleId="LightList-Accent41">
    <w:name w:val="Light List - Accent 41"/>
    <w:basedOn w:val="TableNormal"/>
    <w:next w:val="LightList-Accent4"/>
    <w:uiPriority w:val="61"/>
    <w:rsid w:val="00EA1560"/>
    <w:pPr>
      <w:spacing w:after="0" w:line="240" w:lineRule="auto"/>
    </w:pPr>
    <w:rPr>
      <w:lang w:val="mn-MN"/>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style>
  <w:style w:type="table" w:customStyle="1" w:styleId="MediumShading2-Accent31">
    <w:name w:val="Medium Shading 2 - Accent 31"/>
    <w:basedOn w:val="TableNormal"/>
    <w:next w:val="MediumShading2-Accent3"/>
    <w:uiPriority w:val="64"/>
    <w:rsid w:val="00EA1560"/>
    <w:pPr>
      <w:spacing w:after="0" w:line="240" w:lineRule="auto"/>
    </w:pPr>
    <w:rPr>
      <w:lang w:val="mn-MN"/>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5A5A5"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5A5A5" w:themeFill="accent3"/>
      </w:tcPr>
    </w:tblStylePr>
    <w:tblStylePr w:type="lastCol">
      <w:rPr>
        <w:b/>
        <w:bCs/>
        <w:color w:val="FFFFFF" w:themeColor="background1"/>
      </w:rPr>
      <w:tblPr/>
      <w:tcPr>
        <w:tcBorders>
          <w:left w:val="nil"/>
          <w:right w:val="nil"/>
          <w:insideH w:val="nil"/>
          <w:insideV w:val="nil"/>
        </w:tcBorders>
        <w:shd w:val="clear" w:color="auto" w:fill="A5A5A5"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customStyle="1" w:styleId="PlainTable511">
    <w:name w:val="Plain Table 511"/>
    <w:basedOn w:val="TableNormal"/>
    <w:uiPriority w:val="45"/>
    <w:rsid w:val="00EA1560"/>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GridTable1Light-Accent411">
    <w:name w:val="Grid Table 1 Light - Accent 411"/>
    <w:basedOn w:val="TableNormal"/>
    <w:uiPriority w:val="46"/>
    <w:rsid w:val="00EA1560"/>
    <w:pPr>
      <w:spacing w:after="0" w:line="240" w:lineRule="auto"/>
    </w:pPr>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2" w:space="0" w:color="FFD966" w:themeColor="accent4" w:themeTint="99"/>
        </w:tcBorders>
      </w:tcPr>
    </w:tblStylePr>
    <w:tblStylePr w:type="firstCol">
      <w:rPr>
        <w:b/>
        <w:bCs/>
      </w:rPr>
    </w:tblStylePr>
    <w:tblStylePr w:type="lastCol">
      <w:rPr>
        <w:b/>
        <w:bCs/>
      </w:rPr>
    </w:tblStylePr>
  </w:style>
  <w:style w:type="table" w:customStyle="1" w:styleId="GridTable1Light-Accent111">
    <w:name w:val="Grid Table 1 Light - Accent 111"/>
    <w:basedOn w:val="TableNormal"/>
    <w:uiPriority w:val="46"/>
    <w:rsid w:val="00EA1560"/>
    <w:pPr>
      <w:spacing w:after="0" w:line="240" w:lineRule="auto"/>
    </w:pPr>
    <w:tblPr>
      <w:tblStyleRowBandSize w:val="1"/>
      <w:tblStyleColBandSize w:val="1"/>
      <w:tblBorders>
        <w:top w:val="single" w:sz="4" w:space="0" w:color="BDD6EE" w:themeColor="accent1" w:themeTint="66"/>
        <w:left w:val="single" w:sz="4" w:space="0" w:color="BDD6EE" w:themeColor="accent1" w:themeTint="66"/>
        <w:bottom w:val="single" w:sz="4" w:space="0" w:color="BDD6EE" w:themeColor="accent1" w:themeTint="66"/>
        <w:right w:val="single" w:sz="4" w:space="0" w:color="BDD6EE" w:themeColor="accent1" w:themeTint="66"/>
        <w:insideH w:val="single" w:sz="4" w:space="0" w:color="BDD6EE" w:themeColor="accent1" w:themeTint="66"/>
        <w:insideV w:val="single" w:sz="4" w:space="0" w:color="BDD6EE" w:themeColor="accent1" w:themeTint="66"/>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2" w:space="0" w:color="9CC2E5" w:themeColor="accent1" w:themeTint="99"/>
        </w:tcBorders>
      </w:tcPr>
    </w:tblStylePr>
    <w:tblStylePr w:type="firstCol">
      <w:rPr>
        <w:b/>
        <w:bCs/>
      </w:rPr>
    </w:tblStylePr>
    <w:tblStylePr w:type="lastCol">
      <w:rPr>
        <w:b/>
        <w:bCs/>
      </w:rPr>
    </w:tblStylePr>
  </w:style>
  <w:style w:type="table" w:customStyle="1" w:styleId="TableGridLight11">
    <w:name w:val="Table Grid Light11"/>
    <w:basedOn w:val="TableNormal"/>
    <w:next w:val="TableNormal"/>
    <w:uiPriority w:val="40"/>
    <w:rsid w:val="00EA1560"/>
    <w:pPr>
      <w:spacing w:after="0" w:line="240" w:lineRule="auto"/>
    </w:pPr>
    <w:rPr>
      <w:rFonts w:eastAsiaTheme="minorEastAsia"/>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customStyle="1" w:styleId="GridTable6Colorful-Accent311">
    <w:name w:val="Grid Table 6 Colorful - Accent 311"/>
    <w:basedOn w:val="TableNormal"/>
    <w:uiPriority w:val="51"/>
    <w:rsid w:val="00EA1560"/>
    <w:pPr>
      <w:spacing w:after="0" w:line="240" w:lineRule="auto"/>
    </w:pPr>
    <w:rPr>
      <w:color w:val="7B7B7B" w:themeColor="accent3" w:themeShade="BF"/>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customStyle="1" w:styleId="MediumGrid3-Accent51">
    <w:name w:val="Medium Grid 3 - Accent 51"/>
    <w:basedOn w:val="TableNormal"/>
    <w:next w:val="MediumGrid3-Accent5"/>
    <w:uiPriority w:val="69"/>
    <w:rsid w:val="00EA1560"/>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MediumGrid3-Accent11">
    <w:name w:val="Medium Grid 3 - Accent 11"/>
    <w:basedOn w:val="TableNormal"/>
    <w:next w:val="MediumGrid3-Accent1"/>
    <w:uiPriority w:val="69"/>
    <w:rsid w:val="00EA1560"/>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MediumGrid2-Accent61">
    <w:name w:val="Medium Grid 2 - Accent 61"/>
    <w:basedOn w:val="TableNormal"/>
    <w:next w:val="MediumGrid2-Accent6"/>
    <w:uiPriority w:val="68"/>
    <w:rsid w:val="00EA1560"/>
    <w:pPr>
      <w:spacing w:after="0" w:line="240" w:lineRule="auto"/>
      <w:jc w:val="both"/>
    </w:pPr>
    <w:rPr>
      <w:rFonts w:ascii="Cambria" w:eastAsia="Times New Roman" w:hAnsi="Cambria" w:cs="Times New Roman"/>
      <w:color w:val="000000"/>
      <w:sz w:val="20"/>
      <w:szCs w:val="20"/>
    </w:rPr>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cPr>
      <w:shd w:val="clear" w:color="auto" w:fill="FDE4D0"/>
    </w:tcPr>
    <w:tblStylePr w:type="firstRow">
      <w:rPr>
        <w:b/>
        <w:bCs/>
        <w:color w:val="000000"/>
      </w:rPr>
      <w:tblPr/>
      <w:tcPr>
        <w:shd w:val="clear" w:color="auto" w:fill="FEF4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DE9D9"/>
      </w:tcPr>
    </w:tblStylePr>
    <w:tblStylePr w:type="band1Vert">
      <w:tblPr/>
      <w:tcPr>
        <w:shd w:val="clear" w:color="auto" w:fill="FBCAA2"/>
      </w:tcPr>
    </w:tblStylePr>
    <w:tblStylePr w:type="band1Horz">
      <w:tblPr/>
      <w:tcPr>
        <w:tcBorders>
          <w:insideH w:val="single" w:sz="6" w:space="0" w:color="F79646"/>
          <w:insideV w:val="single" w:sz="6" w:space="0" w:color="F79646"/>
        </w:tcBorders>
        <w:shd w:val="clear" w:color="auto" w:fill="FBCAA2"/>
      </w:tcPr>
    </w:tblStylePr>
    <w:tblStylePr w:type="nwCell">
      <w:tblPr/>
      <w:tcPr>
        <w:shd w:val="clear" w:color="auto" w:fill="FFFFFF"/>
      </w:tcPr>
    </w:tblStylePr>
  </w:style>
  <w:style w:type="table" w:customStyle="1" w:styleId="MediumGrid2-Accent11">
    <w:name w:val="Medium Grid 2 - Accent 11"/>
    <w:basedOn w:val="TableNormal"/>
    <w:next w:val="MediumGrid2-Accent1"/>
    <w:uiPriority w:val="68"/>
    <w:rsid w:val="00EA1560"/>
    <w:pPr>
      <w:spacing w:after="0" w:line="240" w:lineRule="auto"/>
      <w:jc w:val="both"/>
    </w:pPr>
    <w:rPr>
      <w:rFonts w:ascii="Cambria" w:eastAsia="Times New Roman" w:hAnsi="Cambria" w:cs="Times New Roman"/>
      <w:color w:val="000000"/>
      <w:sz w:val="20"/>
      <w:szCs w:val="2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cPr>
      <w:shd w:val="clear" w:color="auto" w:fill="D3DFEE"/>
    </w:tcPr>
    <w:tblStylePr w:type="firstRow">
      <w:rPr>
        <w:b/>
        <w:bCs/>
        <w:color w:val="000000"/>
      </w:rPr>
      <w:tblPr/>
      <w:tcPr>
        <w:shd w:val="clear" w:color="auto" w:fill="EDF2F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table" w:customStyle="1" w:styleId="ColorfulList-Accent21">
    <w:name w:val="Colorful List - Accent 21"/>
    <w:basedOn w:val="TableNormal"/>
    <w:next w:val="ColorfulList-Accent2"/>
    <w:uiPriority w:val="72"/>
    <w:rsid w:val="00EA1560"/>
    <w:pPr>
      <w:spacing w:after="0" w:line="240" w:lineRule="auto"/>
      <w:jc w:val="both"/>
    </w:pPr>
    <w:rPr>
      <w:rFonts w:ascii="Calibri" w:eastAsia="Times New Roman" w:hAnsi="Calibri" w:cs="Times New Roman"/>
      <w:color w:val="000000"/>
      <w:sz w:val="20"/>
      <w:szCs w:val="20"/>
    </w:rPr>
    <w:tblPr>
      <w:tblStyleRowBandSize w:val="1"/>
      <w:tblStyleColBandSize w:val="1"/>
    </w:tblPr>
    <w:tcPr>
      <w:shd w:val="clear" w:color="auto" w:fill="F8EDED"/>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cPr>
    </w:tblStylePr>
    <w:tblStylePr w:type="band1Horz">
      <w:tblPr/>
      <w:tcPr>
        <w:shd w:val="clear" w:color="auto" w:fill="F2DBDB"/>
      </w:tcPr>
    </w:tblStylePr>
  </w:style>
  <w:style w:type="table" w:customStyle="1" w:styleId="LightList-Accent51">
    <w:name w:val="Light List - Accent 51"/>
    <w:basedOn w:val="TableNormal"/>
    <w:next w:val="LightList-Accent5"/>
    <w:uiPriority w:val="61"/>
    <w:rsid w:val="00EA1560"/>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customStyle="1" w:styleId="MediumGrid1-Accent11">
    <w:name w:val="Medium Grid 1 - Accent 11"/>
    <w:basedOn w:val="TableNormal"/>
    <w:next w:val="MediumGrid1-Accent1"/>
    <w:uiPriority w:val="67"/>
    <w:rsid w:val="00EA1560"/>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insideV w:val="single" w:sz="8" w:space="0" w:color="7BA0CD"/>
      </w:tblBorders>
    </w:tblPr>
    <w:tcPr>
      <w:shd w:val="clear" w:color="auto" w:fill="D3DFEE"/>
    </w:tcPr>
    <w:tblStylePr w:type="firstRow">
      <w:rPr>
        <w:b/>
        <w:bCs/>
      </w:rPr>
    </w:tblStylePr>
    <w:tblStylePr w:type="lastRow">
      <w:rPr>
        <w:b/>
        <w:bCs/>
      </w:rPr>
      <w:tblPr/>
      <w:tcPr>
        <w:tcBorders>
          <w:top w:val="single" w:sz="18" w:space="0" w:color="7BA0CD"/>
        </w:tcBorders>
      </w:tcPr>
    </w:tblStylePr>
    <w:tblStylePr w:type="firstCol">
      <w:rPr>
        <w:b/>
        <w:bCs/>
      </w:rPr>
    </w:tblStylePr>
    <w:tblStylePr w:type="lastCol">
      <w:rPr>
        <w:b/>
        <w:bCs/>
      </w:rPr>
    </w:tblStylePr>
    <w:tblStylePr w:type="band1Vert">
      <w:tblPr/>
      <w:tcPr>
        <w:shd w:val="clear" w:color="auto" w:fill="A7BFDE"/>
      </w:tcPr>
    </w:tblStylePr>
    <w:tblStylePr w:type="band1Horz">
      <w:tblPr/>
      <w:tcPr>
        <w:shd w:val="clear" w:color="auto" w:fill="A7BFDE"/>
      </w:tcPr>
    </w:tblStylePr>
  </w:style>
  <w:style w:type="table" w:customStyle="1" w:styleId="LightGrid-Accent41">
    <w:name w:val="Light Grid - Accent 41"/>
    <w:basedOn w:val="TableNormal"/>
    <w:next w:val="LightGrid-Accent4"/>
    <w:uiPriority w:val="62"/>
    <w:rsid w:val="00EA1560"/>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blStylePr w:type="firstRow">
      <w:pPr>
        <w:spacing w:before="0" w:after="0" w:line="240" w:lineRule="auto"/>
      </w:pPr>
      <w:rPr>
        <w:rFonts w:ascii="Cambria" w:eastAsia="Times New Roman" w:hAnsi="Cambria" w:cs="Times New Roman"/>
        <w:b/>
        <w:bCs/>
      </w:rPr>
      <w:tblPr/>
      <w:tcPr>
        <w:tcBorders>
          <w:top w:val="single" w:sz="8" w:space="0" w:color="8064A2"/>
          <w:left w:val="single" w:sz="8" w:space="0" w:color="8064A2"/>
          <w:bottom w:val="single" w:sz="18" w:space="0" w:color="8064A2"/>
          <w:right w:val="single" w:sz="8" w:space="0" w:color="8064A2"/>
          <w:insideH w:val="nil"/>
          <w:insideV w:val="single" w:sz="8" w:space="0" w:color="8064A2"/>
        </w:tcBorders>
      </w:tcPr>
    </w:tblStylePr>
    <w:tblStylePr w:type="lastRow">
      <w:pPr>
        <w:spacing w:before="0" w:after="0" w:line="240" w:lineRule="auto"/>
      </w:pPr>
      <w:rPr>
        <w:rFonts w:ascii="Cambria" w:eastAsia="Times New Roman" w:hAnsi="Cambria" w:cs="Times New Roman"/>
        <w:b/>
        <w:bCs/>
      </w:rPr>
      <w:tblPr/>
      <w:tcPr>
        <w:tcBorders>
          <w:top w:val="double" w:sz="6" w:space="0" w:color="8064A2"/>
          <w:left w:val="single" w:sz="8" w:space="0" w:color="8064A2"/>
          <w:bottom w:val="single" w:sz="8" w:space="0" w:color="8064A2"/>
          <w:right w:val="single" w:sz="8" w:space="0" w:color="8064A2"/>
          <w:insideH w:val="nil"/>
          <w:insideV w:val="single" w:sz="8" w:space="0" w:color="8064A2"/>
        </w:tcBorders>
      </w:tcPr>
    </w:tblStylePr>
    <w:tblStylePr w:type="firstCol">
      <w:rPr>
        <w:rFonts w:ascii="Cambria" w:eastAsia="Times New Roman" w:hAnsi="Cambria" w:cs="Times New Roman"/>
        <w:b/>
        <w:bCs/>
      </w:rPr>
    </w:tblStylePr>
    <w:tblStylePr w:type="lastCol">
      <w:rPr>
        <w:rFonts w:ascii="Cambria" w:eastAsia="Times New Roman" w:hAnsi="Cambria" w:cs="Times New Roman"/>
        <w:b/>
        <w:bCs/>
      </w:rPr>
      <w:tblPr/>
      <w:tcPr>
        <w:tcBorders>
          <w:top w:val="single" w:sz="8" w:space="0" w:color="8064A2"/>
          <w:left w:val="single" w:sz="8" w:space="0" w:color="8064A2"/>
          <w:bottom w:val="single" w:sz="8" w:space="0" w:color="8064A2"/>
          <w:right w:val="single" w:sz="8" w:space="0" w:color="8064A2"/>
        </w:tcBorders>
      </w:tcPr>
    </w:tblStylePr>
    <w:tblStylePr w:type="band1Vert">
      <w:tblPr/>
      <w:tcPr>
        <w:tcBorders>
          <w:top w:val="single" w:sz="8" w:space="0" w:color="8064A2"/>
          <w:left w:val="single" w:sz="8" w:space="0" w:color="8064A2"/>
          <w:bottom w:val="single" w:sz="8" w:space="0" w:color="8064A2"/>
          <w:right w:val="single" w:sz="8" w:space="0" w:color="8064A2"/>
        </w:tcBorders>
        <w:shd w:val="clear" w:color="auto" w:fill="DFD8E8"/>
      </w:tcPr>
    </w:tblStylePr>
    <w:tblStylePr w:type="band1Horz">
      <w:tblPr/>
      <w:tcPr>
        <w:tcBorders>
          <w:top w:val="single" w:sz="8" w:space="0" w:color="8064A2"/>
          <w:left w:val="single" w:sz="8" w:space="0" w:color="8064A2"/>
          <w:bottom w:val="single" w:sz="8" w:space="0" w:color="8064A2"/>
          <w:right w:val="single" w:sz="8" w:space="0" w:color="8064A2"/>
          <w:insideV w:val="single" w:sz="8" w:space="0" w:color="8064A2"/>
        </w:tcBorders>
        <w:shd w:val="clear" w:color="auto" w:fill="DFD8E8"/>
      </w:tcPr>
    </w:tblStylePr>
    <w:tblStylePr w:type="band2Horz">
      <w:tblPr/>
      <w:tcPr>
        <w:tcBorders>
          <w:top w:val="single" w:sz="8" w:space="0" w:color="8064A2"/>
          <w:left w:val="single" w:sz="8" w:space="0" w:color="8064A2"/>
          <w:bottom w:val="single" w:sz="8" w:space="0" w:color="8064A2"/>
          <w:right w:val="single" w:sz="8" w:space="0" w:color="8064A2"/>
          <w:insideV w:val="single" w:sz="8" w:space="0" w:color="8064A2"/>
        </w:tcBorders>
      </w:tcPr>
    </w:tblStylePr>
  </w:style>
  <w:style w:type="table" w:customStyle="1" w:styleId="LightGrid11">
    <w:name w:val="Light Grid11"/>
    <w:basedOn w:val="TableNormal"/>
    <w:uiPriority w:val="62"/>
    <w:rsid w:val="00EA1560"/>
    <w:pPr>
      <w:spacing w:after="0" w:line="240" w:lineRule="auto"/>
      <w:jc w:val="both"/>
    </w:pPr>
    <w:rPr>
      <w:rFonts w:ascii="Calibri" w:eastAsia="Times New Roman" w:hAnsi="Calibri" w:cs="Times New Roman"/>
      <w:sz w:val="20"/>
      <w:szCs w:val="20"/>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Cambria" w:eastAsia="Times New Roman" w:hAnsi="Cambria"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Cambria" w:eastAsia="Times New Roman" w:hAnsi="Cambria"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Cambria" w:eastAsia="Times New Roman" w:hAnsi="Cambria" w:cs="Times New Roman"/>
        <w:b/>
        <w:bCs/>
      </w:rPr>
    </w:tblStylePr>
    <w:tblStylePr w:type="lastCol">
      <w:rPr>
        <w:rFonts w:ascii="Cambria" w:eastAsia="Times New Roman" w:hAnsi="Cambria"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GridTable6Colorful2">
    <w:name w:val="Grid Table 6 Colorful2"/>
    <w:basedOn w:val="TableNormal"/>
    <w:next w:val="GridTable6Colorful"/>
    <w:uiPriority w:val="51"/>
    <w:rsid w:val="00EA156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NoList111">
    <w:name w:val="No List111"/>
    <w:next w:val="NoList"/>
    <w:uiPriority w:val="99"/>
    <w:semiHidden/>
    <w:unhideWhenUsed/>
    <w:rsid w:val="00EA1560"/>
  </w:style>
  <w:style w:type="numbering" w:customStyle="1" w:styleId="NoList21">
    <w:name w:val="No List21"/>
    <w:next w:val="NoList"/>
    <w:uiPriority w:val="99"/>
    <w:semiHidden/>
    <w:unhideWhenUsed/>
    <w:rsid w:val="00EA1560"/>
  </w:style>
  <w:style w:type="table" w:customStyle="1" w:styleId="GridTable5Dark-Accent51">
    <w:name w:val="Grid Table 5 Dark - Accent 51"/>
    <w:basedOn w:val="TableNormal"/>
    <w:uiPriority w:val="50"/>
    <w:rsid w:val="00E92CF6"/>
    <w:pPr>
      <w:spacing w:after="0" w:line="240" w:lineRule="auto"/>
    </w:pPr>
    <w:rPr>
      <w:rFonts w:ascii="Calibri" w:eastAsia="Calibri" w:hAnsi="Calibri" w:cs="Times New Roman"/>
      <w:sz w:val="20"/>
      <w:szCs w:val="20"/>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5Dark-Accent21">
    <w:name w:val="Grid Table 5 Dark - Accent 21"/>
    <w:basedOn w:val="TableNormal"/>
    <w:uiPriority w:val="50"/>
    <w:rsid w:val="00E92CF6"/>
    <w:pPr>
      <w:spacing w:after="0" w:line="240" w:lineRule="auto"/>
    </w:pPr>
    <w:rPr>
      <w:rFonts w:ascii="Calibri" w:eastAsia="Calibri" w:hAnsi="Calibri" w:cs="Times New Roman"/>
      <w:sz w:val="20"/>
      <w:szCs w:val="20"/>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table" w:styleId="ColorfulShading-Accent3">
    <w:name w:val="Colorful Shading Accent 3"/>
    <w:basedOn w:val="TableNormal"/>
    <w:uiPriority w:val="71"/>
    <w:rsid w:val="00E92CF6"/>
    <w:pPr>
      <w:spacing w:after="0" w:line="240" w:lineRule="auto"/>
    </w:pPr>
    <w:rPr>
      <w:rFonts w:eastAsiaTheme="minorEastAsia"/>
      <w:color w:val="000000" w:themeColor="text1"/>
    </w:rPr>
    <w:tblPr>
      <w:tblStyleRowBandSize w:val="1"/>
      <w:tblStyleColBandSize w:val="1"/>
      <w:tblBorders>
        <w:top w:val="single" w:sz="24" w:space="0" w:color="FFC000" w:themeColor="accent4"/>
        <w:left w:val="single" w:sz="4" w:space="0" w:color="A5A5A5" w:themeColor="accent3"/>
        <w:bottom w:val="single" w:sz="4" w:space="0" w:color="A5A5A5" w:themeColor="accent3"/>
        <w:right w:val="single" w:sz="4" w:space="0" w:color="A5A5A5" w:themeColor="accent3"/>
        <w:insideH w:val="single" w:sz="4" w:space="0" w:color="FFFFFF" w:themeColor="background1"/>
        <w:insideV w:val="single" w:sz="4" w:space="0" w:color="FFFFFF" w:themeColor="background1"/>
      </w:tblBorders>
    </w:tblPr>
    <w:tcPr>
      <w:shd w:val="clear" w:color="auto" w:fill="F6F6F6" w:themeFill="accent3" w:themeFillTint="19"/>
    </w:tcPr>
    <w:tblStylePr w:type="firstRow">
      <w:rPr>
        <w:b/>
        <w:bCs/>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6363" w:themeFill="accent3" w:themeFillShade="99"/>
      </w:tcPr>
    </w:tblStylePr>
    <w:tblStylePr w:type="firstCol">
      <w:rPr>
        <w:color w:val="FFFFFF" w:themeColor="background1"/>
      </w:rPr>
      <w:tblPr/>
      <w:tcPr>
        <w:tcBorders>
          <w:top w:val="nil"/>
          <w:left w:val="nil"/>
          <w:bottom w:val="nil"/>
          <w:right w:val="nil"/>
          <w:insideH w:val="single" w:sz="4" w:space="0" w:color="636363" w:themeColor="accent3" w:themeShade="99"/>
          <w:insideV w:val="nil"/>
        </w:tcBorders>
        <w:shd w:val="clear" w:color="auto" w:fill="636363"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36363" w:themeFill="accent3" w:themeFillShade="99"/>
      </w:tcPr>
    </w:tblStylePr>
    <w:tblStylePr w:type="band1Vert">
      <w:tblPr/>
      <w:tcPr>
        <w:shd w:val="clear" w:color="auto" w:fill="DBDBDB" w:themeFill="accent3" w:themeFillTint="66"/>
      </w:tcPr>
    </w:tblStylePr>
    <w:tblStylePr w:type="band1Horz">
      <w:tblPr/>
      <w:tcPr>
        <w:shd w:val="clear" w:color="auto" w:fill="D2D2D2" w:themeFill="accent3" w:themeFillTint="7F"/>
      </w:tcPr>
    </w:tblStylePr>
  </w:style>
  <w:style w:type="table" w:customStyle="1" w:styleId="ListTable7Colorful-Accent51">
    <w:name w:val="List Table 7 Colorful - Accent 51"/>
    <w:basedOn w:val="TableNormal"/>
    <w:uiPriority w:val="52"/>
    <w:rsid w:val="00E92CF6"/>
    <w:pPr>
      <w:spacing w:after="0" w:line="240" w:lineRule="auto"/>
    </w:pPr>
    <w:rPr>
      <w:color w:val="2F5496"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472C4"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472C4"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472C4"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472C4" w:themeColor="accent5"/>
        </w:tcBorders>
        <w:shd w:val="clear" w:color="auto" w:fill="FFFFFF" w:themeFill="background1"/>
      </w:tcPr>
    </w:tblStylePr>
    <w:tblStylePr w:type="band1Vert">
      <w:tblPr/>
      <w:tcPr>
        <w:shd w:val="clear" w:color="auto" w:fill="D9E2F3" w:themeFill="accent5" w:themeFillTint="33"/>
      </w:tcPr>
    </w:tblStylePr>
    <w:tblStylePr w:type="band1Horz">
      <w:tblPr/>
      <w:tcPr>
        <w:shd w:val="clear" w:color="auto" w:fill="D9E2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3-Accent11">
    <w:name w:val="List Table 3 - Accent 11"/>
    <w:basedOn w:val="TableNormal"/>
    <w:uiPriority w:val="48"/>
    <w:rsid w:val="00E92CF6"/>
    <w:pPr>
      <w:spacing w:after="0" w:line="240" w:lineRule="auto"/>
    </w:pPr>
    <w:tblPr>
      <w:tblStyleRowBandSize w:val="1"/>
      <w:tblStyleColBandSize w:val="1"/>
      <w:tblBorders>
        <w:top w:val="single" w:sz="4" w:space="0" w:color="5B9BD5" w:themeColor="accent1"/>
        <w:left w:val="single" w:sz="4" w:space="0" w:color="5B9BD5" w:themeColor="accent1"/>
        <w:bottom w:val="single" w:sz="4" w:space="0" w:color="5B9BD5" w:themeColor="accent1"/>
        <w:right w:val="single" w:sz="4" w:space="0" w:color="5B9BD5" w:themeColor="accent1"/>
      </w:tblBorders>
    </w:tblPr>
    <w:tblStylePr w:type="firstRow">
      <w:rPr>
        <w:b/>
        <w:bCs/>
        <w:color w:val="FFFFFF" w:themeColor="background1"/>
      </w:rPr>
      <w:tblPr/>
      <w:tcPr>
        <w:shd w:val="clear" w:color="auto" w:fill="5B9BD5" w:themeFill="accent1"/>
      </w:tcPr>
    </w:tblStylePr>
    <w:tblStylePr w:type="lastRow">
      <w:rPr>
        <w:b/>
        <w:bCs/>
      </w:rPr>
      <w:tblPr/>
      <w:tcPr>
        <w:tcBorders>
          <w:top w:val="double" w:sz="4" w:space="0" w:color="5B9BD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B9BD5" w:themeColor="accent1"/>
          <w:right w:val="single" w:sz="4" w:space="0" w:color="5B9BD5" w:themeColor="accent1"/>
        </w:tcBorders>
      </w:tcPr>
    </w:tblStylePr>
    <w:tblStylePr w:type="band1Horz">
      <w:tblPr/>
      <w:tcPr>
        <w:tcBorders>
          <w:top w:val="single" w:sz="4" w:space="0" w:color="5B9BD5" w:themeColor="accent1"/>
          <w:bottom w:val="single" w:sz="4" w:space="0" w:color="5B9BD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themeColor="accent1"/>
          <w:left w:val="nil"/>
        </w:tcBorders>
      </w:tcPr>
    </w:tblStylePr>
    <w:tblStylePr w:type="swCell">
      <w:tblPr/>
      <w:tcPr>
        <w:tcBorders>
          <w:top w:val="double" w:sz="4" w:space="0" w:color="5B9BD5" w:themeColor="accent1"/>
          <w:right w:val="nil"/>
        </w:tcBorders>
      </w:tcPr>
    </w:tblStylePr>
  </w:style>
  <w:style w:type="table" w:customStyle="1" w:styleId="GridTable5Dark-Accent41">
    <w:name w:val="Grid Table 5 Dark - Accent 41"/>
    <w:basedOn w:val="TableNormal"/>
    <w:uiPriority w:val="50"/>
    <w:rsid w:val="00E92CF6"/>
    <w:pPr>
      <w:spacing w:after="0" w:line="240" w:lineRule="auto"/>
    </w:pPr>
    <w:rPr>
      <w:rFonts w:eastAsiaTheme="minorEastAs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table" w:customStyle="1" w:styleId="GridTable4-Accent61">
    <w:name w:val="Grid Table 4 - Accent 61"/>
    <w:basedOn w:val="TableNormal"/>
    <w:uiPriority w:val="49"/>
    <w:rsid w:val="00E92CF6"/>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customStyle="1" w:styleId="GridTable5Dark-Accent31">
    <w:name w:val="Grid Table 5 Dark - Accent 31"/>
    <w:basedOn w:val="TableNormal"/>
    <w:uiPriority w:val="50"/>
    <w:rsid w:val="00E92CF6"/>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character" w:customStyle="1" w:styleId="6qdm">
    <w:name w:val="_6qdm"/>
    <w:basedOn w:val="DefaultParagraphFont"/>
    <w:rsid w:val="00E92CF6"/>
  </w:style>
  <w:style w:type="character" w:styleId="Strong">
    <w:name w:val="Strong"/>
    <w:qFormat/>
    <w:rsid w:val="00E92CF6"/>
    <w:rPr>
      <w:b/>
      <w:bCs/>
    </w:rPr>
  </w:style>
  <w:style w:type="character" w:customStyle="1" w:styleId="Bodytext0">
    <w:name w:val="Body text_"/>
    <w:basedOn w:val="DefaultParagraphFont"/>
    <w:link w:val="BodyText1"/>
    <w:rsid w:val="00E92CF6"/>
    <w:rPr>
      <w:rFonts w:ascii="Arial" w:eastAsia="Arial" w:hAnsi="Arial" w:cs="Arial"/>
      <w:sz w:val="21"/>
      <w:szCs w:val="21"/>
      <w:shd w:val="clear" w:color="auto" w:fill="FFFFFF"/>
    </w:rPr>
  </w:style>
  <w:style w:type="paragraph" w:customStyle="1" w:styleId="BodyText1">
    <w:name w:val="Body Text1"/>
    <w:basedOn w:val="Normal"/>
    <w:link w:val="Bodytext0"/>
    <w:rsid w:val="00E92CF6"/>
    <w:pPr>
      <w:shd w:val="clear" w:color="auto" w:fill="FFFFFF"/>
      <w:spacing w:after="300" w:line="230" w:lineRule="exact"/>
      <w:ind w:hanging="1440"/>
      <w:jc w:val="center"/>
    </w:pPr>
    <w:rPr>
      <w:rFonts w:ascii="Arial" w:eastAsia="Arial" w:hAnsi="Arial" w:cs="Arial"/>
      <w:sz w:val="21"/>
      <w:szCs w:val="21"/>
    </w:rPr>
  </w:style>
  <w:style w:type="table" w:customStyle="1" w:styleId="GridTable5Dark-Accent61">
    <w:name w:val="Grid Table 5 Dark - Accent 61"/>
    <w:basedOn w:val="TableNormal"/>
    <w:uiPriority w:val="50"/>
    <w:rsid w:val="00E92CF6"/>
    <w:pPr>
      <w:spacing w:after="0" w:line="240" w:lineRule="auto"/>
    </w:pPr>
    <w:rPr>
      <w:rFonts w:eastAsiaTheme="minorEastAsia"/>
      <w:sz w:val="21"/>
      <w:szCs w:val="21"/>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EF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0AD4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0AD4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0AD4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0AD47" w:themeFill="accent6"/>
      </w:tcPr>
    </w:tblStylePr>
    <w:tblStylePr w:type="band1Vert">
      <w:tblPr/>
      <w:tcPr>
        <w:shd w:val="clear" w:color="auto" w:fill="C5E0B3" w:themeFill="accent6" w:themeFillTint="66"/>
      </w:tcPr>
    </w:tblStylePr>
    <w:tblStylePr w:type="band1Horz">
      <w:tblPr/>
      <w:tcPr>
        <w:shd w:val="clear" w:color="auto" w:fill="C5E0B3" w:themeFill="accent6" w:themeFillTint="66"/>
      </w:tcPr>
    </w:tblStylePr>
  </w:style>
  <w:style w:type="table" w:styleId="LightShading">
    <w:name w:val="Light Shading"/>
    <w:basedOn w:val="TableNormal"/>
    <w:uiPriority w:val="60"/>
    <w:rsid w:val="00E92CF6"/>
    <w:pPr>
      <w:spacing w:after="0" w:line="240" w:lineRule="auto"/>
    </w:pPr>
    <w:rPr>
      <w:rFonts w:eastAsiaTheme="minorEastAsia"/>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ColorfulShading-Accent6">
    <w:name w:val="Colorful Shading Accent 6"/>
    <w:basedOn w:val="TableNormal"/>
    <w:uiPriority w:val="71"/>
    <w:rsid w:val="00E92CF6"/>
    <w:pPr>
      <w:spacing w:after="0" w:line="240" w:lineRule="auto"/>
    </w:pPr>
    <w:rPr>
      <w:color w:val="000000" w:themeColor="text1"/>
    </w:rPr>
    <w:tblPr>
      <w:tblStyleRowBandSize w:val="1"/>
      <w:tblStyleColBandSize w:val="1"/>
      <w:tblBorders>
        <w:top w:val="single" w:sz="24" w:space="0" w:color="4472C4" w:themeColor="accent5"/>
        <w:left w:val="single" w:sz="4" w:space="0" w:color="70AD47" w:themeColor="accent6"/>
        <w:bottom w:val="single" w:sz="4" w:space="0" w:color="70AD47" w:themeColor="accent6"/>
        <w:right w:val="single" w:sz="4" w:space="0" w:color="70AD47" w:themeColor="accent6"/>
        <w:insideH w:val="single" w:sz="4" w:space="0" w:color="FFFFFF" w:themeColor="background1"/>
        <w:insideV w:val="single" w:sz="4" w:space="0" w:color="FFFFFF" w:themeColor="background1"/>
      </w:tblBorders>
    </w:tblPr>
    <w:tcPr>
      <w:shd w:val="clear" w:color="auto" w:fill="F0F7EC" w:themeFill="accent6" w:themeFillTint="19"/>
    </w:tcPr>
    <w:tblStylePr w:type="firstRow">
      <w:rPr>
        <w:b/>
        <w:bCs/>
      </w:rPr>
      <w:tblPr/>
      <w:tcPr>
        <w:tcBorders>
          <w:top w:val="nil"/>
          <w:left w:val="nil"/>
          <w:bottom w:val="single" w:sz="24" w:space="0" w:color="4472C4"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672A" w:themeFill="accent6" w:themeFillShade="99"/>
      </w:tcPr>
    </w:tblStylePr>
    <w:tblStylePr w:type="firstCol">
      <w:rPr>
        <w:color w:val="FFFFFF" w:themeColor="background1"/>
      </w:rPr>
      <w:tblPr/>
      <w:tcPr>
        <w:tcBorders>
          <w:top w:val="nil"/>
          <w:left w:val="nil"/>
          <w:bottom w:val="nil"/>
          <w:right w:val="nil"/>
          <w:insideH w:val="single" w:sz="4" w:space="0" w:color="43672A" w:themeColor="accent6" w:themeShade="99"/>
          <w:insideV w:val="nil"/>
        </w:tcBorders>
        <w:shd w:val="clear" w:color="auto" w:fill="4367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43672A" w:themeFill="accent6" w:themeFillShade="99"/>
      </w:tcPr>
    </w:tblStylePr>
    <w:tblStylePr w:type="band1Vert">
      <w:tblPr/>
      <w:tcPr>
        <w:shd w:val="clear" w:color="auto" w:fill="C5E0B3" w:themeFill="accent6" w:themeFillTint="66"/>
      </w:tcPr>
    </w:tblStylePr>
    <w:tblStylePr w:type="band1Horz">
      <w:tblPr/>
      <w:tcPr>
        <w:shd w:val="clear" w:color="auto" w:fill="B7D8A0" w:themeFill="accent6" w:themeFillTint="7F"/>
      </w:tcPr>
    </w:tblStylePr>
    <w:tblStylePr w:type="neCell">
      <w:rPr>
        <w:color w:val="000000" w:themeColor="text1"/>
      </w:rPr>
    </w:tblStylePr>
    <w:tblStylePr w:type="nwCell">
      <w:rPr>
        <w:color w:val="000000" w:themeColor="text1"/>
      </w:rPr>
    </w:tblStylePr>
  </w:style>
  <w:style w:type="paragraph" w:customStyle="1" w:styleId="Heading41">
    <w:name w:val="Heading 41"/>
    <w:basedOn w:val="Normal"/>
    <w:next w:val="Normal"/>
    <w:uiPriority w:val="9"/>
    <w:semiHidden/>
    <w:unhideWhenUsed/>
    <w:qFormat/>
    <w:rsid w:val="00E92CF6"/>
    <w:pPr>
      <w:keepNext/>
      <w:keepLines/>
      <w:spacing w:before="200" w:after="0" w:line="259" w:lineRule="auto"/>
      <w:outlineLvl w:val="3"/>
    </w:pPr>
    <w:rPr>
      <w:rFonts w:ascii="Calibri Light" w:eastAsia="Times New Roman" w:hAnsi="Calibri Light" w:cs="Times New Roman"/>
      <w:b/>
      <w:bCs/>
      <w:i/>
      <w:iCs/>
      <w:color w:val="5B9BD5"/>
    </w:rPr>
  </w:style>
  <w:style w:type="table" w:customStyle="1" w:styleId="TableGrid80">
    <w:name w:val="Table Grid8"/>
    <w:basedOn w:val="TableNormal"/>
    <w:next w:val="TableGrid"/>
    <w:uiPriority w:val="59"/>
    <w:rsid w:val="00E92CF6"/>
    <w:pPr>
      <w:spacing w:after="0" w:line="240" w:lineRule="auto"/>
    </w:pPr>
    <w:rPr>
      <w:rFonts w:ascii="Calibri" w:eastAsia="Calibri" w:hAnsi="Calibri"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52">
    <w:name w:val="Grid Table 5 Dark - Accent 52"/>
    <w:basedOn w:val="TableNormal"/>
    <w:uiPriority w:val="50"/>
    <w:rsid w:val="00E92CF6"/>
    <w:pPr>
      <w:spacing w:after="0" w:line="240" w:lineRule="auto"/>
    </w:pPr>
    <w:rPr>
      <w:rFonts w:ascii="Calibri" w:eastAsia="Calibri" w:hAnsi="Calibri" w:cs="Times New Roman"/>
      <w:sz w:val="20"/>
      <w:szCs w:val="20"/>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5Dark-Accent22">
    <w:name w:val="Grid Table 5 Dark - Accent 22"/>
    <w:basedOn w:val="TableNormal"/>
    <w:uiPriority w:val="50"/>
    <w:rsid w:val="00E92CF6"/>
    <w:pPr>
      <w:spacing w:after="0" w:line="240" w:lineRule="auto"/>
    </w:pPr>
    <w:rPr>
      <w:rFonts w:ascii="Calibri" w:eastAsia="Calibri" w:hAnsi="Calibri" w:cs="Times New Roman"/>
      <w:sz w:val="20"/>
      <w:szCs w:val="20"/>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character" w:customStyle="1" w:styleId="Heading4Char1">
    <w:name w:val="Heading 4 Char1"/>
    <w:basedOn w:val="DefaultParagraphFont"/>
    <w:uiPriority w:val="9"/>
    <w:semiHidden/>
    <w:rsid w:val="00E92CF6"/>
    <w:rPr>
      <w:rFonts w:asciiTheme="majorHAnsi" w:eastAsiaTheme="majorEastAsia" w:hAnsiTheme="majorHAnsi" w:cstheme="majorBidi"/>
      <w:b/>
      <w:bCs/>
      <w:i/>
      <w:iCs/>
      <w:color w:val="5B9BD5" w:themeColor="accent1"/>
    </w:rPr>
  </w:style>
  <w:style w:type="table" w:customStyle="1" w:styleId="TableGrid50">
    <w:name w:val="Table Grid5"/>
    <w:basedOn w:val="TableNormal"/>
    <w:next w:val="TableGrid"/>
    <w:uiPriority w:val="59"/>
    <w:rsid w:val="00310BB1"/>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4910157">
      <w:bodyDiv w:val="1"/>
      <w:marLeft w:val="0"/>
      <w:marRight w:val="0"/>
      <w:marTop w:val="0"/>
      <w:marBottom w:val="0"/>
      <w:divBdr>
        <w:top w:val="none" w:sz="0" w:space="0" w:color="auto"/>
        <w:left w:val="none" w:sz="0" w:space="0" w:color="auto"/>
        <w:bottom w:val="none" w:sz="0" w:space="0" w:color="auto"/>
        <w:right w:val="none" w:sz="0" w:space="0" w:color="auto"/>
      </w:divBdr>
    </w:div>
    <w:div w:id="110974681">
      <w:bodyDiv w:val="1"/>
      <w:marLeft w:val="0"/>
      <w:marRight w:val="0"/>
      <w:marTop w:val="0"/>
      <w:marBottom w:val="0"/>
      <w:divBdr>
        <w:top w:val="none" w:sz="0" w:space="0" w:color="auto"/>
        <w:left w:val="none" w:sz="0" w:space="0" w:color="auto"/>
        <w:bottom w:val="none" w:sz="0" w:space="0" w:color="auto"/>
        <w:right w:val="none" w:sz="0" w:space="0" w:color="auto"/>
      </w:divBdr>
    </w:div>
    <w:div w:id="167451293">
      <w:bodyDiv w:val="1"/>
      <w:marLeft w:val="0"/>
      <w:marRight w:val="0"/>
      <w:marTop w:val="0"/>
      <w:marBottom w:val="0"/>
      <w:divBdr>
        <w:top w:val="none" w:sz="0" w:space="0" w:color="auto"/>
        <w:left w:val="none" w:sz="0" w:space="0" w:color="auto"/>
        <w:bottom w:val="none" w:sz="0" w:space="0" w:color="auto"/>
        <w:right w:val="none" w:sz="0" w:space="0" w:color="auto"/>
      </w:divBdr>
    </w:div>
    <w:div w:id="232158589">
      <w:bodyDiv w:val="1"/>
      <w:marLeft w:val="0"/>
      <w:marRight w:val="0"/>
      <w:marTop w:val="0"/>
      <w:marBottom w:val="0"/>
      <w:divBdr>
        <w:top w:val="none" w:sz="0" w:space="0" w:color="auto"/>
        <w:left w:val="none" w:sz="0" w:space="0" w:color="auto"/>
        <w:bottom w:val="none" w:sz="0" w:space="0" w:color="auto"/>
        <w:right w:val="none" w:sz="0" w:space="0" w:color="auto"/>
      </w:divBdr>
      <w:divsChild>
        <w:div w:id="1257711894">
          <w:marLeft w:val="547"/>
          <w:marRight w:val="0"/>
          <w:marTop w:val="0"/>
          <w:marBottom w:val="0"/>
          <w:divBdr>
            <w:top w:val="none" w:sz="0" w:space="0" w:color="auto"/>
            <w:left w:val="none" w:sz="0" w:space="0" w:color="auto"/>
            <w:bottom w:val="none" w:sz="0" w:space="0" w:color="auto"/>
            <w:right w:val="none" w:sz="0" w:space="0" w:color="auto"/>
          </w:divBdr>
        </w:div>
        <w:div w:id="338893732">
          <w:marLeft w:val="547"/>
          <w:marRight w:val="0"/>
          <w:marTop w:val="0"/>
          <w:marBottom w:val="0"/>
          <w:divBdr>
            <w:top w:val="none" w:sz="0" w:space="0" w:color="auto"/>
            <w:left w:val="none" w:sz="0" w:space="0" w:color="auto"/>
            <w:bottom w:val="none" w:sz="0" w:space="0" w:color="auto"/>
            <w:right w:val="none" w:sz="0" w:space="0" w:color="auto"/>
          </w:divBdr>
        </w:div>
        <w:div w:id="1757482423">
          <w:marLeft w:val="547"/>
          <w:marRight w:val="0"/>
          <w:marTop w:val="0"/>
          <w:marBottom w:val="0"/>
          <w:divBdr>
            <w:top w:val="none" w:sz="0" w:space="0" w:color="auto"/>
            <w:left w:val="none" w:sz="0" w:space="0" w:color="auto"/>
            <w:bottom w:val="none" w:sz="0" w:space="0" w:color="auto"/>
            <w:right w:val="none" w:sz="0" w:space="0" w:color="auto"/>
          </w:divBdr>
        </w:div>
        <w:div w:id="1844007386">
          <w:marLeft w:val="547"/>
          <w:marRight w:val="0"/>
          <w:marTop w:val="0"/>
          <w:marBottom w:val="0"/>
          <w:divBdr>
            <w:top w:val="none" w:sz="0" w:space="0" w:color="auto"/>
            <w:left w:val="none" w:sz="0" w:space="0" w:color="auto"/>
            <w:bottom w:val="none" w:sz="0" w:space="0" w:color="auto"/>
            <w:right w:val="none" w:sz="0" w:space="0" w:color="auto"/>
          </w:divBdr>
        </w:div>
        <w:div w:id="581379209">
          <w:marLeft w:val="547"/>
          <w:marRight w:val="0"/>
          <w:marTop w:val="0"/>
          <w:marBottom w:val="0"/>
          <w:divBdr>
            <w:top w:val="none" w:sz="0" w:space="0" w:color="auto"/>
            <w:left w:val="none" w:sz="0" w:space="0" w:color="auto"/>
            <w:bottom w:val="none" w:sz="0" w:space="0" w:color="auto"/>
            <w:right w:val="none" w:sz="0" w:space="0" w:color="auto"/>
          </w:divBdr>
        </w:div>
        <w:div w:id="818426875">
          <w:marLeft w:val="547"/>
          <w:marRight w:val="0"/>
          <w:marTop w:val="0"/>
          <w:marBottom w:val="0"/>
          <w:divBdr>
            <w:top w:val="none" w:sz="0" w:space="0" w:color="auto"/>
            <w:left w:val="none" w:sz="0" w:space="0" w:color="auto"/>
            <w:bottom w:val="none" w:sz="0" w:space="0" w:color="auto"/>
            <w:right w:val="none" w:sz="0" w:space="0" w:color="auto"/>
          </w:divBdr>
        </w:div>
        <w:div w:id="709887841">
          <w:marLeft w:val="547"/>
          <w:marRight w:val="0"/>
          <w:marTop w:val="0"/>
          <w:marBottom w:val="0"/>
          <w:divBdr>
            <w:top w:val="none" w:sz="0" w:space="0" w:color="auto"/>
            <w:left w:val="none" w:sz="0" w:space="0" w:color="auto"/>
            <w:bottom w:val="none" w:sz="0" w:space="0" w:color="auto"/>
            <w:right w:val="none" w:sz="0" w:space="0" w:color="auto"/>
          </w:divBdr>
        </w:div>
      </w:divsChild>
    </w:div>
    <w:div w:id="232590413">
      <w:bodyDiv w:val="1"/>
      <w:marLeft w:val="0"/>
      <w:marRight w:val="0"/>
      <w:marTop w:val="0"/>
      <w:marBottom w:val="0"/>
      <w:divBdr>
        <w:top w:val="none" w:sz="0" w:space="0" w:color="auto"/>
        <w:left w:val="none" w:sz="0" w:space="0" w:color="auto"/>
        <w:bottom w:val="none" w:sz="0" w:space="0" w:color="auto"/>
        <w:right w:val="none" w:sz="0" w:space="0" w:color="auto"/>
      </w:divBdr>
      <w:divsChild>
        <w:div w:id="711004663">
          <w:marLeft w:val="547"/>
          <w:marRight w:val="0"/>
          <w:marTop w:val="0"/>
          <w:marBottom w:val="0"/>
          <w:divBdr>
            <w:top w:val="none" w:sz="0" w:space="0" w:color="auto"/>
            <w:left w:val="none" w:sz="0" w:space="0" w:color="auto"/>
            <w:bottom w:val="none" w:sz="0" w:space="0" w:color="auto"/>
            <w:right w:val="none" w:sz="0" w:space="0" w:color="auto"/>
          </w:divBdr>
        </w:div>
        <w:div w:id="842551797">
          <w:marLeft w:val="547"/>
          <w:marRight w:val="0"/>
          <w:marTop w:val="0"/>
          <w:marBottom w:val="0"/>
          <w:divBdr>
            <w:top w:val="none" w:sz="0" w:space="0" w:color="auto"/>
            <w:left w:val="none" w:sz="0" w:space="0" w:color="auto"/>
            <w:bottom w:val="none" w:sz="0" w:space="0" w:color="auto"/>
            <w:right w:val="none" w:sz="0" w:space="0" w:color="auto"/>
          </w:divBdr>
        </w:div>
        <w:div w:id="951597306">
          <w:marLeft w:val="547"/>
          <w:marRight w:val="0"/>
          <w:marTop w:val="0"/>
          <w:marBottom w:val="0"/>
          <w:divBdr>
            <w:top w:val="none" w:sz="0" w:space="0" w:color="auto"/>
            <w:left w:val="none" w:sz="0" w:space="0" w:color="auto"/>
            <w:bottom w:val="none" w:sz="0" w:space="0" w:color="auto"/>
            <w:right w:val="none" w:sz="0" w:space="0" w:color="auto"/>
          </w:divBdr>
        </w:div>
        <w:div w:id="1456022477">
          <w:marLeft w:val="547"/>
          <w:marRight w:val="0"/>
          <w:marTop w:val="0"/>
          <w:marBottom w:val="0"/>
          <w:divBdr>
            <w:top w:val="none" w:sz="0" w:space="0" w:color="auto"/>
            <w:left w:val="none" w:sz="0" w:space="0" w:color="auto"/>
            <w:bottom w:val="none" w:sz="0" w:space="0" w:color="auto"/>
            <w:right w:val="none" w:sz="0" w:space="0" w:color="auto"/>
          </w:divBdr>
        </w:div>
        <w:div w:id="1238857999">
          <w:marLeft w:val="547"/>
          <w:marRight w:val="0"/>
          <w:marTop w:val="0"/>
          <w:marBottom w:val="0"/>
          <w:divBdr>
            <w:top w:val="none" w:sz="0" w:space="0" w:color="auto"/>
            <w:left w:val="none" w:sz="0" w:space="0" w:color="auto"/>
            <w:bottom w:val="none" w:sz="0" w:space="0" w:color="auto"/>
            <w:right w:val="none" w:sz="0" w:space="0" w:color="auto"/>
          </w:divBdr>
        </w:div>
        <w:div w:id="1719283863">
          <w:marLeft w:val="547"/>
          <w:marRight w:val="0"/>
          <w:marTop w:val="0"/>
          <w:marBottom w:val="0"/>
          <w:divBdr>
            <w:top w:val="none" w:sz="0" w:space="0" w:color="auto"/>
            <w:left w:val="none" w:sz="0" w:space="0" w:color="auto"/>
            <w:bottom w:val="none" w:sz="0" w:space="0" w:color="auto"/>
            <w:right w:val="none" w:sz="0" w:space="0" w:color="auto"/>
          </w:divBdr>
        </w:div>
        <w:div w:id="992443674">
          <w:marLeft w:val="547"/>
          <w:marRight w:val="0"/>
          <w:marTop w:val="0"/>
          <w:marBottom w:val="0"/>
          <w:divBdr>
            <w:top w:val="none" w:sz="0" w:space="0" w:color="auto"/>
            <w:left w:val="none" w:sz="0" w:space="0" w:color="auto"/>
            <w:bottom w:val="none" w:sz="0" w:space="0" w:color="auto"/>
            <w:right w:val="none" w:sz="0" w:space="0" w:color="auto"/>
          </w:divBdr>
        </w:div>
      </w:divsChild>
    </w:div>
    <w:div w:id="234825085">
      <w:bodyDiv w:val="1"/>
      <w:marLeft w:val="0"/>
      <w:marRight w:val="0"/>
      <w:marTop w:val="0"/>
      <w:marBottom w:val="0"/>
      <w:divBdr>
        <w:top w:val="none" w:sz="0" w:space="0" w:color="auto"/>
        <w:left w:val="none" w:sz="0" w:space="0" w:color="auto"/>
        <w:bottom w:val="none" w:sz="0" w:space="0" w:color="auto"/>
        <w:right w:val="none" w:sz="0" w:space="0" w:color="auto"/>
      </w:divBdr>
    </w:div>
    <w:div w:id="251015685">
      <w:bodyDiv w:val="1"/>
      <w:marLeft w:val="0"/>
      <w:marRight w:val="0"/>
      <w:marTop w:val="0"/>
      <w:marBottom w:val="0"/>
      <w:divBdr>
        <w:top w:val="none" w:sz="0" w:space="0" w:color="auto"/>
        <w:left w:val="none" w:sz="0" w:space="0" w:color="auto"/>
        <w:bottom w:val="none" w:sz="0" w:space="0" w:color="auto"/>
        <w:right w:val="none" w:sz="0" w:space="0" w:color="auto"/>
      </w:divBdr>
      <w:divsChild>
        <w:div w:id="1194658266">
          <w:marLeft w:val="547"/>
          <w:marRight w:val="0"/>
          <w:marTop w:val="0"/>
          <w:marBottom w:val="0"/>
          <w:divBdr>
            <w:top w:val="none" w:sz="0" w:space="0" w:color="auto"/>
            <w:left w:val="none" w:sz="0" w:space="0" w:color="auto"/>
            <w:bottom w:val="none" w:sz="0" w:space="0" w:color="auto"/>
            <w:right w:val="none" w:sz="0" w:space="0" w:color="auto"/>
          </w:divBdr>
        </w:div>
        <w:div w:id="1713967195">
          <w:marLeft w:val="547"/>
          <w:marRight w:val="0"/>
          <w:marTop w:val="0"/>
          <w:marBottom w:val="0"/>
          <w:divBdr>
            <w:top w:val="none" w:sz="0" w:space="0" w:color="auto"/>
            <w:left w:val="none" w:sz="0" w:space="0" w:color="auto"/>
            <w:bottom w:val="none" w:sz="0" w:space="0" w:color="auto"/>
            <w:right w:val="none" w:sz="0" w:space="0" w:color="auto"/>
          </w:divBdr>
        </w:div>
      </w:divsChild>
    </w:div>
    <w:div w:id="340593314">
      <w:bodyDiv w:val="1"/>
      <w:marLeft w:val="0"/>
      <w:marRight w:val="0"/>
      <w:marTop w:val="0"/>
      <w:marBottom w:val="0"/>
      <w:divBdr>
        <w:top w:val="none" w:sz="0" w:space="0" w:color="auto"/>
        <w:left w:val="none" w:sz="0" w:space="0" w:color="auto"/>
        <w:bottom w:val="none" w:sz="0" w:space="0" w:color="auto"/>
        <w:right w:val="none" w:sz="0" w:space="0" w:color="auto"/>
      </w:divBdr>
    </w:div>
    <w:div w:id="373892574">
      <w:bodyDiv w:val="1"/>
      <w:marLeft w:val="0"/>
      <w:marRight w:val="0"/>
      <w:marTop w:val="0"/>
      <w:marBottom w:val="0"/>
      <w:divBdr>
        <w:top w:val="none" w:sz="0" w:space="0" w:color="auto"/>
        <w:left w:val="none" w:sz="0" w:space="0" w:color="auto"/>
        <w:bottom w:val="none" w:sz="0" w:space="0" w:color="auto"/>
        <w:right w:val="none" w:sz="0" w:space="0" w:color="auto"/>
      </w:divBdr>
    </w:div>
    <w:div w:id="386420031">
      <w:bodyDiv w:val="1"/>
      <w:marLeft w:val="0"/>
      <w:marRight w:val="0"/>
      <w:marTop w:val="0"/>
      <w:marBottom w:val="0"/>
      <w:divBdr>
        <w:top w:val="none" w:sz="0" w:space="0" w:color="auto"/>
        <w:left w:val="none" w:sz="0" w:space="0" w:color="auto"/>
        <w:bottom w:val="none" w:sz="0" w:space="0" w:color="auto"/>
        <w:right w:val="none" w:sz="0" w:space="0" w:color="auto"/>
      </w:divBdr>
    </w:div>
    <w:div w:id="446042238">
      <w:bodyDiv w:val="1"/>
      <w:marLeft w:val="0"/>
      <w:marRight w:val="0"/>
      <w:marTop w:val="0"/>
      <w:marBottom w:val="0"/>
      <w:divBdr>
        <w:top w:val="none" w:sz="0" w:space="0" w:color="auto"/>
        <w:left w:val="none" w:sz="0" w:space="0" w:color="auto"/>
        <w:bottom w:val="none" w:sz="0" w:space="0" w:color="auto"/>
        <w:right w:val="none" w:sz="0" w:space="0" w:color="auto"/>
      </w:divBdr>
    </w:div>
    <w:div w:id="448361606">
      <w:bodyDiv w:val="1"/>
      <w:marLeft w:val="0"/>
      <w:marRight w:val="0"/>
      <w:marTop w:val="0"/>
      <w:marBottom w:val="0"/>
      <w:divBdr>
        <w:top w:val="none" w:sz="0" w:space="0" w:color="auto"/>
        <w:left w:val="none" w:sz="0" w:space="0" w:color="auto"/>
        <w:bottom w:val="none" w:sz="0" w:space="0" w:color="auto"/>
        <w:right w:val="none" w:sz="0" w:space="0" w:color="auto"/>
      </w:divBdr>
    </w:div>
    <w:div w:id="514539128">
      <w:bodyDiv w:val="1"/>
      <w:marLeft w:val="0"/>
      <w:marRight w:val="0"/>
      <w:marTop w:val="0"/>
      <w:marBottom w:val="0"/>
      <w:divBdr>
        <w:top w:val="none" w:sz="0" w:space="0" w:color="auto"/>
        <w:left w:val="none" w:sz="0" w:space="0" w:color="auto"/>
        <w:bottom w:val="none" w:sz="0" w:space="0" w:color="auto"/>
        <w:right w:val="none" w:sz="0" w:space="0" w:color="auto"/>
      </w:divBdr>
    </w:div>
    <w:div w:id="534540074">
      <w:bodyDiv w:val="1"/>
      <w:marLeft w:val="0"/>
      <w:marRight w:val="0"/>
      <w:marTop w:val="0"/>
      <w:marBottom w:val="0"/>
      <w:divBdr>
        <w:top w:val="none" w:sz="0" w:space="0" w:color="auto"/>
        <w:left w:val="none" w:sz="0" w:space="0" w:color="auto"/>
        <w:bottom w:val="none" w:sz="0" w:space="0" w:color="auto"/>
        <w:right w:val="none" w:sz="0" w:space="0" w:color="auto"/>
      </w:divBdr>
    </w:div>
    <w:div w:id="780345059">
      <w:bodyDiv w:val="1"/>
      <w:marLeft w:val="0"/>
      <w:marRight w:val="0"/>
      <w:marTop w:val="0"/>
      <w:marBottom w:val="0"/>
      <w:divBdr>
        <w:top w:val="none" w:sz="0" w:space="0" w:color="auto"/>
        <w:left w:val="none" w:sz="0" w:space="0" w:color="auto"/>
        <w:bottom w:val="none" w:sz="0" w:space="0" w:color="auto"/>
        <w:right w:val="none" w:sz="0" w:space="0" w:color="auto"/>
      </w:divBdr>
    </w:div>
    <w:div w:id="781153054">
      <w:bodyDiv w:val="1"/>
      <w:marLeft w:val="0"/>
      <w:marRight w:val="0"/>
      <w:marTop w:val="0"/>
      <w:marBottom w:val="0"/>
      <w:divBdr>
        <w:top w:val="none" w:sz="0" w:space="0" w:color="auto"/>
        <w:left w:val="none" w:sz="0" w:space="0" w:color="auto"/>
        <w:bottom w:val="none" w:sz="0" w:space="0" w:color="auto"/>
        <w:right w:val="none" w:sz="0" w:space="0" w:color="auto"/>
      </w:divBdr>
    </w:div>
    <w:div w:id="870655530">
      <w:bodyDiv w:val="1"/>
      <w:marLeft w:val="0"/>
      <w:marRight w:val="0"/>
      <w:marTop w:val="0"/>
      <w:marBottom w:val="0"/>
      <w:divBdr>
        <w:top w:val="none" w:sz="0" w:space="0" w:color="auto"/>
        <w:left w:val="none" w:sz="0" w:space="0" w:color="auto"/>
        <w:bottom w:val="none" w:sz="0" w:space="0" w:color="auto"/>
        <w:right w:val="none" w:sz="0" w:space="0" w:color="auto"/>
      </w:divBdr>
    </w:div>
    <w:div w:id="911695700">
      <w:bodyDiv w:val="1"/>
      <w:marLeft w:val="0"/>
      <w:marRight w:val="0"/>
      <w:marTop w:val="0"/>
      <w:marBottom w:val="0"/>
      <w:divBdr>
        <w:top w:val="none" w:sz="0" w:space="0" w:color="auto"/>
        <w:left w:val="none" w:sz="0" w:space="0" w:color="auto"/>
        <w:bottom w:val="none" w:sz="0" w:space="0" w:color="auto"/>
        <w:right w:val="none" w:sz="0" w:space="0" w:color="auto"/>
      </w:divBdr>
    </w:div>
    <w:div w:id="996105705">
      <w:bodyDiv w:val="1"/>
      <w:marLeft w:val="0"/>
      <w:marRight w:val="0"/>
      <w:marTop w:val="0"/>
      <w:marBottom w:val="0"/>
      <w:divBdr>
        <w:top w:val="none" w:sz="0" w:space="0" w:color="auto"/>
        <w:left w:val="none" w:sz="0" w:space="0" w:color="auto"/>
        <w:bottom w:val="none" w:sz="0" w:space="0" w:color="auto"/>
        <w:right w:val="none" w:sz="0" w:space="0" w:color="auto"/>
      </w:divBdr>
    </w:div>
    <w:div w:id="1010907746">
      <w:bodyDiv w:val="1"/>
      <w:marLeft w:val="0"/>
      <w:marRight w:val="0"/>
      <w:marTop w:val="0"/>
      <w:marBottom w:val="0"/>
      <w:divBdr>
        <w:top w:val="none" w:sz="0" w:space="0" w:color="auto"/>
        <w:left w:val="none" w:sz="0" w:space="0" w:color="auto"/>
        <w:bottom w:val="none" w:sz="0" w:space="0" w:color="auto"/>
        <w:right w:val="none" w:sz="0" w:space="0" w:color="auto"/>
      </w:divBdr>
    </w:div>
    <w:div w:id="1251163538">
      <w:bodyDiv w:val="1"/>
      <w:marLeft w:val="0"/>
      <w:marRight w:val="0"/>
      <w:marTop w:val="0"/>
      <w:marBottom w:val="0"/>
      <w:divBdr>
        <w:top w:val="none" w:sz="0" w:space="0" w:color="auto"/>
        <w:left w:val="none" w:sz="0" w:space="0" w:color="auto"/>
        <w:bottom w:val="none" w:sz="0" w:space="0" w:color="auto"/>
        <w:right w:val="none" w:sz="0" w:space="0" w:color="auto"/>
      </w:divBdr>
    </w:div>
    <w:div w:id="1262909058">
      <w:bodyDiv w:val="1"/>
      <w:marLeft w:val="0"/>
      <w:marRight w:val="0"/>
      <w:marTop w:val="0"/>
      <w:marBottom w:val="0"/>
      <w:divBdr>
        <w:top w:val="none" w:sz="0" w:space="0" w:color="auto"/>
        <w:left w:val="none" w:sz="0" w:space="0" w:color="auto"/>
        <w:bottom w:val="none" w:sz="0" w:space="0" w:color="auto"/>
        <w:right w:val="none" w:sz="0" w:space="0" w:color="auto"/>
      </w:divBdr>
    </w:div>
    <w:div w:id="1400397401">
      <w:bodyDiv w:val="1"/>
      <w:marLeft w:val="0"/>
      <w:marRight w:val="0"/>
      <w:marTop w:val="0"/>
      <w:marBottom w:val="0"/>
      <w:divBdr>
        <w:top w:val="none" w:sz="0" w:space="0" w:color="auto"/>
        <w:left w:val="none" w:sz="0" w:space="0" w:color="auto"/>
        <w:bottom w:val="none" w:sz="0" w:space="0" w:color="auto"/>
        <w:right w:val="none" w:sz="0" w:space="0" w:color="auto"/>
      </w:divBdr>
    </w:div>
    <w:div w:id="1416975228">
      <w:bodyDiv w:val="1"/>
      <w:marLeft w:val="0"/>
      <w:marRight w:val="0"/>
      <w:marTop w:val="0"/>
      <w:marBottom w:val="0"/>
      <w:divBdr>
        <w:top w:val="none" w:sz="0" w:space="0" w:color="auto"/>
        <w:left w:val="none" w:sz="0" w:space="0" w:color="auto"/>
        <w:bottom w:val="none" w:sz="0" w:space="0" w:color="auto"/>
        <w:right w:val="none" w:sz="0" w:space="0" w:color="auto"/>
      </w:divBdr>
    </w:div>
    <w:div w:id="1480731234">
      <w:bodyDiv w:val="1"/>
      <w:marLeft w:val="0"/>
      <w:marRight w:val="0"/>
      <w:marTop w:val="0"/>
      <w:marBottom w:val="0"/>
      <w:divBdr>
        <w:top w:val="none" w:sz="0" w:space="0" w:color="auto"/>
        <w:left w:val="none" w:sz="0" w:space="0" w:color="auto"/>
        <w:bottom w:val="none" w:sz="0" w:space="0" w:color="auto"/>
        <w:right w:val="none" w:sz="0" w:space="0" w:color="auto"/>
      </w:divBdr>
      <w:divsChild>
        <w:div w:id="1591236266">
          <w:marLeft w:val="547"/>
          <w:marRight w:val="0"/>
          <w:marTop w:val="0"/>
          <w:marBottom w:val="0"/>
          <w:divBdr>
            <w:top w:val="none" w:sz="0" w:space="0" w:color="auto"/>
            <w:left w:val="none" w:sz="0" w:space="0" w:color="auto"/>
            <w:bottom w:val="none" w:sz="0" w:space="0" w:color="auto"/>
            <w:right w:val="none" w:sz="0" w:space="0" w:color="auto"/>
          </w:divBdr>
        </w:div>
        <w:div w:id="2035763054">
          <w:marLeft w:val="547"/>
          <w:marRight w:val="0"/>
          <w:marTop w:val="0"/>
          <w:marBottom w:val="0"/>
          <w:divBdr>
            <w:top w:val="none" w:sz="0" w:space="0" w:color="auto"/>
            <w:left w:val="none" w:sz="0" w:space="0" w:color="auto"/>
            <w:bottom w:val="none" w:sz="0" w:space="0" w:color="auto"/>
            <w:right w:val="none" w:sz="0" w:space="0" w:color="auto"/>
          </w:divBdr>
        </w:div>
      </w:divsChild>
    </w:div>
    <w:div w:id="1509366776">
      <w:bodyDiv w:val="1"/>
      <w:marLeft w:val="0"/>
      <w:marRight w:val="0"/>
      <w:marTop w:val="0"/>
      <w:marBottom w:val="0"/>
      <w:divBdr>
        <w:top w:val="none" w:sz="0" w:space="0" w:color="auto"/>
        <w:left w:val="none" w:sz="0" w:space="0" w:color="auto"/>
        <w:bottom w:val="none" w:sz="0" w:space="0" w:color="auto"/>
        <w:right w:val="none" w:sz="0" w:space="0" w:color="auto"/>
      </w:divBdr>
    </w:div>
    <w:div w:id="1561744811">
      <w:bodyDiv w:val="1"/>
      <w:marLeft w:val="0"/>
      <w:marRight w:val="0"/>
      <w:marTop w:val="0"/>
      <w:marBottom w:val="0"/>
      <w:divBdr>
        <w:top w:val="none" w:sz="0" w:space="0" w:color="auto"/>
        <w:left w:val="none" w:sz="0" w:space="0" w:color="auto"/>
        <w:bottom w:val="none" w:sz="0" w:space="0" w:color="auto"/>
        <w:right w:val="none" w:sz="0" w:space="0" w:color="auto"/>
      </w:divBdr>
    </w:div>
    <w:div w:id="1641836926">
      <w:bodyDiv w:val="1"/>
      <w:marLeft w:val="0"/>
      <w:marRight w:val="0"/>
      <w:marTop w:val="0"/>
      <w:marBottom w:val="0"/>
      <w:divBdr>
        <w:top w:val="none" w:sz="0" w:space="0" w:color="auto"/>
        <w:left w:val="none" w:sz="0" w:space="0" w:color="auto"/>
        <w:bottom w:val="none" w:sz="0" w:space="0" w:color="auto"/>
        <w:right w:val="none" w:sz="0" w:space="0" w:color="auto"/>
      </w:divBdr>
    </w:div>
    <w:div w:id="1647663898">
      <w:bodyDiv w:val="1"/>
      <w:marLeft w:val="0"/>
      <w:marRight w:val="0"/>
      <w:marTop w:val="0"/>
      <w:marBottom w:val="0"/>
      <w:divBdr>
        <w:top w:val="none" w:sz="0" w:space="0" w:color="auto"/>
        <w:left w:val="none" w:sz="0" w:space="0" w:color="auto"/>
        <w:bottom w:val="none" w:sz="0" w:space="0" w:color="auto"/>
        <w:right w:val="none" w:sz="0" w:space="0" w:color="auto"/>
      </w:divBdr>
    </w:div>
    <w:div w:id="1668902397">
      <w:bodyDiv w:val="1"/>
      <w:marLeft w:val="0"/>
      <w:marRight w:val="0"/>
      <w:marTop w:val="0"/>
      <w:marBottom w:val="0"/>
      <w:divBdr>
        <w:top w:val="none" w:sz="0" w:space="0" w:color="auto"/>
        <w:left w:val="none" w:sz="0" w:space="0" w:color="auto"/>
        <w:bottom w:val="none" w:sz="0" w:space="0" w:color="auto"/>
        <w:right w:val="none" w:sz="0" w:space="0" w:color="auto"/>
      </w:divBdr>
    </w:div>
    <w:div w:id="1685666378">
      <w:bodyDiv w:val="1"/>
      <w:marLeft w:val="0"/>
      <w:marRight w:val="0"/>
      <w:marTop w:val="0"/>
      <w:marBottom w:val="0"/>
      <w:divBdr>
        <w:top w:val="none" w:sz="0" w:space="0" w:color="auto"/>
        <w:left w:val="none" w:sz="0" w:space="0" w:color="auto"/>
        <w:bottom w:val="none" w:sz="0" w:space="0" w:color="auto"/>
        <w:right w:val="none" w:sz="0" w:space="0" w:color="auto"/>
      </w:divBdr>
    </w:div>
    <w:div w:id="1706367632">
      <w:bodyDiv w:val="1"/>
      <w:marLeft w:val="0"/>
      <w:marRight w:val="0"/>
      <w:marTop w:val="0"/>
      <w:marBottom w:val="0"/>
      <w:divBdr>
        <w:top w:val="none" w:sz="0" w:space="0" w:color="auto"/>
        <w:left w:val="none" w:sz="0" w:space="0" w:color="auto"/>
        <w:bottom w:val="none" w:sz="0" w:space="0" w:color="auto"/>
        <w:right w:val="none" w:sz="0" w:space="0" w:color="auto"/>
      </w:divBdr>
    </w:div>
    <w:div w:id="1751921465">
      <w:bodyDiv w:val="1"/>
      <w:marLeft w:val="0"/>
      <w:marRight w:val="0"/>
      <w:marTop w:val="0"/>
      <w:marBottom w:val="0"/>
      <w:divBdr>
        <w:top w:val="none" w:sz="0" w:space="0" w:color="auto"/>
        <w:left w:val="none" w:sz="0" w:space="0" w:color="auto"/>
        <w:bottom w:val="none" w:sz="0" w:space="0" w:color="auto"/>
        <w:right w:val="none" w:sz="0" w:space="0" w:color="auto"/>
      </w:divBdr>
    </w:div>
    <w:div w:id="1828935511">
      <w:bodyDiv w:val="1"/>
      <w:marLeft w:val="0"/>
      <w:marRight w:val="0"/>
      <w:marTop w:val="0"/>
      <w:marBottom w:val="0"/>
      <w:divBdr>
        <w:top w:val="none" w:sz="0" w:space="0" w:color="auto"/>
        <w:left w:val="none" w:sz="0" w:space="0" w:color="auto"/>
        <w:bottom w:val="none" w:sz="0" w:space="0" w:color="auto"/>
        <w:right w:val="none" w:sz="0" w:space="0" w:color="auto"/>
      </w:divBdr>
    </w:div>
    <w:div w:id="1831871866">
      <w:bodyDiv w:val="1"/>
      <w:marLeft w:val="0"/>
      <w:marRight w:val="0"/>
      <w:marTop w:val="0"/>
      <w:marBottom w:val="0"/>
      <w:divBdr>
        <w:top w:val="none" w:sz="0" w:space="0" w:color="auto"/>
        <w:left w:val="none" w:sz="0" w:space="0" w:color="auto"/>
        <w:bottom w:val="none" w:sz="0" w:space="0" w:color="auto"/>
        <w:right w:val="none" w:sz="0" w:space="0" w:color="auto"/>
      </w:divBdr>
    </w:div>
    <w:div w:id="1877543951">
      <w:bodyDiv w:val="1"/>
      <w:marLeft w:val="0"/>
      <w:marRight w:val="0"/>
      <w:marTop w:val="0"/>
      <w:marBottom w:val="0"/>
      <w:divBdr>
        <w:top w:val="none" w:sz="0" w:space="0" w:color="auto"/>
        <w:left w:val="none" w:sz="0" w:space="0" w:color="auto"/>
        <w:bottom w:val="none" w:sz="0" w:space="0" w:color="auto"/>
        <w:right w:val="none" w:sz="0" w:space="0" w:color="auto"/>
      </w:divBdr>
    </w:div>
    <w:div w:id="1904945978">
      <w:bodyDiv w:val="1"/>
      <w:marLeft w:val="0"/>
      <w:marRight w:val="0"/>
      <w:marTop w:val="0"/>
      <w:marBottom w:val="0"/>
      <w:divBdr>
        <w:top w:val="none" w:sz="0" w:space="0" w:color="auto"/>
        <w:left w:val="none" w:sz="0" w:space="0" w:color="auto"/>
        <w:bottom w:val="none" w:sz="0" w:space="0" w:color="auto"/>
        <w:right w:val="none" w:sz="0" w:space="0" w:color="auto"/>
      </w:divBdr>
    </w:div>
    <w:div w:id="1943947930">
      <w:bodyDiv w:val="1"/>
      <w:marLeft w:val="0"/>
      <w:marRight w:val="0"/>
      <w:marTop w:val="0"/>
      <w:marBottom w:val="0"/>
      <w:divBdr>
        <w:top w:val="none" w:sz="0" w:space="0" w:color="auto"/>
        <w:left w:val="none" w:sz="0" w:space="0" w:color="auto"/>
        <w:bottom w:val="none" w:sz="0" w:space="0" w:color="auto"/>
        <w:right w:val="none" w:sz="0" w:space="0" w:color="auto"/>
      </w:divBdr>
    </w:div>
    <w:div w:id="2087220868">
      <w:bodyDiv w:val="1"/>
      <w:marLeft w:val="0"/>
      <w:marRight w:val="0"/>
      <w:marTop w:val="0"/>
      <w:marBottom w:val="0"/>
      <w:divBdr>
        <w:top w:val="none" w:sz="0" w:space="0" w:color="auto"/>
        <w:left w:val="none" w:sz="0" w:space="0" w:color="auto"/>
        <w:bottom w:val="none" w:sz="0" w:space="0" w:color="auto"/>
        <w:right w:val="none" w:sz="0" w:space="0" w:color="auto"/>
      </w:divBdr>
    </w:div>
    <w:div w:id="21362876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hart" Target="charts/chart4.xml"/><Relationship Id="rId18" Type="http://schemas.openxmlformats.org/officeDocument/2006/relationships/chart" Target="charts/chart9.xml"/><Relationship Id="rId26" Type="http://schemas.openxmlformats.org/officeDocument/2006/relationships/image" Target="media/image3.jpeg"/><Relationship Id="rId39" Type="http://schemas.openxmlformats.org/officeDocument/2006/relationships/image" Target="media/image14.jpeg"/><Relationship Id="rId21" Type="http://schemas.openxmlformats.org/officeDocument/2006/relationships/chart" Target="charts/chart12.xml"/><Relationship Id="rId34" Type="http://schemas.openxmlformats.org/officeDocument/2006/relationships/chart" Target="charts/chart17.xml"/><Relationship Id="rId42" Type="http://schemas.openxmlformats.org/officeDocument/2006/relationships/header" Target="header1.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chart" Target="charts/chart7.xml"/><Relationship Id="rId29" Type="http://schemas.openxmlformats.org/officeDocument/2006/relationships/image" Target="media/image6.png"/><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chart" Target="charts/chart2.xml"/><Relationship Id="rId24" Type="http://schemas.openxmlformats.org/officeDocument/2006/relationships/chart" Target="charts/chart15.xml"/><Relationship Id="rId32" Type="http://schemas.openxmlformats.org/officeDocument/2006/relationships/image" Target="media/image9.PNG"/><Relationship Id="rId37" Type="http://schemas.openxmlformats.org/officeDocument/2006/relationships/image" Target="media/image12.jpeg"/><Relationship Id="rId40" Type="http://schemas.openxmlformats.org/officeDocument/2006/relationships/image" Target="media/image15.jpeg"/><Relationship Id="rId45" Type="http://schemas.openxmlformats.org/officeDocument/2006/relationships/fontTable" Target="fontTable.xml"/><Relationship Id="rId5" Type="http://schemas.openxmlformats.org/officeDocument/2006/relationships/webSettings" Target="webSettings.xml"/><Relationship Id="rId15" Type="http://schemas.openxmlformats.org/officeDocument/2006/relationships/chart" Target="charts/chart6.xml"/><Relationship Id="rId23" Type="http://schemas.openxmlformats.org/officeDocument/2006/relationships/chart" Target="charts/chart14.xml"/><Relationship Id="rId28" Type="http://schemas.openxmlformats.org/officeDocument/2006/relationships/image" Target="media/image5.jpeg"/><Relationship Id="rId36" Type="http://schemas.openxmlformats.org/officeDocument/2006/relationships/image" Target="media/image11.jpeg"/><Relationship Id="rId10" Type="http://schemas.openxmlformats.org/officeDocument/2006/relationships/chart" Target="charts/chart1.xml"/><Relationship Id="rId19" Type="http://schemas.openxmlformats.org/officeDocument/2006/relationships/chart" Target="charts/chart10.xml"/><Relationship Id="rId31" Type="http://schemas.openxmlformats.org/officeDocument/2006/relationships/image" Target="media/image8.png"/><Relationship Id="rId44" Type="http://schemas.openxmlformats.org/officeDocument/2006/relationships/footer" Target="footer2.xml"/><Relationship Id="rId4" Type="http://schemas.openxmlformats.org/officeDocument/2006/relationships/settings" Target="settings.xml"/><Relationship Id="rId9" Type="http://schemas.openxmlformats.org/officeDocument/2006/relationships/oleObject" Target="embeddings/Microsoft_Visio_2003-2010_Drawing1.vsd"/><Relationship Id="rId14" Type="http://schemas.openxmlformats.org/officeDocument/2006/relationships/chart" Target="charts/chart5.xml"/><Relationship Id="rId22" Type="http://schemas.openxmlformats.org/officeDocument/2006/relationships/chart" Target="charts/chart13.xml"/><Relationship Id="rId27" Type="http://schemas.openxmlformats.org/officeDocument/2006/relationships/image" Target="media/image4.jpeg"/><Relationship Id="rId30" Type="http://schemas.openxmlformats.org/officeDocument/2006/relationships/image" Target="media/image7.png"/><Relationship Id="rId35" Type="http://schemas.openxmlformats.org/officeDocument/2006/relationships/image" Target="media/image10.jpeg"/><Relationship Id="rId43" Type="http://schemas.openxmlformats.org/officeDocument/2006/relationships/footer" Target="footer1.xml"/><Relationship Id="rId8" Type="http://schemas.openxmlformats.org/officeDocument/2006/relationships/image" Target="media/image1.emf"/><Relationship Id="rId3" Type="http://schemas.openxmlformats.org/officeDocument/2006/relationships/styles" Target="styles.xml"/><Relationship Id="rId12" Type="http://schemas.openxmlformats.org/officeDocument/2006/relationships/chart" Target="charts/chart3.xml"/><Relationship Id="rId17" Type="http://schemas.openxmlformats.org/officeDocument/2006/relationships/chart" Target="charts/chart8.xml"/><Relationship Id="rId25" Type="http://schemas.openxmlformats.org/officeDocument/2006/relationships/image" Target="media/image2.jpeg"/><Relationship Id="rId33" Type="http://schemas.openxmlformats.org/officeDocument/2006/relationships/chart" Target="charts/chart16.xml"/><Relationship Id="rId38" Type="http://schemas.openxmlformats.org/officeDocument/2006/relationships/image" Target="media/image13.png"/><Relationship Id="rId46" Type="http://schemas.openxmlformats.org/officeDocument/2006/relationships/theme" Target="theme/theme1.xml"/><Relationship Id="rId20" Type="http://schemas.openxmlformats.org/officeDocument/2006/relationships/chart" Target="charts/chart11.xml"/><Relationship Id="rId41" Type="http://schemas.openxmlformats.org/officeDocument/2006/relationships/image" Target="media/image16.jpeg"/></Relationships>
</file>

<file path=word/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3.xlsx"/></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4.xlsx"/></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5.xlsx"/></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6.xlsx"/></Relationships>
</file>

<file path=word/charts/_rels/chart8.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7.xlsx"/></Relationships>
</file>

<file path=word/charts/_rels/chart9.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package" Target="../embeddings/Microsoft_Excel_Worksheet8.xlsx"/></Relationships>
</file>

<file path=word/charts/_rels/chart10.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Microsoft_Excel_Worksheet9.xlsx"/></Relationships>
</file>

<file path=word/charts/_rels/chart11.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package" Target="../embeddings/Microsoft_Excel_Worksheet10.xlsx"/></Relationships>
</file>

<file path=word/charts/_rels/chart12.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11.xlsx"/></Relationships>
</file>

<file path=word/charts/_rels/chart13.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package" Target="../embeddings/Microsoft_Excel_Worksheet12.xlsx"/></Relationships>
</file>

<file path=word/charts/_rels/chart14.xml.rels><?xml version="1.0" encoding="UTF-8" standalone="yes"?>
<Relationships xmlns="http://schemas.openxmlformats.org/package/2006/relationships"><Relationship Id="rId3" Type="http://schemas.openxmlformats.org/officeDocument/2006/relationships/themeOverride" Target="../theme/themeOverride14.xml"/><Relationship Id="rId2" Type="http://schemas.microsoft.com/office/2011/relationships/chartColorStyle" Target="colors11.xml"/><Relationship Id="rId1" Type="http://schemas.microsoft.com/office/2011/relationships/chartStyle" Target="style11.xml"/><Relationship Id="rId4" Type="http://schemas.openxmlformats.org/officeDocument/2006/relationships/package" Target="../embeddings/Microsoft_Excel_Worksheet13.xlsx"/></Relationships>
</file>

<file path=word/charts/_rels/chart15.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package" Target="../embeddings/Microsoft_Excel_Worksheet14.xlsx"/></Relationships>
</file>

<file path=word/charts/_rels/chart16.xml.rels><?xml version="1.0" encoding="UTF-8" standalone="yes"?>
<Relationships xmlns="http://schemas.openxmlformats.org/package/2006/relationships"><Relationship Id="rId1" Type="http://schemas.openxmlformats.org/officeDocument/2006/relationships/package" Target="../embeddings/Microsoft_Excel_Worksheet15.xlsx"/></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16.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oleObject" Target="file:///H:\2020\&#1061;&#1101;&#1084;&#1078;&#1080;&#1083;&#1090;\ZUNII%20BAGA%20ACHAALAL\2020\&#1058;&#1072;&#1081;&#1083;&#1072;&#1085;\2020-35kV-ZUN.xls"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6"/>
    </mc:Choice>
    <mc:Fallback>
      <c:style val="26"/>
    </mc:Fallback>
  </mc:AlternateContent>
  <c:clrMapOvr bg1="lt1" tx1="dk1" bg2="lt2" tx2="dk2" accent1="accent1" accent2="accent2" accent3="accent3" accent4="accent4" accent5="accent5" accent6="accent6" hlink="hlink" folHlink="folHlink"/>
  <c:chart>
    <c:title>
      <c:tx>
        <c:rich>
          <a:bodyPr/>
          <a:lstStyle/>
          <a:p>
            <a:pPr>
              <a:defRPr sz="1200"/>
            </a:pPr>
            <a:r>
              <a:rPr lang="mn-MN" sz="1200"/>
              <a:t>Ажилтнуудын хүйсийн харьцаа</a:t>
            </a:r>
            <a:r>
              <a:rPr lang="mn-MN" sz="1200" baseline="0"/>
              <a:t> </a:t>
            </a:r>
            <a:endParaRPr lang="en-US" sz="1200"/>
          </a:p>
        </c:rich>
      </c:tx>
      <c:layout>
        <c:manualLayout>
          <c:xMode val="edge"/>
          <c:yMode val="edge"/>
          <c:x val="0.27282587435853489"/>
          <c:y val="9.0856299212598426E-2"/>
        </c:manualLayout>
      </c:layout>
      <c:overlay val="0"/>
    </c:title>
    <c:autoTitleDeleted val="0"/>
    <c:view3D>
      <c:rotX val="15"/>
      <c:rotY val="20"/>
      <c:rAngAx val="1"/>
    </c:view3D>
    <c:floor>
      <c:thickness val="0"/>
    </c:floor>
    <c:sideWall>
      <c:thickness val="0"/>
    </c:sideWall>
    <c:backWall>
      <c:thickness val="0"/>
    </c:backWall>
    <c:plotArea>
      <c:layout/>
      <c:bar3DChart>
        <c:barDir val="col"/>
        <c:grouping val="clustered"/>
        <c:varyColors val="0"/>
        <c:ser>
          <c:idx val="0"/>
          <c:order val="0"/>
          <c:spPr>
            <a:solidFill>
              <a:srgbClr val="00B0F0"/>
            </a:solidFill>
          </c:spPr>
          <c:invertIfNegative val="0"/>
          <c:dPt>
            <c:idx val="0"/>
            <c:invertIfNegative val="0"/>
            <c:bubble3D val="0"/>
            <c:spPr>
              <a:solidFill>
                <a:srgbClr val="FF0000"/>
              </a:solidFill>
            </c:spPr>
            <c:extLst>
              <c:ext xmlns:c16="http://schemas.microsoft.com/office/drawing/2014/chart" uri="{C3380CC4-5D6E-409C-BE32-E72D297353CC}">
                <c16:uniqueId val="{00000001-6397-4747-A926-D1BC89FCC4FD}"/>
              </c:ext>
            </c:extLst>
          </c:dPt>
          <c:dLbls>
            <c:dLbl>
              <c:idx val="0"/>
              <c:layout>
                <c:manualLayout>
                  <c:x val="3.0555555555555565E-2"/>
                  <c:y val="-6.481481481481481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397-4747-A926-D1BC89FCC4FD}"/>
                </c:ext>
              </c:extLst>
            </c:dLbl>
            <c:dLbl>
              <c:idx val="1"/>
              <c:layout>
                <c:manualLayout>
                  <c:x val="2.5000000000000001E-2"/>
                  <c:y val="-6.944444444444448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397-4747-A926-D1BC89FCC4FD}"/>
                </c:ext>
              </c:extLst>
            </c:dLbl>
            <c:spPr>
              <a:noFill/>
              <a:ln>
                <a:noFill/>
              </a:ln>
              <a:effectLst/>
            </c:spPr>
            <c:txPr>
              <a:bodyPr/>
              <a:lstStyle/>
              <a:p>
                <a:pPr>
                  <a:defRPr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судалгаа!$G$5:$H$5</c:f>
              <c:strCache>
                <c:ptCount val="2"/>
                <c:pt idx="0">
                  <c:v>эм</c:v>
                </c:pt>
                <c:pt idx="1">
                  <c:v>эр</c:v>
                </c:pt>
              </c:strCache>
            </c:strRef>
          </c:cat>
          <c:val>
            <c:numRef>
              <c:f>судалгаа!$G$6:$H$6</c:f>
              <c:numCache>
                <c:formatCode>General</c:formatCode>
                <c:ptCount val="2"/>
                <c:pt idx="0">
                  <c:v>128</c:v>
                </c:pt>
                <c:pt idx="1">
                  <c:v>297</c:v>
                </c:pt>
              </c:numCache>
            </c:numRef>
          </c:val>
          <c:extLst>
            <c:ext xmlns:c16="http://schemas.microsoft.com/office/drawing/2014/chart" uri="{C3380CC4-5D6E-409C-BE32-E72D297353CC}">
              <c16:uniqueId val="{00000003-6397-4747-A926-D1BC89FCC4FD}"/>
            </c:ext>
          </c:extLst>
        </c:ser>
        <c:dLbls>
          <c:showLegendKey val="0"/>
          <c:showVal val="1"/>
          <c:showCatName val="0"/>
          <c:showSerName val="0"/>
          <c:showPercent val="0"/>
          <c:showBubbleSize val="0"/>
        </c:dLbls>
        <c:gapWidth val="150"/>
        <c:shape val="cylinder"/>
        <c:axId val="775968680"/>
        <c:axId val="775971424"/>
        <c:axId val="0"/>
      </c:bar3DChart>
      <c:catAx>
        <c:axId val="775968680"/>
        <c:scaling>
          <c:orientation val="minMax"/>
        </c:scaling>
        <c:delete val="0"/>
        <c:axPos val="b"/>
        <c:numFmt formatCode="General" sourceLinked="0"/>
        <c:majorTickMark val="none"/>
        <c:minorTickMark val="none"/>
        <c:tickLblPos val="nextTo"/>
        <c:txPr>
          <a:bodyPr/>
          <a:lstStyle/>
          <a:p>
            <a:pPr>
              <a:defRPr b="1"/>
            </a:pPr>
            <a:endParaRPr lang="en-US"/>
          </a:p>
        </c:txPr>
        <c:crossAx val="775971424"/>
        <c:crosses val="autoZero"/>
        <c:auto val="1"/>
        <c:lblAlgn val="ctr"/>
        <c:lblOffset val="100"/>
        <c:noMultiLvlLbl val="0"/>
      </c:catAx>
      <c:valAx>
        <c:axId val="775971424"/>
        <c:scaling>
          <c:orientation val="minMax"/>
        </c:scaling>
        <c:delete val="0"/>
        <c:axPos val="l"/>
        <c:numFmt formatCode="General" sourceLinked="1"/>
        <c:majorTickMark val="out"/>
        <c:minorTickMark val="none"/>
        <c:tickLblPos val="nextTo"/>
        <c:crossAx val="775968680"/>
        <c:crosses val="autoZero"/>
        <c:crossBetween val="between"/>
      </c:valAx>
    </c:plotArea>
    <c:plotVisOnly val="1"/>
    <c:dispBlanksAs val="gap"/>
    <c:showDLblsOverMax val="0"/>
  </c:chart>
  <c:spPr>
    <a:gradFill rotWithShape="1">
      <a:gsLst>
        <a:gs pos="0">
          <a:schemeClr val="accent3">
            <a:tint val="50000"/>
            <a:satMod val="300000"/>
          </a:schemeClr>
        </a:gs>
        <a:gs pos="35000">
          <a:schemeClr val="accent3">
            <a:tint val="37000"/>
            <a:satMod val="300000"/>
          </a:schemeClr>
        </a:gs>
        <a:gs pos="100000">
          <a:schemeClr val="accent3">
            <a:tint val="15000"/>
            <a:satMod val="350000"/>
          </a:schemeClr>
        </a:gs>
      </a:gsLst>
      <a:lin ang="16200000" scaled="1"/>
    </a:gradFill>
    <a:ln w="9525" cap="flat" cmpd="sng" algn="ctr">
      <a:solidFill>
        <a:schemeClr val="accent3">
          <a:shade val="95000"/>
          <a:satMod val="105000"/>
        </a:schemeClr>
      </a:solidFill>
      <a:prstDash val="solid"/>
    </a:ln>
    <a:effectLst>
      <a:outerShdw blurRad="40000" dist="20000" dir="5400000" rotWithShape="0">
        <a:srgbClr val="000000">
          <a:alpha val="38000"/>
        </a:srgbClr>
      </a:outerShdw>
    </a:effectLst>
    <a:scene3d>
      <a:camera prst="orthographicFront"/>
      <a:lightRig rig="threePt" dir="t"/>
    </a:scene3d>
    <a:sp3d>
      <a:bevelT w="152400" h="50800" prst="softRound"/>
    </a:sp3d>
  </c:spPr>
  <c:txPr>
    <a:bodyPr/>
    <a:lstStyle/>
    <a:p>
      <a:pPr>
        <a:defRPr>
          <a:solidFill>
            <a:schemeClr val="dk1"/>
          </a:solidFill>
          <a:latin typeface="Arial" panose="020B0604020202020204" pitchFamily="34" charset="0"/>
          <a:ea typeface="+mn-ea"/>
          <a:cs typeface="Arial" panose="020B0604020202020204" pitchFamily="34" charset="0"/>
        </a:defRPr>
      </a:pPr>
      <a:endParaRPr lang="en-US"/>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600">
                <a:latin typeface="Arial" panose="020B0604020202020204" pitchFamily="34" charset="0"/>
                <a:cs typeface="Arial" panose="020B0604020202020204" pitchFamily="34" charset="0"/>
              </a:defRPr>
            </a:pPr>
            <a:r>
              <a:rPr lang="mn-MN" sz="1200">
                <a:latin typeface="Arial" panose="020B0604020202020204" pitchFamily="34" charset="0"/>
                <a:cs typeface="Arial" panose="020B0604020202020204" pitchFamily="34" charset="0"/>
              </a:rPr>
              <a:t>Ажилтнуудын</a:t>
            </a:r>
            <a:r>
              <a:rPr lang="mn-MN" sz="1200" baseline="0">
                <a:latin typeface="Arial" panose="020B0604020202020204" pitchFamily="34" charset="0"/>
                <a:cs typeface="Arial" panose="020B0604020202020204" pitchFamily="34" charset="0"/>
              </a:rPr>
              <a:t> ажилласан жилийн судалгаа</a:t>
            </a:r>
            <a:endParaRPr lang="en-US" sz="1200">
              <a:latin typeface="Arial" panose="020B0604020202020204" pitchFamily="34" charset="0"/>
              <a:cs typeface="Arial" panose="020B0604020202020204" pitchFamily="34" charset="0"/>
            </a:endParaRPr>
          </a:p>
        </c:rich>
      </c:tx>
      <c:layout>
        <c:manualLayout>
          <c:xMode val="edge"/>
          <c:yMode val="edge"/>
          <c:x val="0.11771181692176118"/>
          <c:y val="2.7338430522271676E-3"/>
        </c:manualLayout>
      </c:layout>
      <c:overlay val="1"/>
    </c:title>
    <c:autoTitleDeleted val="0"/>
    <c:view3D>
      <c:rotX val="30"/>
      <c:rotY val="0"/>
      <c:rAngAx val="0"/>
    </c:view3D>
    <c:floor>
      <c:thickness val="0"/>
    </c:floor>
    <c:sideWall>
      <c:thickness val="0"/>
    </c:sideWall>
    <c:backWall>
      <c:thickness val="0"/>
    </c:backWall>
    <c:plotArea>
      <c:layout>
        <c:manualLayout>
          <c:layoutTarget val="inner"/>
          <c:xMode val="edge"/>
          <c:yMode val="edge"/>
          <c:x val="1.8938017363214106E-3"/>
          <c:y val="0.21144471071550838"/>
          <c:w val="0.82371822403318462"/>
          <c:h val="0.70044062563223464"/>
        </c:manualLayout>
      </c:layout>
      <c:pie3DChart>
        <c:varyColors val="1"/>
        <c:ser>
          <c:idx val="0"/>
          <c:order val="0"/>
          <c:explosion val="25"/>
          <c:dPt>
            <c:idx val="0"/>
            <c:bubble3D val="0"/>
            <c:explosion val="35"/>
            <c:extLst>
              <c:ext xmlns:c16="http://schemas.microsoft.com/office/drawing/2014/chart" uri="{C3380CC4-5D6E-409C-BE32-E72D297353CC}">
                <c16:uniqueId val="{00000000-44AA-470D-A685-DF0725870E5D}"/>
              </c:ext>
            </c:extLst>
          </c:dPt>
          <c:dLbls>
            <c:spPr>
              <a:noFill/>
              <a:ln>
                <a:noFill/>
              </a:ln>
              <a:effectLst/>
            </c:spPr>
            <c:txPr>
              <a:bodyPr/>
              <a:lstStyle/>
              <a:p>
                <a:pPr>
                  <a:defRPr b="1"/>
                </a:pPr>
                <a:endParaRPr lang="en-US"/>
              </a:p>
            </c:txPr>
            <c:dLblPos val="outEnd"/>
            <c:showLegendKey val="0"/>
            <c:showVal val="1"/>
            <c:showCatName val="0"/>
            <c:showSerName val="0"/>
            <c:showPercent val="0"/>
            <c:showBubbleSize val="0"/>
            <c:showLeaderLines val="1"/>
            <c:extLst>
              <c:ext xmlns:c15="http://schemas.microsoft.com/office/drawing/2012/chart" uri="{CE6537A1-D6FC-4f65-9D91-7224C49458BB}"/>
            </c:extLst>
          </c:dLbls>
          <c:cat>
            <c:strRef>
              <c:f>судалгаа!$M$5:$Q$5</c:f>
              <c:strCache>
                <c:ptCount val="5"/>
                <c:pt idx="0">
                  <c:v>0-5</c:v>
                </c:pt>
                <c:pt idx="1">
                  <c:v> 6-10</c:v>
                </c:pt>
                <c:pt idx="2">
                  <c:v> 11-15</c:v>
                </c:pt>
                <c:pt idx="3">
                  <c:v> 16-20</c:v>
                </c:pt>
                <c:pt idx="4">
                  <c:v>20-с дээш</c:v>
                </c:pt>
              </c:strCache>
            </c:strRef>
          </c:cat>
          <c:val>
            <c:numRef>
              <c:f>судалгаа!$M$6:$Q$6</c:f>
              <c:numCache>
                <c:formatCode>General</c:formatCode>
                <c:ptCount val="5"/>
                <c:pt idx="0">
                  <c:v>178</c:v>
                </c:pt>
                <c:pt idx="1">
                  <c:v>123</c:v>
                </c:pt>
                <c:pt idx="2">
                  <c:v>43</c:v>
                </c:pt>
                <c:pt idx="3">
                  <c:v>28</c:v>
                </c:pt>
                <c:pt idx="4">
                  <c:v>47</c:v>
                </c:pt>
              </c:numCache>
            </c:numRef>
          </c:val>
          <c:extLst>
            <c:ext xmlns:c16="http://schemas.microsoft.com/office/drawing/2014/chart" uri="{C3380CC4-5D6E-409C-BE32-E72D297353CC}">
              <c16:uniqueId val="{00000001-44AA-470D-A685-DF0725870E5D}"/>
            </c:ext>
          </c:extLst>
        </c:ser>
        <c:dLbls>
          <c:showLegendKey val="0"/>
          <c:showVal val="1"/>
          <c:showCatName val="0"/>
          <c:showSerName val="0"/>
          <c:showPercent val="0"/>
          <c:showBubbleSize val="0"/>
          <c:showLeaderLines val="1"/>
        </c:dLbls>
      </c:pie3DChart>
    </c:plotArea>
    <c:legend>
      <c:legendPos val="b"/>
      <c:overlay val="0"/>
    </c:legend>
    <c:plotVisOnly val="1"/>
    <c:dispBlanksAs val="gap"/>
    <c:showDLblsOverMax val="0"/>
  </c:chart>
  <c:spPr>
    <a:solidFill>
      <a:schemeClr val="accent3">
        <a:lumMod val="40000"/>
        <a:lumOff val="60000"/>
      </a:schemeClr>
    </a:solidFill>
  </c:spPr>
  <c:externalData r:id="rId2">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mn-MN" sz="1200"/>
              <a:t>Ажилтнуудын насны ангиллын судалгаа</a:t>
            </a:r>
            <a:endParaRPr lang="en-US" sz="1200"/>
          </a:p>
        </c:rich>
      </c:tx>
      <c:layout>
        <c:manualLayout>
          <c:xMode val="edge"/>
          <c:yMode val="edge"/>
          <c:x val="0.21520736338475402"/>
          <c:y val="5.0589358148413276E-2"/>
        </c:manualLayout>
      </c:layout>
      <c:overlay val="0"/>
    </c:title>
    <c:autoTitleDeleted val="0"/>
    <c:plotArea>
      <c:layout/>
      <c:barChart>
        <c:barDir val="col"/>
        <c:grouping val="clustered"/>
        <c:varyColors val="0"/>
        <c:ser>
          <c:idx val="0"/>
          <c:order val="0"/>
          <c:tx>
            <c:strRef>
              <c:f>судалгаа!$A$6</c:f>
              <c:strCache>
                <c:ptCount val="1"/>
                <c:pt idx="0">
                  <c:v>Тоо</c:v>
                </c:pt>
              </c:strCache>
            </c:strRef>
          </c:tx>
          <c:spPr>
            <a:solidFill>
              <a:srgbClr val="00B0F0"/>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судалгаа!$B$4:$F$5</c:f>
              <c:multiLvlStrCache>
                <c:ptCount val="5"/>
                <c:lvl>
                  <c:pt idx="0">
                    <c:v>18-25</c:v>
                  </c:pt>
                  <c:pt idx="1">
                    <c:v>26-35</c:v>
                  </c:pt>
                  <c:pt idx="2">
                    <c:v>36-50</c:v>
                  </c:pt>
                  <c:pt idx="3">
                    <c:v>51-60</c:v>
                  </c:pt>
                  <c:pt idx="4">
                    <c:v>61 ба түүнээс дээш</c:v>
                  </c:pt>
                </c:lvl>
                <c:lvl>
                  <c:pt idx="0">
                    <c:v>нас</c:v>
                  </c:pt>
                </c:lvl>
              </c:multiLvlStrCache>
            </c:multiLvlStrRef>
          </c:cat>
          <c:val>
            <c:numRef>
              <c:f>судалгаа!$B$6:$F$6</c:f>
              <c:numCache>
                <c:formatCode>General</c:formatCode>
                <c:ptCount val="5"/>
                <c:pt idx="0">
                  <c:v>83</c:v>
                </c:pt>
                <c:pt idx="1">
                  <c:v>170</c:v>
                </c:pt>
                <c:pt idx="2">
                  <c:v>133</c:v>
                </c:pt>
                <c:pt idx="3">
                  <c:v>32</c:v>
                </c:pt>
                <c:pt idx="4">
                  <c:v>1</c:v>
                </c:pt>
              </c:numCache>
            </c:numRef>
          </c:val>
          <c:extLst>
            <c:ext xmlns:c16="http://schemas.microsoft.com/office/drawing/2014/chart" uri="{C3380CC4-5D6E-409C-BE32-E72D297353CC}">
              <c16:uniqueId val="{00000000-28D8-4495-A0E6-8E14CF5A40B3}"/>
            </c:ext>
          </c:extLst>
        </c:ser>
        <c:ser>
          <c:idx val="1"/>
          <c:order val="1"/>
          <c:tx>
            <c:strRef>
              <c:f>судалгаа!$A$7</c:f>
              <c:strCache>
                <c:ptCount val="1"/>
                <c:pt idx="0">
                  <c:v>Хувь</c:v>
                </c:pt>
              </c:strCache>
            </c:strRef>
          </c:tx>
          <c:spPr>
            <a:solidFill>
              <a:srgbClr val="FF0000"/>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судалгаа!$B$4:$F$5</c:f>
              <c:multiLvlStrCache>
                <c:ptCount val="5"/>
                <c:lvl>
                  <c:pt idx="0">
                    <c:v>18-25</c:v>
                  </c:pt>
                  <c:pt idx="1">
                    <c:v>26-35</c:v>
                  </c:pt>
                  <c:pt idx="2">
                    <c:v>36-50</c:v>
                  </c:pt>
                  <c:pt idx="3">
                    <c:v>51-60</c:v>
                  </c:pt>
                  <c:pt idx="4">
                    <c:v>61 ба түүнээс дээш</c:v>
                  </c:pt>
                </c:lvl>
                <c:lvl>
                  <c:pt idx="0">
                    <c:v>нас</c:v>
                  </c:pt>
                </c:lvl>
              </c:multiLvlStrCache>
            </c:multiLvlStrRef>
          </c:cat>
          <c:val>
            <c:numRef>
              <c:f>судалгаа!$B$7:$F$7</c:f>
              <c:numCache>
                <c:formatCode>0.0</c:formatCode>
                <c:ptCount val="5"/>
                <c:pt idx="0">
                  <c:v>19.809069212410503</c:v>
                </c:pt>
                <c:pt idx="1">
                  <c:v>40.572792362768496</c:v>
                </c:pt>
                <c:pt idx="2">
                  <c:v>31.742243436754176</c:v>
                </c:pt>
                <c:pt idx="3">
                  <c:v>7.6372315035799518</c:v>
                </c:pt>
                <c:pt idx="4">
                  <c:v>0.2386634844868735</c:v>
                </c:pt>
              </c:numCache>
            </c:numRef>
          </c:val>
          <c:extLst>
            <c:ext xmlns:c16="http://schemas.microsoft.com/office/drawing/2014/chart" uri="{C3380CC4-5D6E-409C-BE32-E72D297353CC}">
              <c16:uniqueId val="{00000001-28D8-4495-A0E6-8E14CF5A40B3}"/>
            </c:ext>
          </c:extLst>
        </c:ser>
        <c:dLbls>
          <c:showLegendKey val="0"/>
          <c:showVal val="1"/>
          <c:showCatName val="0"/>
          <c:showSerName val="0"/>
          <c:showPercent val="0"/>
          <c:showBubbleSize val="0"/>
        </c:dLbls>
        <c:gapWidth val="150"/>
        <c:overlap val="-25"/>
        <c:axId val="208448032"/>
        <c:axId val="208446856"/>
      </c:barChart>
      <c:catAx>
        <c:axId val="208448032"/>
        <c:scaling>
          <c:orientation val="minMax"/>
        </c:scaling>
        <c:delete val="0"/>
        <c:axPos val="b"/>
        <c:numFmt formatCode="General" sourceLinked="0"/>
        <c:majorTickMark val="none"/>
        <c:minorTickMark val="none"/>
        <c:tickLblPos val="nextTo"/>
        <c:txPr>
          <a:bodyPr/>
          <a:lstStyle/>
          <a:p>
            <a:pPr>
              <a:defRPr b="1"/>
            </a:pPr>
            <a:endParaRPr lang="en-US"/>
          </a:p>
        </c:txPr>
        <c:crossAx val="208446856"/>
        <c:crosses val="autoZero"/>
        <c:auto val="1"/>
        <c:lblAlgn val="ctr"/>
        <c:lblOffset val="100"/>
        <c:noMultiLvlLbl val="0"/>
      </c:catAx>
      <c:valAx>
        <c:axId val="208446856"/>
        <c:scaling>
          <c:orientation val="minMax"/>
        </c:scaling>
        <c:delete val="0"/>
        <c:axPos val="l"/>
        <c:numFmt formatCode="General" sourceLinked="1"/>
        <c:majorTickMark val="out"/>
        <c:minorTickMark val="none"/>
        <c:tickLblPos val="nextTo"/>
        <c:crossAx val="208448032"/>
        <c:crosses val="autoZero"/>
        <c:crossBetween val="between"/>
      </c:valAx>
    </c:plotArea>
    <c:legend>
      <c:legendPos val="t"/>
      <c:overlay val="0"/>
    </c:legend>
    <c:plotVisOnly val="1"/>
    <c:dispBlanksAs val="gap"/>
    <c:showDLblsOverMax val="0"/>
  </c:chart>
  <c:spPr>
    <a:gradFill rotWithShape="1">
      <a:gsLst>
        <a:gs pos="0">
          <a:schemeClr val="accent3">
            <a:tint val="50000"/>
            <a:satMod val="300000"/>
          </a:schemeClr>
        </a:gs>
        <a:gs pos="35000">
          <a:schemeClr val="accent3">
            <a:tint val="37000"/>
            <a:satMod val="300000"/>
          </a:schemeClr>
        </a:gs>
        <a:gs pos="100000">
          <a:schemeClr val="accent3">
            <a:tint val="15000"/>
            <a:satMod val="350000"/>
          </a:schemeClr>
        </a:gs>
      </a:gsLst>
      <a:lin ang="16200000" scaled="1"/>
    </a:gradFill>
    <a:ln w="9525" cap="flat" cmpd="sng" algn="ctr">
      <a:solidFill>
        <a:schemeClr val="accent3">
          <a:shade val="95000"/>
          <a:satMod val="105000"/>
        </a:schemeClr>
      </a:solidFill>
      <a:prstDash val="solid"/>
    </a:ln>
    <a:effectLst>
      <a:outerShdw blurRad="40000" dist="20000" dir="5400000" rotWithShape="0">
        <a:srgbClr val="000000">
          <a:alpha val="38000"/>
        </a:srgbClr>
      </a:outerShdw>
    </a:effectLst>
    <a:scene3d>
      <a:camera prst="orthographicFront"/>
      <a:lightRig rig="threePt" dir="t"/>
    </a:scene3d>
    <a:sp3d>
      <a:bevelT w="152400" h="50800" prst="softRound"/>
    </a:sp3d>
  </c:spPr>
  <c:txPr>
    <a:bodyPr/>
    <a:lstStyle/>
    <a:p>
      <a:pPr>
        <a:defRPr>
          <a:solidFill>
            <a:schemeClr val="dk1"/>
          </a:solidFill>
          <a:latin typeface="Arial" panose="020B0604020202020204" pitchFamily="34" charset="0"/>
          <a:ea typeface="+mn-ea"/>
          <a:cs typeface="Arial" panose="020B0604020202020204" pitchFamily="34" charset="0"/>
        </a:defRPr>
      </a:pPr>
      <a:endParaRPr lang="en-US"/>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0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mn-MN"/>
              <a:t>Худалдан авсан ЦЭХ /сая.кВт.ц</a:t>
            </a:r>
          </a:p>
        </c:rich>
      </c:tx>
      <c:layout>
        <c:manualLayout>
          <c:xMode val="edge"/>
          <c:yMode val="edge"/>
          <c:x val="0.40224146454761073"/>
          <c:y val="0"/>
        </c:manualLayout>
      </c:layout>
      <c:overlay val="0"/>
      <c:spPr>
        <a:noFill/>
        <a:ln>
          <a:noFill/>
        </a:ln>
        <a:effectLst/>
      </c:spPr>
      <c:txPr>
        <a:bodyPr rot="0" spcFirstLastPara="1" vertOverflow="ellipsis" vert="horz" wrap="square" anchor="ctr" anchorCtr="1"/>
        <a:lstStyle/>
        <a:p>
          <a:pPr>
            <a:defRPr sz="10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4.2838790350269447E-2"/>
          <c:y val="9.0673772363913205E-2"/>
          <c:w val="0.9571612096497305"/>
          <c:h val="0.80446663809201235"/>
        </c:manualLayout>
      </c:layout>
      <c:bar3DChart>
        <c:barDir val="col"/>
        <c:grouping val="clustered"/>
        <c:varyColors val="0"/>
        <c:ser>
          <c:idx val="0"/>
          <c:order val="0"/>
          <c:tx>
            <c:strRef>
              <c:f>Sheet1!$B$1</c:f>
              <c:strCache>
                <c:ptCount val="1"/>
                <c:pt idx="0">
                  <c:v>Худалдан авсан ЦЭХ</c:v>
                </c:pt>
              </c:strCache>
            </c:strRef>
          </c:tx>
          <c:spPr>
            <a:solidFill>
              <a:schemeClr val="accent1"/>
            </a:solidFill>
            <a:ln>
              <a:noFill/>
            </a:ln>
            <a:effectLst/>
            <a:sp3d/>
          </c:spPr>
          <c:invertIfNegative val="0"/>
          <c:dLbls>
            <c:dLbl>
              <c:idx val="1"/>
              <c:layout>
                <c:manualLayout>
                  <c:x val="8.9216014274562279E-3"/>
                  <c:y val="-3.4893645884181176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4A9-43D4-A29E-004A32193297}"/>
                </c:ext>
              </c:extLst>
            </c:dLbl>
            <c:numFmt formatCode="#,##0.0" sourceLinked="0"/>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800" b="0" i="0" u="none" strike="noStrike" kern="120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15:showLeaderLines val="0"/>
              </c:ext>
            </c:extLst>
          </c:dLbls>
          <c:cat>
            <c:strRef>
              <c:f>Sheet1!$A$2:$A$4</c:f>
              <c:strCache>
                <c:ptCount val="3"/>
                <c:pt idx="0">
                  <c:v>2019 оны гүйцэтгэл</c:v>
                </c:pt>
                <c:pt idx="1">
                  <c:v>2020 оны төлөвлөгөө</c:v>
                </c:pt>
                <c:pt idx="2">
                  <c:v>2020 оны гүйцэтгэл</c:v>
                </c:pt>
              </c:strCache>
            </c:strRef>
          </c:cat>
          <c:val>
            <c:numRef>
              <c:f>Sheet1!$B$2:$B$4</c:f>
              <c:numCache>
                <c:formatCode>0.0</c:formatCode>
                <c:ptCount val="3"/>
                <c:pt idx="0">
                  <c:v>225.1</c:v>
                </c:pt>
                <c:pt idx="1">
                  <c:v>227</c:v>
                </c:pt>
                <c:pt idx="2">
                  <c:v>217.7</c:v>
                </c:pt>
              </c:numCache>
            </c:numRef>
          </c:val>
          <c:extLst>
            <c:ext xmlns:c16="http://schemas.microsoft.com/office/drawing/2014/chart" uri="{C3380CC4-5D6E-409C-BE32-E72D297353CC}">
              <c16:uniqueId val="{00000001-34A9-43D4-A29E-004A32193297}"/>
            </c:ext>
          </c:extLst>
        </c:ser>
        <c:dLbls>
          <c:showLegendKey val="0"/>
          <c:showVal val="0"/>
          <c:showCatName val="0"/>
          <c:showSerName val="0"/>
          <c:showPercent val="0"/>
          <c:showBubbleSize val="0"/>
        </c:dLbls>
        <c:gapWidth val="150"/>
        <c:shape val="box"/>
        <c:axId val="208448816"/>
        <c:axId val="208445288"/>
        <c:axId val="0"/>
      </c:bar3DChart>
      <c:catAx>
        <c:axId val="20844881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8445288"/>
        <c:crosses val="autoZero"/>
        <c:auto val="1"/>
        <c:lblAlgn val="ctr"/>
        <c:lblOffset val="100"/>
        <c:noMultiLvlLbl val="0"/>
      </c:catAx>
      <c:valAx>
        <c:axId val="2084452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6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mn-MN" sz="600"/>
                  <a:t>сая.кВт.ц</a:t>
                </a:r>
                <a:endParaRPr lang="en-US" sz="600"/>
              </a:p>
            </c:rich>
          </c:tx>
          <c:layout>
            <c:manualLayout>
              <c:xMode val="edge"/>
              <c:yMode val="edge"/>
              <c:x val="2.9898379436037424E-3"/>
              <c:y val="0.36077291992983368"/>
            </c:manualLayout>
          </c:layout>
          <c:overlay val="0"/>
          <c:spPr>
            <a:noFill/>
            <a:ln>
              <a:noFill/>
            </a:ln>
            <a:effectLst/>
          </c:spPr>
          <c:txPr>
            <a:bodyPr rot="-5400000" spcFirstLastPara="1" vertOverflow="ellipsis" vert="horz" wrap="square" anchor="ctr" anchorCtr="1"/>
            <a:lstStyle/>
            <a:p>
              <a:pPr>
                <a:defRPr sz="6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8448816"/>
        <c:crosses val="autoZero"/>
        <c:crossBetween val="between"/>
      </c:valAx>
      <c:spPr>
        <a:noFill/>
        <a:ln>
          <a:noFill/>
        </a:ln>
        <a:effectLst/>
      </c:spPr>
    </c:plotArea>
    <c:plotVisOnly val="1"/>
    <c:dispBlanksAs val="gap"/>
    <c:showDLblsOverMax val="0"/>
  </c:chart>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w="9525" cap="flat" cmpd="sng" algn="ctr">
      <a:solidFill>
        <a:schemeClr val="tx1">
          <a:lumMod val="15000"/>
          <a:lumOff val="85000"/>
        </a:schemeClr>
      </a:solidFill>
      <a:round/>
    </a:ln>
    <a:effectLst/>
  </c:spPr>
  <c:txPr>
    <a:bodyPr/>
    <a:lstStyle/>
    <a:p>
      <a:pPr>
        <a:defRPr sz="700">
          <a:latin typeface="Arial" panose="020B0604020202020204" pitchFamily="34" charset="0"/>
          <a:cs typeface="Arial" panose="020B0604020202020204" pitchFamily="34" charset="0"/>
        </a:defRPr>
      </a:pPr>
      <a:endParaRPr lang="en-US"/>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mn-MN" sz="1100"/>
              <a:t>Борлуулсан ЦЭХ</a:t>
            </a:r>
            <a:endParaRPr lang="en-US" sz="1100"/>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7.3941811137776398E-2"/>
          <c:y val="0.15919299581271412"/>
          <c:w val="0.81689818046748841"/>
          <c:h val="0.73594741464321145"/>
        </c:manualLayout>
      </c:layout>
      <c:barChart>
        <c:barDir val="col"/>
        <c:grouping val="clustered"/>
        <c:varyColors val="0"/>
        <c:ser>
          <c:idx val="0"/>
          <c:order val="0"/>
          <c:tx>
            <c:strRef>
              <c:f>Sheet1!$B$1</c:f>
              <c:strCache>
                <c:ptCount val="1"/>
                <c:pt idx="0">
                  <c:v>Биет</c:v>
                </c:pt>
              </c:strCache>
            </c:strRef>
          </c:tx>
          <c:spPr>
            <a:solidFill>
              <a:schemeClr val="accent1"/>
            </a:solidFill>
            <a:ln>
              <a:noFill/>
            </a:ln>
            <a:effectLst/>
          </c:spPr>
          <c:invertIfNegative val="0"/>
          <c:dLbls>
            <c:dLbl>
              <c:idx val="0"/>
              <c:layout>
                <c:manualLayout>
                  <c:x val="-6.691201070592151E-3"/>
                  <c:y val="7.721818319035990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FEDB-40AA-8007-79C2651C7339}"/>
                </c:ext>
              </c:extLst>
            </c:dLbl>
            <c:dLbl>
              <c:idx val="1"/>
              <c:layout>
                <c:manualLayout>
                  <c:x val="-2.2304003568641389E-3"/>
                  <c:y val="7.429426752965782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EDB-40AA-8007-79C2651C7339}"/>
                </c:ext>
              </c:extLst>
            </c:dLbl>
            <c:dLbl>
              <c:idx val="2"/>
              <c:layout>
                <c:manualLayout>
                  <c:x val="4.4608007137281139E-3"/>
                  <c:y val="0.1217644120363548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EDB-40AA-8007-79C2651C7339}"/>
                </c:ext>
              </c:extLst>
            </c:dLbl>
            <c:numFmt formatCode="#,##0.0" sourceLinked="0"/>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15:showLeaderLines val="0"/>
              </c:ext>
            </c:extLst>
          </c:dLbls>
          <c:cat>
            <c:strRef>
              <c:f>Sheet1!$A$2:$A$4</c:f>
              <c:strCache>
                <c:ptCount val="3"/>
                <c:pt idx="0">
                  <c:v>2019 оны гүйцэтгэл</c:v>
                </c:pt>
                <c:pt idx="1">
                  <c:v>2020 оны төлөвлөгөө</c:v>
                </c:pt>
                <c:pt idx="2">
                  <c:v>2020 оны II улирал</c:v>
                </c:pt>
              </c:strCache>
            </c:strRef>
          </c:cat>
          <c:val>
            <c:numRef>
              <c:f>Sheet1!$B$2:$B$4</c:f>
              <c:numCache>
                <c:formatCode>General</c:formatCode>
                <c:ptCount val="3"/>
                <c:pt idx="0">
                  <c:v>202.4</c:v>
                </c:pt>
                <c:pt idx="1">
                  <c:v>196.6</c:v>
                </c:pt>
                <c:pt idx="2">
                  <c:v>192.7</c:v>
                </c:pt>
              </c:numCache>
            </c:numRef>
          </c:val>
          <c:extLst>
            <c:ext xmlns:c16="http://schemas.microsoft.com/office/drawing/2014/chart" uri="{C3380CC4-5D6E-409C-BE32-E72D297353CC}">
              <c16:uniqueId val="{00000003-FEDB-40AA-8007-79C2651C7339}"/>
            </c:ext>
          </c:extLst>
        </c:ser>
        <c:dLbls>
          <c:showLegendKey val="0"/>
          <c:showVal val="0"/>
          <c:showCatName val="0"/>
          <c:showSerName val="0"/>
          <c:showPercent val="0"/>
          <c:showBubbleSize val="0"/>
        </c:dLbls>
        <c:gapWidth val="150"/>
        <c:axId val="208445680"/>
        <c:axId val="208446464"/>
      </c:barChart>
      <c:lineChart>
        <c:grouping val="standard"/>
        <c:varyColors val="0"/>
        <c:ser>
          <c:idx val="1"/>
          <c:order val="1"/>
          <c:tx>
            <c:strRef>
              <c:f>Sheet1!$C$1</c:f>
              <c:strCache>
                <c:ptCount val="1"/>
                <c:pt idx="0">
                  <c:v>Хувь</c:v>
                </c:pt>
              </c:strCache>
            </c:strRef>
          </c:tx>
          <c:spPr>
            <a:ln w="28575" cap="rnd">
              <a:solidFill>
                <a:schemeClr val="accent2"/>
              </a:solidFill>
              <a:round/>
            </a:ln>
            <a:effectLst/>
          </c:spPr>
          <c:marker>
            <c:symbol val="none"/>
          </c:marker>
          <c:dLbls>
            <c:dLbl>
              <c:idx val="0"/>
              <c:layout>
                <c:manualLayout>
                  <c:x val="-9.4262338987486052E-2"/>
                  <c:y val="1.347243735108191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EDB-40AA-8007-79C2651C7339}"/>
                </c:ext>
              </c:extLst>
            </c:dLbl>
            <c:dLbl>
              <c:idx val="1"/>
              <c:layout>
                <c:manualLayout>
                  <c:x val="5.3061224489795916E-2"/>
                  <c:y val="1.876502657615074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EDB-40AA-8007-79C2651C7339}"/>
                </c:ext>
              </c:extLst>
            </c:dLbl>
            <c:dLbl>
              <c:idx val="2"/>
              <c:layout>
                <c:manualLayout>
                  <c:x val="5.5174484922405613E-2"/>
                  <c:y val="5.089719216407852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FEDB-40AA-8007-79C2651C733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2019 оны гүйцэтгэл</c:v>
                </c:pt>
                <c:pt idx="1">
                  <c:v>2020 оны төлөвлөгөө</c:v>
                </c:pt>
                <c:pt idx="2">
                  <c:v>2020 оны II улирал</c:v>
                </c:pt>
              </c:strCache>
            </c:strRef>
          </c:cat>
          <c:val>
            <c:numRef>
              <c:f>Sheet1!$C$2:$C$4</c:f>
              <c:numCache>
                <c:formatCode>0.00</c:formatCode>
                <c:ptCount val="3"/>
                <c:pt idx="0">
                  <c:v>104.1</c:v>
                </c:pt>
                <c:pt idx="1">
                  <c:v>100</c:v>
                </c:pt>
                <c:pt idx="2" formatCode="General">
                  <c:v>101.8</c:v>
                </c:pt>
              </c:numCache>
            </c:numRef>
          </c:val>
          <c:smooth val="0"/>
          <c:extLst>
            <c:ext xmlns:c16="http://schemas.microsoft.com/office/drawing/2014/chart" uri="{C3380CC4-5D6E-409C-BE32-E72D297353CC}">
              <c16:uniqueId val="{00000007-FEDB-40AA-8007-79C2651C7339}"/>
            </c:ext>
          </c:extLst>
        </c:ser>
        <c:dLbls>
          <c:showLegendKey val="0"/>
          <c:showVal val="0"/>
          <c:showCatName val="0"/>
          <c:showSerName val="0"/>
          <c:showPercent val="0"/>
          <c:showBubbleSize val="0"/>
        </c:dLbls>
        <c:marker val="1"/>
        <c:smooth val="0"/>
        <c:axId val="103702696"/>
        <c:axId val="103702304"/>
      </c:lineChart>
      <c:catAx>
        <c:axId val="20844568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8446464"/>
        <c:crosses val="autoZero"/>
        <c:auto val="1"/>
        <c:lblAlgn val="ctr"/>
        <c:lblOffset val="100"/>
        <c:noMultiLvlLbl val="0"/>
      </c:catAx>
      <c:valAx>
        <c:axId val="2084464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mn-MN"/>
                  <a:t>сая.кВт.ц</a:t>
                </a:r>
                <a:endParaRPr lang="en-US"/>
              </a:p>
            </c:rich>
          </c:tx>
          <c:layout>
            <c:manualLayout>
              <c:xMode val="edge"/>
              <c:yMode val="edge"/>
              <c:x val="2.9898379436037424E-3"/>
              <c:y val="0.36077291992983368"/>
            </c:manualLayout>
          </c:layout>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8445680"/>
        <c:crosses val="autoZero"/>
        <c:crossBetween val="between"/>
      </c:valAx>
      <c:valAx>
        <c:axId val="103702304"/>
        <c:scaling>
          <c:orientation val="minMax"/>
        </c:scaling>
        <c:delete val="0"/>
        <c:axPos val="r"/>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mn-MN"/>
                  <a:t>хувь</a:t>
                </a:r>
                <a:endParaRPr lang="en-US"/>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0.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3702696"/>
        <c:crosses val="max"/>
        <c:crossBetween val="between"/>
      </c:valAx>
      <c:catAx>
        <c:axId val="103702696"/>
        <c:scaling>
          <c:orientation val="minMax"/>
        </c:scaling>
        <c:delete val="1"/>
        <c:axPos val="b"/>
        <c:numFmt formatCode="General" sourceLinked="1"/>
        <c:majorTickMark val="out"/>
        <c:minorTickMark val="none"/>
        <c:tickLblPos val="nextTo"/>
        <c:crossAx val="103702304"/>
        <c:crosses val="autoZero"/>
        <c:auto val="1"/>
        <c:lblAlgn val="ctr"/>
        <c:lblOffset val="100"/>
        <c:noMultiLvlLbl val="0"/>
      </c:catAx>
      <c:spPr>
        <a:noFill/>
        <a:ln>
          <a:noFill/>
        </a:ln>
        <a:effectLst/>
      </c:spPr>
    </c:plotArea>
    <c:plotVisOnly val="1"/>
    <c:dispBlanksAs val="gap"/>
    <c:showDLblsOverMax val="0"/>
  </c:chart>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w="9525" cap="flat" cmpd="sng" algn="ctr">
      <a:solidFill>
        <a:schemeClr val="tx1">
          <a:lumMod val="15000"/>
          <a:lumOff val="85000"/>
        </a:schemeClr>
      </a:solidFill>
      <a:round/>
    </a:ln>
    <a:effectLst/>
  </c:spPr>
  <c:txPr>
    <a:bodyPr/>
    <a:lstStyle/>
    <a:p>
      <a:pPr>
        <a:defRPr sz="900">
          <a:latin typeface="Arial" panose="020B0604020202020204" pitchFamily="34" charset="0"/>
          <a:cs typeface="Arial" panose="020B0604020202020204" pitchFamily="34" charset="0"/>
        </a:defRPr>
      </a:pPr>
      <a:endParaRPr lang="en-US"/>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800" b="1" i="0" u="none" strike="noStrike" kern="1200" baseline="0">
                <a:ln>
                  <a:noFill/>
                </a:ln>
                <a:solidFill>
                  <a:schemeClr val="tx2"/>
                </a:solidFill>
                <a:latin typeface="Arial" panose="020B0604020202020204" pitchFamily="34" charset="0"/>
                <a:ea typeface="+mn-ea"/>
                <a:cs typeface="Arial" panose="020B0604020202020204" pitchFamily="34" charset="0"/>
              </a:defRPr>
            </a:pPr>
            <a:r>
              <a:rPr lang="mn-MN" sz="800"/>
              <a:t>Борлуулсан ЦЭХ,</a:t>
            </a:r>
            <a:r>
              <a:rPr lang="mn-MN" sz="800" baseline="0"/>
              <a:t> хэрэглэгчийн</a:t>
            </a:r>
            <a:r>
              <a:rPr lang="mn-MN" sz="800"/>
              <a:t> бүтцээр</a:t>
            </a:r>
            <a:endParaRPr lang="en-US" sz="800"/>
          </a:p>
        </c:rich>
      </c:tx>
      <c:overlay val="0"/>
      <c:spPr>
        <a:noFill/>
        <a:ln>
          <a:noFill/>
        </a:ln>
        <a:effectLst/>
      </c:spPr>
      <c:txPr>
        <a:bodyPr rot="0" spcFirstLastPara="1" vertOverflow="ellipsis" vert="horz" wrap="square" anchor="ctr" anchorCtr="1"/>
        <a:lstStyle/>
        <a:p>
          <a:pPr>
            <a:defRPr sz="800" b="1"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title>
    <c:autoTitleDeleted val="0"/>
    <c:plotArea>
      <c:layout/>
      <c:doughnutChart>
        <c:varyColors val="1"/>
        <c:ser>
          <c:idx val="0"/>
          <c:order val="0"/>
          <c:tx>
            <c:strRef>
              <c:f>Sheet1!$B$1</c:f>
              <c:strCache>
                <c:ptCount val="1"/>
                <c:pt idx="0">
                  <c:v>Бор ЦЭХ</c:v>
                </c:pt>
              </c:strCache>
            </c:strRef>
          </c:tx>
          <c:dPt>
            <c:idx val="0"/>
            <c:bubble3D val="0"/>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1-70BD-4AF3-9982-58B73B9010D7}"/>
              </c:ext>
            </c:extLst>
          </c:dPt>
          <c:dPt>
            <c:idx val="1"/>
            <c:bubble3D val="0"/>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3-70BD-4AF3-9982-58B73B9010D7}"/>
              </c:ext>
            </c:extLst>
          </c:dPt>
          <c:dPt>
            <c:idx val="2"/>
            <c:bubble3D val="0"/>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5-70BD-4AF3-9982-58B73B9010D7}"/>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7-70BD-4AF3-9982-58B73B9010D7}"/>
              </c:ext>
            </c:extLst>
          </c:dPt>
          <c:dPt>
            <c:idx val="4"/>
            <c:bubble3D val="0"/>
            <c:spPr>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9-70BD-4AF3-9982-58B73B9010D7}"/>
              </c:ext>
            </c:extLst>
          </c:dPt>
          <c:dPt>
            <c:idx val="5"/>
            <c:bubble3D val="0"/>
            <c:spPr>
              <a:gradFill rotWithShape="1">
                <a:gsLst>
                  <a:gs pos="0">
                    <a:schemeClr val="accent6">
                      <a:shade val="51000"/>
                      <a:satMod val="130000"/>
                    </a:schemeClr>
                  </a:gs>
                  <a:gs pos="80000">
                    <a:schemeClr val="accent6">
                      <a:shade val="93000"/>
                      <a:satMod val="130000"/>
                    </a:schemeClr>
                  </a:gs>
                  <a:gs pos="100000">
                    <a:schemeClr val="accent6">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B-70BD-4AF3-9982-58B73B9010D7}"/>
              </c:ext>
            </c:extLst>
          </c:dPt>
          <c:dLbls>
            <c:dLbl>
              <c:idx val="1"/>
              <c:layout>
                <c:manualLayout>
                  <c:x val="3.0441400304413925E-2"/>
                  <c:y val="3.6308623298033284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70BD-4AF3-9982-58B73B9010D7}"/>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ln>
                      <a:noFill/>
                    </a:ln>
                    <a:solidFill>
                      <a:schemeClr val="dk2">
                        <a:lumMod val="7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Sheet1!$A$2:$A$7</c:f>
              <c:strCache>
                <c:ptCount val="6"/>
                <c:pt idx="0">
                  <c:v>Бусад ААН</c:v>
                </c:pt>
                <c:pt idx="1">
                  <c:v>Төсөвт ААН</c:v>
                </c:pt>
                <c:pt idx="2">
                  <c:v>Төмөр зам</c:v>
                </c:pt>
                <c:pt idx="3">
                  <c:v>Уул уурхай</c:v>
                </c:pt>
                <c:pt idx="4">
                  <c:v>Ахуй г/х</c:v>
                </c:pt>
                <c:pt idx="5">
                  <c:v>Ахуй о/с</c:v>
                </c:pt>
              </c:strCache>
            </c:strRef>
          </c:cat>
          <c:val>
            <c:numRef>
              <c:f>Sheet1!$B$2:$B$7</c:f>
              <c:numCache>
                <c:formatCode>0.0</c:formatCode>
                <c:ptCount val="6"/>
                <c:pt idx="0">
                  <c:v>77.400000000000006</c:v>
                </c:pt>
                <c:pt idx="1">
                  <c:v>10.3</c:v>
                </c:pt>
                <c:pt idx="2">
                  <c:v>6.0309999999999997</c:v>
                </c:pt>
                <c:pt idx="3">
                  <c:v>52.029000000000003</c:v>
                </c:pt>
                <c:pt idx="4">
                  <c:v>27.215</c:v>
                </c:pt>
                <c:pt idx="5">
                  <c:v>19.634</c:v>
                </c:pt>
              </c:numCache>
            </c:numRef>
          </c:val>
          <c:extLst>
            <c:ext xmlns:c16="http://schemas.microsoft.com/office/drawing/2014/chart" uri="{C3380CC4-5D6E-409C-BE32-E72D297353CC}">
              <c16:uniqueId val="{0000000C-70BD-4AF3-9982-58B73B9010D7}"/>
            </c:ext>
          </c:extLst>
        </c:ser>
        <c:dLbls>
          <c:showLegendKey val="0"/>
          <c:showVal val="0"/>
          <c:showCatName val="0"/>
          <c:showSerName val="0"/>
          <c:showPercent val="1"/>
          <c:showBubbleSize val="0"/>
          <c:showLeaderLines val="0"/>
        </c:dLbls>
        <c:firstSliceAng val="0"/>
        <c:holeSize val="50"/>
      </c:doughnut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w="9525" cap="flat" cmpd="sng" algn="ctr">
      <a:solidFill>
        <a:schemeClr val="tx2">
          <a:lumMod val="15000"/>
          <a:lumOff val="85000"/>
        </a:schemeClr>
      </a:solidFill>
      <a:round/>
    </a:ln>
    <a:effectLst/>
  </c:spPr>
  <c:txPr>
    <a:bodyPr/>
    <a:lstStyle/>
    <a:p>
      <a:pPr>
        <a:defRPr>
          <a:ln>
            <a:noFill/>
          </a:ln>
          <a:latin typeface="Arial" panose="020B0604020202020204" pitchFamily="34" charset="0"/>
          <a:cs typeface="Arial" panose="020B0604020202020204" pitchFamily="34" charset="0"/>
        </a:defRPr>
      </a:pPr>
      <a:endParaRPr lang="en-US"/>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800" b="1" i="0" u="none" strike="noStrike" kern="1200" baseline="0">
                <a:ln>
                  <a:noFill/>
                </a:ln>
                <a:solidFill>
                  <a:schemeClr val="tx2"/>
                </a:solidFill>
                <a:latin typeface="Arial" panose="020B0604020202020204" pitchFamily="34" charset="0"/>
                <a:ea typeface="+mn-ea"/>
                <a:cs typeface="Arial" panose="020B0604020202020204" pitchFamily="34" charset="0"/>
              </a:defRPr>
            </a:pPr>
            <a:r>
              <a:rPr lang="mn-MN" sz="800"/>
              <a:t>Борлуулсан ЦЭХ,</a:t>
            </a:r>
            <a:r>
              <a:rPr lang="mn-MN" sz="800" baseline="0"/>
              <a:t> хэрэглэгчийн</a:t>
            </a:r>
            <a:r>
              <a:rPr lang="mn-MN" sz="800"/>
              <a:t> бүтцээр</a:t>
            </a:r>
            <a:endParaRPr lang="en-US" sz="800"/>
          </a:p>
        </c:rich>
      </c:tx>
      <c:overlay val="0"/>
      <c:spPr>
        <a:noFill/>
        <a:ln>
          <a:noFill/>
        </a:ln>
        <a:effectLst/>
      </c:spPr>
      <c:txPr>
        <a:bodyPr rot="0" spcFirstLastPara="1" vertOverflow="ellipsis" vert="horz" wrap="square" anchor="ctr" anchorCtr="1"/>
        <a:lstStyle/>
        <a:p>
          <a:pPr>
            <a:defRPr sz="800" b="1"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9.7234566990601581E-2"/>
          <c:y val="0.19082720502443545"/>
          <c:w val="0.87823102908389383"/>
          <c:h val="0.67242716590993445"/>
        </c:manualLayout>
      </c:layout>
      <c:bar3DChart>
        <c:barDir val="col"/>
        <c:grouping val="clustered"/>
        <c:varyColors val="0"/>
        <c:ser>
          <c:idx val="0"/>
          <c:order val="0"/>
          <c:tx>
            <c:strRef>
              <c:f>Sheet1!$B$1</c:f>
              <c:strCache>
                <c:ptCount val="1"/>
                <c:pt idx="0">
                  <c:v>Бор ЦЭХ</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p3d/>
          </c:spPr>
          <c:invertIfNegative val="0"/>
          <c:dPt>
            <c:idx val="0"/>
            <c:invertIfNegative val="0"/>
            <c:bubble3D val="0"/>
            <c:extLst>
              <c:ext xmlns:c16="http://schemas.microsoft.com/office/drawing/2014/chart" uri="{C3380CC4-5D6E-409C-BE32-E72D297353CC}">
                <c16:uniqueId val="{00000000-3E96-42A8-9BC2-9D7BE401D85E}"/>
              </c:ext>
            </c:extLst>
          </c:dPt>
          <c:dPt>
            <c:idx val="1"/>
            <c:invertIfNegative val="0"/>
            <c:bubble3D val="0"/>
            <c:extLst>
              <c:ext xmlns:c16="http://schemas.microsoft.com/office/drawing/2014/chart" uri="{C3380CC4-5D6E-409C-BE32-E72D297353CC}">
                <c16:uniqueId val="{00000001-3E96-42A8-9BC2-9D7BE401D85E}"/>
              </c:ext>
            </c:extLst>
          </c:dPt>
          <c:dPt>
            <c:idx val="2"/>
            <c:invertIfNegative val="0"/>
            <c:bubble3D val="0"/>
            <c:extLst>
              <c:ext xmlns:c16="http://schemas.microsoft.com/office/drawing/2014/chart" uri="{C3380CC4-5D6E-409C-BE32-E72D297353CC}">
                <c16:uniqueId val="{00000002-3E96-42A8-9BC2-9D7BE401D85E}"/>
              </c:ext>
            </c:extLst>
          </c:dPt>
          <c:dPt>
            <c:idx val="3"/>
            <c:invertIfNegative val="0"/>
            <c:bubble3D val="0"/>
            <c:extLst>
              <c:ext xmlns:c16="http://schemas.microsoft.com/office/drawing/2014/chart" uri="{C3380CC4-5D6E-409C-BE32-E72D297353CC}">
                <c16:uniqueId val="{00000003-3E96-42A8-9BC2-9D7BE401D85E}"/>
              </c:ext>
            </c:extLst>
          </c:dPt>
          <c:dPt>
            <c:idx val="4"/>
            <c:invertIfNegative val="0"/>
            <c:bubble3D val="0"/>
            <c:extLst>
              <c:ext xmlns:c16="http://schemas.microsoft.com/office/drawing/2014/chart" uri="{C3380CC4-5D6E-409C-BE32-E72D297353CC}">
                <c16:uniqueId val="{00000004-3E96-42A8-9BC2-9D7BE401D85E}"/>
              </c:ext>
            </c:extLst>
          </c:dPt>
          <c:dPt>
            <c:idx val="5"/>
            <c:invertIfNegative val="0"/>
            <c:bubble3D val="0"/>
            <c:extLst>
              <c:ext xmlns:c16="http://schemas.microsoft.com/office/drawing/2014/chart" uri="{C3380CC4-5D6E-409C-BE32-E72D297353CC}">
                <c16:uniqueId val="{00000005-3E96-42A8-9BC2-9D7BE401D85E}"/>
              </c:ext>
            </c:extLst>
          </c:dPt>
          <c:dLbls>
            <c:dLbl>
              <c:idx val="0"/>
              <c:layout>
                <c:manualLayout>
                  <c:x val="4.0268456375838924E-2"/>
                  <c:y val="-6.666666666666697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E96-42A8-9BC2-9D7BE401D85E}"/>
                </c:ext>
              </c:extLst>
            </c:dLbl>
            <c:numFmt formatCode="#,##0.0" sourceLinked="0"/>
            <c:spPr>
              <a:solidFill>
                <a:sysClr val="window" lastClr="FFFFFF"/>
              </a:solidFill>
              <a:ln>
                <a:solidFill>
                  <a:sysClr val="windowText" lastClr="000000">
                    <a:lumMod val="25000"/>
                    <a:lumOff val="75000"/>
                  </a:sysClr>
                </a:solidFill>
              </a:ln>
              <a:effectLst/>
            </c:spPr>
            <c:txPr>
              <a:bodyPr rot="240000" spcFirstLastPara="1" vertOverflow="overflow" horzOverflow="overflow" vert="horz" wrap="square" lIns="91440" tIns="0" rIns="91440" bIns="91440" anchor="ctr" anchorCtr="1">
                <a:noAutofit/>
              </a:bodyPr>
              <a:lstStyle/>
              <a:p>
                <a:pPr>
                  <a:defRPr sz="600" b="0" i="0" u="none" strike="noStrike" kern="1200" baseline="0">
                    <a:ln>
                      <a:noFill/>
                    </a:ln>
                    <a:solidFill>
                      <a:schemeClr val="dk2">
                        <a:lumMod val="7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15:showLeaderLines val="0"/>
              </c:ext>
            </c:extLst>
          </c:dLbls>
          <c:cat>
            <c:strRef>
              <c:f>Sheet1!$A$2:$A$7</c:f>
              <c:strCache>
                <c:ptCount val="6"/>
                <c:pt idx="0">
                  <c:v>Бусад ААН</c:v>
                </c:pt>
                <c:pt idx="1">
                  <c:v>Төсөвт ААН</c:v>
                </c:pt>
                <c:pt idx="2">
                  <c:v>Төмөр зам</c:v>
                </c:pt>
                <c:pt idx="3">
                  <c:v>Уул уурхай</c:v>
                </c:pt>
                <c:pt idx="4">
                  <c:v>Ахуй г/х</c:v>
                </c:pt>
                <c:pt idx="5">
                  <c:v>Ахуй о/с</c:v>
                </c:pt>
              </c:strCache>
            </c:strRef>
          </c:cat>
          <c:val>
            <c:numRef>
              <c:f>Sheet1!$B$2:$B$7</c:f>
              <c:numCache>
                <c:formatCode>General</c:formatCode>
                <c:ptCount val="6"/>
                <c:pt idx="0">
                  <c:v>77.400000000000006</c:v>
                </c:pt>
                <c:pt idx="1">
                  <c:v>10.3</c:v>
                </c:pt>
                <c:pt idx="2">
                  <c:v>6</c:v>
                </c:pt>
                <c:pt idx="3">
                  <c:v>52</c:v>
                </c:pt>
                <c:pt idx="4">
                  <c:v>27.2</c:v>
                </c:pt>
                <c:pt idx="5">
                  <c:v>19.600000000000001</c:v>
                </c:pt>
              </c:numCache>
            </c:numRef>
          </c:val>
          <c:extLst>
            <c:ext xmlns:c16="http://schemas.microsoft.com/office/drawing/2014/chart" uri="{C3380CC4-5D6E-409C-BE32-E72D297353CC}">
              <c16:uniqueId val="{00000006-3E96-42A8-9BC2-9D7BE401D85E}"/>
            </c:ext>
          </c:extLst>
        </c:ser>
        <c:dLbls>
          <c:showLegendKey val="0"/>
          <c:showVal val="0"/>
          <c:showCatName val="0"/>
          <c:showSerName val="0"/>
          <c:showPercent val="0"/>
          <c:showBubbleSize val="0"/>
        </c:dLbls>
        <c:gapWidth val="100"/>
        <c:shape val="box"/>
        <c:axId val="103701520"/>
        <c:axId val="103699952"/>
        <c:axId val="0"/>
      </c:bar3DChart>
      <c:catAx>
        <c:axId val="103701520"/>
        <c:scaling>
          <c:orientation val="minMax"/>
        </c:scaling>
        <c:delete val="0"/>
        <c:axPos val="b"/>
        <c:numFmt formatCode="General" sourceLinked="1"/>
        <c:majorTickMark val="out"/>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6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crossAx val="103699952"/>
        <c:crosses val="autoZero"/>
        <c:auto val="1"/>
        <c:lblAlgn val="ctr"/>
        <c:lblOffset val="100"/>
        <c:noMultiLvlLbl val="0"/>
      </c:catAx>
      <c:valAx>
        <c:axId val="103699952"/>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700" b="1" i="0" u="none" strike="noStrike" kern="1200" baseline="0">
                    <a:ln>
                      <a:noFill/>
                    </a:ln>
                    <a:solidFill>
                      <a:schemeClr val="tx2"/>
                    </a:solidFill>
                    <a:latin typeface="Arial" panose="020B0604020202020204" pitchFamily="34" charset="0"/>
                    <a:ea typeface="+mn-ea"/>
                    <a:cs typeface="Arial" panose="020B0604020202020204" pitchFamily="34" charset="0"/>
                  </a:defRPr>
                </a:pPr>
                <a:r>
                  <a:rPr lang="mn-MN" sz="700"/>
                  <a:t>сая.кВт.ц</a:t>
                </a:r>
                <a:endParaRPr lang="en-US" sz="700"/>
              </a:p>
            </c:rich>
          </c:tx>
          <c:layout>
            <c:manualLayout>
              <c:xMode val="edge"/>
              <c:yMode val="edge"/>
              <c:x val="2.0378470479976318E-2"/>
              <c:y val="0.35271723549374279"/>
            </c:manualLayout>
          </c:layout>
          <c:overlay val="0"/>
          <c:spPr>
            <a:noFill/>
            <a:ln>
              <a:noFill/>
            </a:ln>
            <a:effectLst/>
          </c:spPr>
          <c:txPr>
            <a:bodyPr rot="-5400000" spcFirstLastPara="1" vertOverflow="ellipsis" vert="horz" wrap="square" anchor="ctr" anchorCtr="1"/>
            <a:lstStyle/>
            <a:p>
              <a:pPr>
                <a:defRPr sz="700" b="1"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crossAx val="103701520"/>
        <c:crosses val="autoZero"/>
        <c:crossBetween val="between"/>
      </c:valAx>
      <c:spPr>
        <a:noFill/>
        <a:ln>
          <a:noFill/>
        </a:ln>
        <a:effectLst/>
      </c:spPr>
    </c:plotArea>
    <c:plotVisOnly val="1"/>
    <c:dispBlanksAs val="gap"/>
    <c:showDLblsOverMax val="0"/>
  </c:chart>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w="9525" cap="flat" cmpd="sng" algn="ctr">
      <a:solidFill>
        <a:schemeClr val="tx2">
          <a:lumMod val="15000"/>
          <a:lumOff val="85000"/>
        </a:schemeClr>
      </a:solidFill>
      <a:round/>
    </a:ln>
    <a:effectLst/>
  </c:spPr>
  <c:txPr>
    <a:bodyPr/>
    <a:lstStyle/>
    <a:p>
      <a:pPr>
        <a:defRPr>
          <a:ln>
            <a:noFill/>
          </a:ln>
          <a:latin typeface="Arial" panose="020B0604020202020204" pitchFamily="34" charset="0"/>
          <a:cs typeface="Arial" panose="020B0604020202020204" pitchFamily="34" charset="0"/>
        </a:defRPr>
      </a:pPr>
      <a:endParaRPr lang="en-US"/>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1" i="0" u="none" strike="noStrike" kern="1200" baseline="0">
                <a:solidFill>
                  <a:schemeClr val="tx2"/>
                </a:solidFill>
                <a:latin typeface="Arial" panose="020B0604020202020204" pitchFamily="34" charset="0"/>
                <a:ea typeface="+mn-ea"/>
                <a:cs typeface="Arial" panose="020B0604020202020204" pitchFamily="34" charset="0"/>
              </a:defRPr>
            </a:pPr>
            <a:r>
              <a:rPr lang="mn-MN" sz="1100"/>
              <a:t>ЦЭХ-ний</a:t>
            </a:r>
            <a:r>
              <a:rPr lang="mn-MN" sz="1100" baseline="0"/>
              <a:t> хэрэглээний бүтэц хэрэглэгчийн ангилалаар</a:t>
            </a:r>
            <a:endParaRPr lang="en-US" sz="1100"/>
          </a:p>
        </c:rich>
      </c:tx>
      <c:overlay val="0"/>
      <c:spPr>
        <a:noFill/>
        <a:ln>
          <a:noFill/>
        </a:ln>
        <a:effectLst/>
      </c:spPr>
      <c:txPr>
        <a:bodyPr rot="0" spcFirstLastPara="1" vertOverflow="ellipsis" vert="horz" wrap="square" anchor="ctr" anchorCtr="1"/>
        <a:lstStyle/>
        <a:p>
          <a:pPr>
            <a:defRPr sz="1100" b="1" i="0" u="none" strike="noStrike" kern="1200" baseline="0">
              <a:solidFill>
                <a:schemeClr val="tx2"/>
              </a:solidFill>
              <a:latin typeface="Arial" panose="020B0604020202020204" pitchFamily="34" charset="0"/>
              <a:ea typeface="+mn-ea"/>
              <a:cs typeface="Arial" panose="020B0604020202020204" pitchFamily="34" charset="0"/>
            </a:defRPr>
          </a:pPr>
          <a:endParaRPr lang="en-US"/>
        </a:p>
      </c:txPr>
    </c:title>
    <c:autoTitleDeleted val="0"/>
    <c:plotArea>
      <c:layout/>
      <c:barChart>
        <c:barDir val="col"/>
        <c:grouping val="clustered"/>
        <c:varyColors val="0"/>
        <c:ser>
          <c:idx val="0"/>
          <c:order val="0"/>
          <c:tx>
            <c:strRef>
              <c:f>Sheet1!$B$1</c:f>
              <c:strCache>
                <c:ptCount val="1"/>
                <c:pt idx="0">
                  <c:v>2019 он</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c:spPr>
          <c:invertIfNegative val="0"/>
          <c:cat>
            <c:strRef>
              <c:f>Sheet1!$A$2:$A$7</c:f>
              <c:strCache>
                <c:ptCount val="6"/>
                <c:pt idx="0">
                  <c:v>Гэр хороолол</c:v>
                </c:pt>
                <c:pt idx="1">
                  <c:v>Орон сууц</c:v>
                </c:pt>
                <c:pt idx="2">
                  <c:v>ААНБ</c:v>
                </c:pt>
                <c:pt idx="3">
                  <c:v>УУААН</c:v>
                </c:pt>
                <c:pt idx="4">
                  <c:v>Төмөр зам</c:v>
                </c:pt>
                <c:pt idx="5">
                  <c:v>Төсөв</c:v>
                </c:pt>
              </c:strCache>
            </c:strRef>
          </c:cat>
          <c:val>
            <c:numRef>
              <c:f>Sheet1!$B$2:$B$7</c:f>
              <c:numCache>
                <c:formatCode>0.0</c:formatCode>
                <c:ptCount val="6"/>
                <c:pt idx="0">
                  <c:v>24.9756</c:v>
                </c:pt>
                <c:pt idx="1">
                  <c:v>18.446100000000001</c:v>
                </c:pt>
                <c:pt idx="2">
                  <c:v>99.614500000000007</c:v>
                </c:pt>
                <c:pt idx="3">
                  <c:v>41.4998</c:v>
                </c:pt>
                <c:pt idx="4">
                  <c:v>6.1501000000000001</c:v>
                </c:pt>
                <c:pt idx="5">
                  <c:v>11.7211</c:v>
                </c:pt>
              </c:numCache>
            </c:numRef>
          </c:val>
          <c:extLst>
            <c:ext xmlns:c16="http://schemas.microsoft.com/office/drawing/2014/chart" uri="{C3380CC4-5D6E-409C-BE32-E72D297353CC}">
              <c16:uniqueId val="{00000000-0132-4C2A-8BD3-F47FADAFE3A3}"/>
            </c:ext>
          </c:extLst>
        </c:ser>
        <c:ser>
          <c:idx val="1"/>
          <c:order val="1"/>
          <c:tx>
            <c:strRef>
              <c:f>Sheet1!$C$1</c:f>
              <c:strCache>
                <c:ptCount val="1"/>
                <c:pt idx="0">
                  <c:v>2020 он</c:v>
                </c:pt>
              </c:strCache>
            </c:strRef>
          </c:tx>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c:spPr>
          <c:invertIfNegative val="0"/>
          <c:cat>
            <c:strRef>
              <c:f>Sheet1!$A$2:$A$7</c:f>
              <c:strCache>
                <c:ptCount val="6"/>
                <c:pt idx="0">
                  <c:v>Гэр хороолол</c:v>
                </c:pt>
                <c:pt idx="1">
                  <c:v>Орон сууц</c:v>
                </c:pt>
                <c:pt idx="2">
                  <c:v>ААНБ</c:v>
                </c:pt>
                <c:pt idx="3">
                  <c:v>УУААН</c:v>
                </c:pt>
                <c:pt idx="4">
                  <c:v>Төмөр зам</c:v>
                </c:pt>
                <c:pt idx="5">
                  <c:v>Төсөв</c:v>
                </c:pt>
              </c:strCache>
            </c:strRef>
          </c:cat>
          <c:val>
            <c:numRef>
              <c:f>Sheet1!$C$2:$C$7</c:f>
              <c:numCache>
                <c:formatCode>0.0</c:formatCode>
                <c:ptCount val="6"/>
                <c:pt idx="0">
                  <c:v>27.215499999999999</c:v>
                </c:pt>
                <c:pt idx="1">
                  <c:v>19.634699999999999</c:v>
                </c:pt>
                <c:pt idx="2">
                  <c:v>77.476699999999994</c:v>
                </c:pt>
                <c:pt idx="3">
                  <c:v>52.029400000000003</c:v>
                </c:pt>
                <c:pt idx="4">
                  <c:v>6.0316999999999998</c:v>
                </c:pt>
                <c:pt idx="5">
                  <c:v>10.3607</c:v>
                </c:pt>
              </c:numCache>
            </c:numRef>
          </c:val>
          <c:extLst>
            <c:ext xmlns:c16="http://schemas.microsoft.com/office/drawing/2014/chart" uri="{C3380CC4-5D6E-409C-BE32-E72D297353CC}">
              <c16:uniqueId val="{00000001-0132-4C2A-8BD3-F47FADAFE3A3}"/>
            </c:ext>
          </c:extLst>
        </c:ser>
        <c:ser>
          <c:idx val="2"/>
          <c:order val="2"/>
          <c:tx>
            <c:strRef>
              <c:f>Sheet1!$D$1</c:f>
              <c:strCache>
                <c:ptCount val="1"/>
                <c:pt idx="0">
                  <c:v>Биет </c:v>
                </c:pt>
              </c:strCache>
            </c:strRef>
          </c:tx>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c:spPr>
          <c:invertIfNegative val="0"/>
          <c:cat>
            <c:strRef>
              <c:f>Sheet1!$A$2:$A$7</c:f>
              <c:strCache>
                <c:ptCount val="6"/>
                <c:pt idx="0">
                  <c:v>Гэр хороолол</c:v>
                </c:pt>
                <c:pt idx="1">
                  <c:v>Орон сууц</c:v>
                </c:pt>
                <c:pt idx="2">
                  <c:v>ААНБ</c:v>
                </c:pt>
                <c:pt idx="3">
                  <c:v>УУААН</c:v>
                </c:pt>
                <c:pt idx="4">
                  <c:v>Төмөр зам</c:v>
                </c:pt>
                <c:pt idx="5">
                  <c:v>Төсөв</c:v>
                </c:pt>
              </c:strCache>
            </c:strRef>
          </c:cat>
          <c:val>
            <c:numRef>
              <c:f>Sheet1!$D$2:$D$7</c:f>
              <c:numCache>
                <c:formatCode>0.0</c:formatCode>
                <c:ptCount val="6"/>
                <c:pt idx="0">
                  <c:v>2.2398999999999987</c:v>
                </c:pt>
                <c:pt idx="1">
                  <c:v>1.1885999999999974</c:v>
                </c:pt>
                <c:pt idx="2">
                  <c:v>-22.137800000000013</c:v>
                </c:pt>
                <c:pt idx="3">
                  <c:v>10.529600000000002</c:v>
                </c:pt>
                <c:pt idx="4">
                  <c:v>-0.11840000000000028</c:v>
                </c:pt>
                <c:pt idx="5">
                  <c:v>-1.3604000000000003</c:v>
                </c:pt>
              </c:numCache>
            </c:numRef>
          </c:val>
          <c:extLst>
            <c:ext xmlns:c16="http://schemas.microsoft.com/office/drawing/2014/chart" uri="{C3380CC4-5D6E-409C-BE32-E72D297353CC}">
              <c16:uniqueId val="{00000002-0132-4C2A-8BD3-F47FADAFE3A3}"/>
            </c:ext>
          </c:extLst>
        </c:ser>
        <c:dLbls>
          <c:showLegendKey val="0"/>
          <c:showVal val="0"/>
          <c:showCatName val="0"/>
          <c:showSerName val="0"/>
          <c:showPercent val="0"/>
          <c:showBubbleSize val="0"/>
        </c:dLbls>
        <c:gapWidth val="150"/>
        <c:axId val="103701912"/>
        <c:axId val="103700736"/>
      </c:barChart>
      <c:lineChart>
        <c:grouping val="stacked"/>
        <c:varyColors val="0"/>
        <c:ser>
          <c:idx val="3"/>
          <c:order val="3"/>
          <c:tx>
            <c:strRef>
              <c:f>Sheet1!$E$1</c:f>
              <c:strCache>
                <c:ptCount val="1"/>
                <c:pt idx="0">
                  <c:v>хувь</c:v>
                </c:pt>
              </c:strCache>
            </c:strRef>
          </c:tx>
          <c:spPr>
            <a:ln w="31750" cap="rnd">
              <a:solidFill>
                <a:schemeClr val="accent4"/>
              </a:solidFill>
              <a:round/>
            </a:ln>
            <a:effectLst>
              <a:outerShdw blurRad="40000" dist="23000" dir="5400000" rotWithShape="0">
                <a:srgbClr val="000000">
                  <a:alpha val="35000"/>
                </a:srgbClr>
              </a:outerShdw>
            </a:effectLst>
          </c:spPr>
          <c:marker>
            <c:symbol val="circle"/>
            <c:size val="6"/>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w="12700">
                <a:solidFill>
                  <a:schemeClr val="lt2"/>
                </a:solidFill>
                <a:round/>
              </a:ln>
              <a:effectLst>
                <a:outerShdw blurRad="40000" dist="23000" dir="5400000" rotWithShape="0">
                  <a:srgbClr val="000000">
                    <a:alpha val="35000"/>
                  </a:srgbClr>
                </a:outerShdw>
              </a:effectLst>
            </c:spPr>
          </c:marker>
          <c:cat>
            <c:strRef>
              <c:f>Sheet1!$A$2:$A$7</c:f>
              <c:strCache>
                <c:ptCount val="6"/>
                <c:pt idx="0">
                  <c:v>Гэр хороолол</c:v>
                </c:pt>
                <c:pt idx="1">
                  <c:v>Орон сууц</c:v>
                </c:pt>
                <c:pt idx="2">
                  <c:v>ААНБ</c:v>
                </c:pt>
                <c:pt idx="3">
                  <c:v>УУААН</c:v>
                </c:pt>
                <c:pt idx="4">
                  <c:v>Төмөр зам</c:v>
                </c:pt>
                <c:pt idx="5">
                  <c:v>Төсөв</c:v>
                </c:pt>
              </c:strCache>
            </c:strRef>
          </c:cat>
          <c:val>
            <c:numRef>
              <c:f>Sheet1!$E$2:$E$7</c:f>
              <c:numCache>
                <c:formatCode>0%</c:formatCode>
                <c:ptCount val="6"/>
                <c:pt idx="0">
                  <c:v>8.9683531126379293E-2</c:v>
                </c:pt>
                <c:pt idx="1">
                  <c:v>6.4436384926894977E-2</c:v>
                </c:pt>
                <c:pt idx="2">
                  <c:v>-0.22223471482565302</c:v>
                </c:pt>
                <c:pt idx="3">
                  <c:v>0.25372652398324819</c:v>
                </c:pt>
                <c:pt idx="4">
                  <c:v>-1.9251719484236075E-2</c:v>
                </c:pt>
                <c:pt idx="5">
                  <c:v>-0.11606419192737885</c:v>
                </c:pt>
              </c:numCache>
            </c:numRef>
          </c:val>
          <c:smooth val="0"/>
          <c:extLst>
            <c:ext xmlns:c16="http://schemas.microsoft.com/office/drawing/2014/chart" uri="{C3380CC4-5D6E-409C-BE32-E72D297353CC}">
              <c16:uniqueId val="{00000003-0132-4C2A-8BD3-F47FADAFE3A3}"/>
            </c:ext>
          </c:extLst>
        </c:ser>
        <c:dLbls>
          <c:showLegendKey val="0"/>
          <c:showVal val="0"/>
          <c:showCatName val="0"/>
          <c:showSerName val="0"/>
          <c:showPercent val="0"/>
          <c:showBubbleSize val="0"/>
        </c:dLbls>
        <c:marker val="1"/>
        <c:smooth val="0"/>
        <c:axId val="622756392"/>
        <c:axId val="103701128"/>
      </c:lineChart>
      <c:catAx>
        <c:axId val="103701912"/>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Arial" panose="020B0604020202020204" pitchFamily="34" charset="0"/>
                <a:ea typeface="+mn-ea"/>
                <a:cs typeface="Arial" panose="020B0604020202020204" pitchFamily="34" charset="0"/>
              </a:defRPr>
            </a:pPr>
            <a:endParaRPr lang="en-US"/>
          </a:p>
        </c:txPr>
        <c:crossAx val="103700736"/>
        <c:crosses val="autoZero"/>
        <c:auto val="1"/>
        <c:lblAlgn val="ctr"/>
        <c:lblOffset val="100"/>
        <c:noMultiLvlLbl val="0"/>
      </c:catAx>
      <c:valAx>
        <c:axId val="103700736"/>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800" b="1" i="0" u="none" strike="noStrike" kern="1200" baseline="0">
                    <a:solidFill>
                      <a:schemeClr val="tx2"/>
                    </a:solidFill>
                    <a:latin typeface="Arial" panose="020B0604020202020204" pitchFamily="34" charset="0"/>
                    <a:ea typeface="+mn-ea"/>
                    <a:cs typeface="Arial" panose="020B0604020202020204" pitchFamily="34" charset="0"/>
                  </a:defRPr>
                </a:pPr>
                <a:r>
                  <a:rPr lang="mn-MN" sz="800"/>
                  <a:t>Сая.кВт.цаг</a:t>
                </a:r>
                <a:endParaRPr lang="en-US" sz="800"/>
              </a:p>
            </c:rich>
          </c:tx>
          <c:layout>
            <c:manualLayout>
              <c:xMode val="edge"/>
              <c:yMode val="edge"/>
              <c:x val="6.1630007438104345E-2"/>
              <c:y val="0.1785118382693513"/>
            </c:manualLayout>
          </c:layout>
          <c:overlay val="0"/>
          <c:spPr>
            <a:noFill/>
            <a:ln>
              <a:noFill/>
            </a:ln>
            <a:effectLst/>
          </c:spPr>
          <c:txPr>
            <a:bodyPr rot="-5400000" spcFirstLastPara="1" vertOverflow="ellipsis" vert="horz" wrap="square" anchor="ctr" anchorCtr="1"/>
            <a:lstStyle/>
            <a:p>
              <a:pPr>
                <a:defRPr sz="800" b="1" i="0" u="none" strike="noStrike" kern="1200" baseline="0">
                  <a:solidFill>
                    <a:schemeClr val="tx2"/>
                  </a:solidFill>
                  <a:latin typeface="Arial" panose="020B0604020202020204" pitchFamily="34" charset="0"/>
                  <a:ea typeface="+mn-ea"/>
                  <a:cs typeface="Arial" panose="020B0604020202020204" pitchFamily="34" charset="0"/>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500" b="0" i="0" u="none" strike="noStrike" kern="1200" baseline="0">
                <a:solidFill>
                  <a:schemeClr val="tx2"/>
                </a:solidFill>
                <a:latin typeface="Arial" panose="020B0604020202020204" pitchFamily="34" charset="0"/>
                <a:ea typeface="+mn-ea"/>
                <a:cs typeface="Arial" panose="020B0604020202020204" pitchFamily="34" charset="0"/>
              </a:defRPr>
            </a:pPr>
            <a:endParaRPr lang="en-US"/>
          </a:p>
        </c:txPr>
        <c:crossAx val="103701912"/>
        <c:crosses val="autoZero"/>
        <c:crossBetween val="between"/>
      </c:valAx>
      <c:valAx>
        <c:axId val="103701128"/>
        <c:scaling>
          <c:orientation val="minMax"/>
        </c:scaling>
        <c:delete val="0"/>
        <c:axPos val="r"/>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500" b="0" i="0" u="none" strike="noStrike" kern="1200" baseline="0">
                <a:solidFill>
                  <a:schemeClr val="tx2"/>
                </a:solidFill>
                <a:latin typeface="Arial" panose="020B0604020202020204" pitchFamily="34" charset="0"/>
                <a:ea typeface="+mn-ea"/>
                <a:cs typeface="Arial" panose="020B0604020202020204" pitchFamily="34" charset="0"/>
              </a:defRPr>
            </a:pPr>
            <a:endParaRPr lang="en-US"/>
          </a:p>
        </c:txPr>
        <c:crossAx val="622756392"/>
        <c:crosses val="max"/>
        <c:crossBetween val="between"/>
      </c:valAx>
      <c:catAx>
        <c:axId val="622756392"/>
        <c:scaling>
          <c:orientation val="minMax"/>
        </c:scaling>
        <c:delete val="1"/>
        <c:axPos val="b"/>
        <c:numFmt formatCode="General" sourceLinked="1"/>
        <c:majorTickMark val="none"/>
        <c:minorTickMark val="none"/>
        <c:tickLblPos val="nextTo"/>
        <c:crossAx val="103701128"/>
        <c:crosses val="autoZero"/>
        <c:auto val="1"/>
        <c:lblAlgn val="ctr"/>
        <c:lblOffset val="100"/>
        <c:noMultiLvlLbl val="0"/>
      </c:catAx>
      <c:dTable>
        <c:showHorzBorder val="1"/>
        <c:showVertBorder val="1"/>
        <c:showOutline val="1"/>
        <c:showKeys val="1"/>
        <c:spPr>
          <a:noFill/>
          <a:ln w="9525">
            <a:solidFill>
              <a:schemeClr val="tx2">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2"/>
                </a:solidFill>
                <a:latin typeface="Arial" panose="020B0604020202020204" pitchFamily="34" charset="0"/>
                <a:ea typeface="+mn-ea"/>
                <a:cs typeface="Arial" panose="020B0604020202020204" pitchFamily="34" charset="0"/>
              </a:defRPr>
            </a:pPr>
            <a:endParaRPr lang="en-US"/>
          </a:p>
        </c:txPr>
      </c:dTable>
      <c:spPr>
        <a:noFill/>
        <a:ln>
          <a:noFill/>
        </a:ln>
        <a:effectLst/>
      </c:spPr>
    </c:plotArea>
    <c:plotVisOnly val="1"/>
    <c:dispBlanksAs val="gap"/>
    <c:showDLblsOverMax val="0"/>
  </c:chart>
  <c:spPr>
    <a:solidFill>
      <a:schemeClr val="bg1"/>
    </a:solidFill>
    <a:ln w="9525" cap="flat" cmpd="sng" algn="ctr">
      <a:solidFill>
        <a:schemeClr val="tx2">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0" i="0" u="none" strike="noStrike" kern="1200" baseline="0">
                <a:ln>
                  <a:noFill/>
                </a:ln>
                <a:solidFill>
                  <a:sysClr val="windowText" lastClr="000000"/>
                </a:solidFill>
                <a:latin typeface="Arial" panose="020B0604020202020204" pitchFamily="34" charset="0"/>
                <a:ea typeface="+mn-ea"/>
                <a:cs typeface="Arial" panose="020B0604020202020204" pitchFamily="34" charset="0"/>
              </a:defRPr>
            </a:pPr>
            <a:r>
              <a:rPr lang="mn-MN" sz="1200" b="0"/>
              <a:t>ЦЭХ-ний алдагдал</a:t>
            </a:r>
            <a:endParaRPr lang="en-US" sz="1200" b="0"/>
          </a:p>
        </c:rich>
      </c:tx>
      <c:overlay val="0"/>
      <c:spPr>
        <a:noFill/>
        <a:ln>
          <a:noFill/>
        </a:ln>
        <a:effectLst/>
      </c:spPr>
      <c:txPr>
        <a:bodyPr rot="0" spcFirstLastPara="1" vertOverflow="ellipsis" vert="horz" wrap="square" anchor="ctr" anchorCtr="1"/>
        <a:lstStyle/>
        <a:p>
          <a:pPr>
            <a:defRPr sz="1200" b="0" i="0" u="none" strike="noStrike" kern="1200" baseline="0">
              <a:ln>
                <a:noFill/>
              </a:ln>
              <a:solidFill>
                <a:sysClr val="windowText" lastClr="000000"/>
              </a:solidFill>
              <a:latin typeface="Arial" panose="020B0604020202020204" pitchFamily="34" charset="0"/>
              <a:ea typeface="+mn-ea"/>
              <a:cs typeface="Arial" panose="020B0604020202020204" pitchFamily="34" charset="0"/>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9.7234566990601581E-2"/>
          <c:y val="0.19082720502443545"/>
          <c:w val="0.87823102908389383"/>
          <c:h val="0.66973231216911289"/>
        </c:manualLayout>
      </c:layout>
      <c:bar3DChart>
        <c:barDir val="col"/>
        <c:grouping val="clustered"/>
        <c:varyColors val="0"/>
        <c:ser>
          <c:idx val="0"/>
          <c:order val="0"/>
          <c:tx>
            <c:strRef>
              <c:f>Sheet1!$B$1</c:f>
              <c:strCache>
                <c:ptCount val="1"/>
                <c:pt idx="0">
                  <c:v>Column5</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p3d/>
          </c:spPr>
          <c:invertIfNegative val="0"/>
          <c:dLbls>
            <c:numFmt formatCode="0.0%" sourceLinked="0"/>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ln>
                      <a:noFill/>
                    </a:ln>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15:showLeaderLines val="0"/>
              </c:ext>
            </c:extLst>
          </c:dLbls>
          <c:cat>
            <c:strRef>
              <c:f>Sheet1!$A$2:$A$4</c:f>
              <c:strCache>
                <c:ptCount val="3"/>
                <c:pt idx="0">
                  <c:v>2019 оны гүйц</c:v>
                </c:pt>
                <c:pt idx="1">
                  <c:v>2020 оны төл</c:v>
                </c:pt>
                <c:pt idx="2">
                  <c:v>2021 оны гүйц</c:v>
                </c:pt>
              </c:strCache>
            </c:strRef>
          </c:cat>
          <c:val>
            <c:numRef>
              <c:f>Sheet1!$B$2:$B$4</c:f>
              <c:numCache>
                <c:formatCode>0.00%</c:formatCode>
                <c:ptCount val="3"/>
                <c:pt idx="0">
                  <c:v>0.1009</c:v>
                </c:pt>
                <c:pt idx="1">
                  <c:v>0.13370000000000001</c:v>
                </c:pt>
                <c:pt idx="2">
                  <c:v>0.1147</c:v>
                </c:pt>
              </c:numCache>
            </c:numRef>
          </c:val>
          <c:extLst>
            <c:ext xmlns:c16="http://schemas.microsoft.com/office/drawing/2014/chart" uri="{C3380CC4-5D6E-409C-BE32-E72D297353CC}">
              <c16:uniqueId val="{00000000-1E1C-4BCC-93C0-B32146A6F3A9}"/>
            </c:ext>
          </c:extLst>
        </c:ser>
        <c:dLbls>
          <c:showLegendKey val="0"/>
          <c:showVal val="0"/>
          <c:showCatName val="0"/>
          <c:showSerName val="0"/>
          <c:showPercent val="0"/>
          <c:showBubbleSize val="0"/>
        </c:dLbls>
        <c:gapWidth val="150"/>
        <c:shape val="box"/>
        <c:axId val="622753648"/>
        <c:axId val="622756000"/>
        <c:axId val="0"/>
      </c:bar3DChart>
      <c:catAx>
        <c:axId val="622753648"/>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ln>
                  <a:noFill/>
                </a:ln>
                <a:solidFill>
                  <a:sysClr val="windowText" lastClr="000000"/>
                </a:solidFill>
                <a:latin typeface="Arial" panose="020B0604020202020204" pitchFamily="34" charset="0"/>
                <a:ea typeface="+mn-ea"/>
                <a:cs typeface="Arial" panose="020B0604020202020204" pitchFamily="34" charset="0"/>
              </a:defRPr>
            </a:pPr>
            <a:endParaRPr lang="en-US"/>
          </a:p>
        </c:txPr>
        <c:crossAx val="622756000"/>
        <c:crosses val="autoZero"/>
        <c:auto val="1"/>
        <c:lblAlgn val="ctr"/>
        <c:lblOffset val="100"/>
        <c:noMultiLvlLbl val="0"/>
      </c:catAx>
      <c:valAx>
        <c:axId val="622756000"/>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ln>
                      <a:noFill/>
                    </a:ln>
                    <a:solidFill>
                      <a:sysClr val="windowText" lastClr="000000"/>
                    </a:solidFill>
                    <a:latin typeface="Arial" panose="020B0604020202020204" pitchFamily="34" charset="0"/>
                    <a:ea typeface="+mn-ea"/>
                    <a:cs typeface="Arial" panose="020B0604020202020204" pitchFamily="34" charset="0"/>
                  </a:defRPr>
                </a:pPr>
                <a:r>
                  <a:rPr lang="mn-MN"/>
                  <a:t>хувь</a:t>
                </a:r>
                <a:endParaRPr lang="en-US"/>
              </a:p>
            </c:rich>
          </c:tx>
          <c:layout>
            <c:manualLayout>
              <c:xMode val="edge"/>
              <c:yMode val="edge"/>
              <c:x val="1.63981844189851E-2"/>
              <c:y val="0.41985708724208515"/>
            </c:manualLayout>
          </c:layout>
          <c:overlay val="0"/>
          <c:spPr>
            <a:noFill/>
            <a:ln>
              <a:noFill/>
            </a:ln>
            <a:effectLst/>
          </c:spPr>
          <c:txPr>
            <a:bodyPr rot="-5400000" spcFirstLastPara="1" vertOverflow="ellipsis" vert="horz" wrap="square" anchor="ctr" anchorCtr="1"/>
            <a:lstStyle/>
            <a:p>
              <a:pPr>
                <a:defRPr sz="900" b="1" i="0" u="none" strike="noStrike" kern="1200" baseline="0">
                  <a:ln>
                    <a:noFill/>
                  </a:ln>
                  <a:solidFill>
                    <a:sysClr val="windowText" lastClr="000000"/>
                  </a:solidFill>
                  <a:latin typeface="Arial" panose="020B0604020202020204" pitchFamily="34" charset="0"/>
                  <a:ea typeface="+mn-ea"/>
                  <a:cs typeface="Arial" panose="020B0604020202020204" pitchFamily="34" charset="0"/>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ln>
                  <a:noFill/>
                </a:ln>
                <a:solidFill>
                  <a:sysClr val="windowText" lastClr="000000"/>
                </a:solidFill>
                <a:latin typeface="Arial" panose="020B0604020202020204" pitchFamily="34" charset="0"/>
                <a:ea typeface="+mn-ea"/>
                <a:cs typeface="Arial" panose="020B0604020202020204" pitchFamily="34" charset="0"/>
              </a:defRPr>
            </a:pPr>
            <a:endParaRPr lang="en-US"/>
          </a:p>
        </c:txPr>
        <c:crossAx val="622753648"/>
        <c:crosses val="autoZero"/>
        <c:crossBetween val="between"/>
      </c:valAx>
      <c:spPr>
        <a:noFill/>
        <a:ln>
          <a:noFill/>
        </a:ln>
        <a:effectLst/>
      </c:spPr>
    </c:plotArea>
    <c:plotVisOnly val="1"/>
    <c:dispBlanksAs val="gap"/>
    <c:showDLblsOverMax val="0"/>
  </c:chart>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w="9525" cap="flat" cmpd="sng" algn="ctr">
      <a:solidFill>
        <a:schemeClr val="tx2">
          <a:lumMod val="15000"/>
          <a:lumOff val="85000"/>
        </a:schemeClr>
      </a:solidFill>
      <a:round/>
    </a:ln>
    <a:effectLst/>
  </c:spPr>
  <c:txPr>
    <a:bodyPr/>
    <a:lstStyle/>
    <a:p>
      <a:pPr>
        <a:defRPr>
          <a:ln>
            <a:noFill/>
          </a:ln>
          <a:solidFill>
            <a:sysClr val="windowText" lastClr="000000"/>
          </a:solidFill>
          <a:latin typeface="Arial" panose="020B0604020202020204" pitchFamily="34" charset="0"/>
          <a:cs typeface="Arial" panose="020B0604020202020204" pitchFamily="34" charset="0"/>
        </a:defRPr>
      </a:pPr>
      <a:endParaRPr lang="en-US"/>
    </a:p>
  </c:txPr>
  <c:externalData r:id="rId4">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000" b="1" i="0" u="none" strike="noStrike" kern="1200" baseline="0">
                <a:ln>
                  <a:noFill/>
                </a:ln>
                <a:solidFill>
                  <a:schemeClr val="tx2"/>
                </a:solidFill>
                <a:latin typeface="Arial" panose="020B0604020202020204" pitchFamily="34" charset="0"/>
                <a:ea typeface="+mn-ea"/>
                <a:cs typeface="Arial" panose="020B0604020202020204" pitchFamily="34" charset="0"/>
              </a:defRPr>
            </a:pPr>
            <a:r>
              <a:rPr lang="mn-MN" sz="1000"/>
              <a:t>ЦЭХ-ний алдагдал</a:t>
            </a:r>
            <a:endParaRPr lang="en-US" sz="1000"/>
          </a:p>
        </c:rich>
      </c:tx>
      <c:overlay val="0"/>
      <c:spPr>
        <a:noFill/>
        <a:ln>
          <a:noFill/>
        </a:ln>
        <a:effectLst/>
      </c:spPr>
      <c:txPr>
        <a:bodyPr rot="0" spcFirstLastPara="1" vertOverflow="ellipsis" vert="horz" wrap="square" anchor="ctr" anchorCtr="1"/>
        <a:lstStyle/>
        <a:p>
          <a:pPr>
            <a:defRPr sz="1000" b="1"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9.7234566990601581E-2"/>
          <c:y val="0.13181414957250515"/>
          <c:w val="0.87823102908389383"/>
          <c:h val="0.78101745463147565"/>
        </c:manualLayout>
      </c:layout>
      <c:lineChart>
        <c:grouping val="stacked"/>
        <c:varyColors val="0"/>
        <c:ser>
          <c:idx val="0"/>
          <c:order val="0"/>
          <c:tx>
            <c:strRef>
              <c:f>Sheet1!$B$1</c:f>
              <c:strCache>
                <c:ptCount val="1"/>
                <c:pt idx="0">
                  <c:v>2019 он</c:v>
                </c:pt>
              </c:strCache>
            </c:strRef>
          </c:tx>
          <c:spPr>
            <a:ln w="31750" cap="rnd">
              <a:solidFill>
                <a:schemeClr val="accent1"/>
              </a:solidFill>
              <a:round/>
            </a:ln>
            <a:effectLst>
              <a:outerShdw blurRad="40000" dist="23000" dir="5400000" rotWithShape="0">
                <a:srgbClr val="000000">
                  <a:alpha val="35000"/>
                </a:srgbClr>
              </a:outerShdw>
            </a:effectLst>
          </c:spPr>
          <c:marker>
            <c:symbol val="circle"/>
            <c:size val="6"/>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w="12700">
                <a:solidFill>
                  <a:schemeClr val="lt2"/>
                </a:solidFill>
                <a:round/>
              </a:ln>
              <a:effectLst>
                <a:outerShdw blurRad="40000" dist="23000" dir="5400000" rotWithShape="0">
                  <a:srgbClr val="000000">
                    <a:alpha val="35000"/>
                  </a:srgbClr>
                </a:outerShdw>
              </a:effectLst>
            </c:spPr>
          </c:marker>
          <c:dLbls>
            <c:dLbl>
              <c:idx val="2"/>
              <c:layout>
                <c:manualLayout>
                  <c:x val="-3.4544707470671676E-2"/>
                  <c:y val="2.23659011462094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F26-4F6C-AAEC-390340F10E53}"/>
                </c:ext>
              </c:extLst>
            </c:dLbl>
            <c:numFmt formatCode="0.00%" sourceLinked="0"/>
            <c:spPr>
              <a:solidFill>
                <a:sysClr val="window" lastClr="FFFFFF"/>
              </a:solidFill>
              <a:ln>
                <a:noFill/>
              </a:ln>
              <a:effectLst/>
            </c:spPr>
            <c:txPr>
              <a:bodyPr rot="0" spcFirstLastPara="1" vertOverflow="clip" horzOverflow="clip" vert="horz" wrap="square" lIns="36576" tIns="18288" rIns="36576" bIns="18288" anchor="ctr" anchorCtr="1">
                <a:spAutoFit/>
              </a:bodyPr>
              <a:lstStyle/>
              <a:p>
                <a:pPr>
                  <a:defRPr sz="700" b="0" i="0" u="none" strike="noStrike" kern="1200" baseline="0">
                    <a:ln>
                      <a:noFill/>
                    </a:ln>
                    <a:solidFill>
                      <a:schemeClr val="dk2">
                        <a:lumMod val="7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15:showLeaderLines val="0"/>
              </c:ext>
            </c:extLst>
          </c:dLbls>
          <c:cat>
            <c:strRef>
              <c:f>Sheet1!$A$2:$A$7</c:f>
              <c:strCache>
                <c:ptCount val="6"/>
                <c:pt idx="0">
                  <c:v>1 сар</c:v>
                </c:pt>
                <c:pt idx="1">
                  <c:v>2 сар</c:v>
                </c:pt>
                <c:pt idx="2">
                  <c:v>3 сар</c:v>
                </c:pt>
                <c:pt idx="3">
                  <c:v>4 сар</c:v>
                </c:pt>
                <c:pt idx="4">
                  <c:v>5 сар</c:v>
                </c:pt>
                <c:pt idx="5">
                  <c:v>6 сар</c:v>
                </c:pt>
              </c:strCache>
            </c:strRef>
          </c:cat>
          <c:val>
            <c:numRef>
              <c:f>Sheet1!$B$2:$B$7</c:f>
              <c:numCache>
                <c:formatCode>0.00%</c:formatCode>
                <c:ptCount val="6"/>
                <c:pt idx="0">
                  <c:v>0.1404</c:v>
                </c:pt>
                <c:pt idx="1">
                  <c:v>1.3299999999999999E-2</c:v>
                </c:pt>
                <c:pt idx="2">
                  <c:v>0.26440000000000002</c:v>
                </c:pt>
                <c:pt idx="3">
                  <c:v>7.4999999999999997E-2</c:v>
                </c:pt>
                <c:pt idx="4">
                  <c:v>0.12770000000000001</c:v>
                </c:pt>
                <c:pt idx="5">
                  <c:v>-1.44E-2</c:v>
                </c:pt>
              </c:numCache>
            </c:numRef>
          </c:val>
          <c:smooth val="0"/>
          <c:extLst>
            <c:ext xmlns:c16="http://schemas.microsoft.com/office/drawing/2014/chart" uri="{C3380CC4-5D6E-409C-BE32-E72D297353CC}">
              <c16:uniqueId val="{00000001-2F26-4F6C-AAEC-390340F10E53}"/>
            </c:ext>
          </c:extLst>
        </c:ser>
        <c:ser>
          <c:idx val="1"/>
          <c:order val="1"/>
          <c:tx>
            <c:strRef>
              <c:f>Sheet1!$C$1</c:f>
              <c:strCache>
                <c:ptCount val="1"/>
                <c:pt idx="0">
                  <c:v>2020 он</c:v>
                </c:pt>
              </c:strCache>
            </c:strRef>
          </c:tx>
          <c:spPr>
            <a:ln w="31750" cap="rnd">
              <a:solidFill>
                <a:schemeClr val="accent2"/>
              </a:solidFill>
              <a:round/>
            </a:ln>
            <a:effectLst>
              <a:outerShdw blurRad="40000" dist="23000" dir="5400000" rotWithShape="0">
                <a:srgbClr val="000000">
                  <a:alpha val="35000"/>
                </a:srgbClr>
              </a:outerShdw>
            </a:effectLst>
          </c:spPr>
          <c:marker>
            <c:symbol val="circle"/>
            <c:size val="6"/>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w="12700">
                <a:solidFill>
                  <a:schemeClr val="lt2"/>
                </a:solidFill>
                <a:round/>
              </a:ln>
              <a:effectLst>
                <a:outerShdw blurRad="40000" dist="23000" dir="5400000" rotWithShape="0">
                  <a:srgbClr val="000000">
                    <a:alpha val="35000"/>
                  </a:srgbClr>
                </a:outerShdw>
              </a:effectLst>
            </c:spPr>
          </c:marker>
          <c:dLbls>
            <c:dLbl>
              <c:idx val="1"/>
              <c:layout>
                <c:manualLayout>
                  <c:x val="-6.0331825037707412E-2"/>
                  <c:y val="-1.666666666666676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F26-4F6C-AAEC-390340F10E53}"/>
                </c:ext>
              </c:extLst>
            </c:dLbl>
            <c:dLbl>
              <c:idx val="2"/>
              <c:layout>
                <c:manualLayout>
                  <c:x val="-5.214292302919004E-2"/>
                  <c:y val="-2.428166734115746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F26-4F6C-AAEC-390340F10E53}"/>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6576" tIns="18288" rIns="36576" bIns="18288" anchor="ctr" anchorCtr="1">
                <a:spAutoFit/>
              </a:bodyPr>
              <a:lstStyle/>
              <a:p>
                <a:pPr>
                  <a:defRPr sz="700" b="0" i="0" u="none" strike="noStrike" kern="1200" baseline="0">
                    <a:ln>
                      <a:noFill/>
                    </a:ln>
                    <a:solidFill>
                      <a:schemeClr val="dk2">
                        <a:lumMod val="7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15:showLeaderLines val="0"/>
              </c:ext>
            </c:extLst>
          </c:dLbls>
          <c:cat>
            <c:strRef>
              <c:f>Sheet1!$A$2:$A$7</c:f>
              <c:strCache>
                <c:ptCount val="6"/>
                <c:pt idx="0">
                  <c:v>1 сар</c:v>
                </c:pt>
                <c:pt idx="1">
                  <c:v>2 сар</c:v>
                </c:pt>
                <c:pt idx="2">
                  <c:v>3 сар</c:v>
                </c:pt>
                <c:pt idx="3">
                  <c:v>4 сар</c:v>
                </c:pt>
                <c:pt idx="4">
                  <c:v>5 сар</c:v>
                </c:pt>
                <c:pt idx="5">
                  <c:v>6 сар</c:v>
                </c:pt>
              </c:strCache>
            </c:strRef>
          </c:cat>
          <c:val>
            <c:numRef>
              <c:f>Sheet1!$C$2:$C$7</c:f>
              <c:numCache>
                <c:formatCode>0.00%</c:formatCode>
                <c:ptCount val="6"/>
                <c:pt idx="0">
                  <c:v>8.1869999999999998E-2</c:v>
                </c:pt>
                <c:pt idx="1">
                  <c:v>4.6100000000000002E-2</c:v>
                </c:pt>
                <c:pt idx="2">
                  <c:v>6.4100000000000004E-2</c:v>
                </c:pt>
                <c:pt idx="3">
                  <c:v>0.24339</c:v>
                </c:pt>
                <c:pt idx="4">
                  <c:v>0.1047</c:v>
                </c:pt>
                <c:pt idx="5">
                  <c:v>0.12690000000000001</c:v>
                </c:pt>
              </c:numCache>
            </c:numRef>
          </c:val>
          <c:smooth val="0"/>
          <c:extLst>
            <c:ext xmlns:c16="http://schemas.microsoft.com/office/drawing/2014/chart" uri="{C3380CC4-5D6E-409C-BE32-E72D297353CC}">
              <c16:uniqueId val="{00000004-2F26-4F6C-AAEC-390340F10E53}"/>
            </c:ext>
          </c:extLst>
        </c:ser>
        <c:dLbls>
          <c:showLegendKey val="0"/>
          <c:showVal val="0"/>
          <c:showCatName val="0"/>
          <c:showSerName val="0"/>
          <c:showPercent val="0"/>
          <c:showBubbleSize val="0"/>
        </c:dLbls>
        <c:marker val="1"/>
        <c:smooth val="0"/>
        <c:axId val="622754824"/>
        <c:axId val="622754040"/>
      </c:lineChart>
      <c:catAx>
        <c:axId val="62275482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8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crossAx val="622754040"/>
        <c:crosses val="autoZero"/>
        <c:auto val="1"/>
        <c:lblAlgn val="ctr"/>
        <c:lblOffset val="100"/>
        <c:noMultiLvlLbl val="0"/>
      </c:catAx>
      <c:valAx>
        <c:axId val="622754040"/>
        <c:scaling>
          <c:orientation val="minMax"/>
        </c:scaling>
        <c:delete val="0"/>
        <c:axPos val="l"/>
        <c:majorGridlines>
          <c:spPr>
            <a:ln w="9525" cap="flat" cmpd="sng" algn="ctr">
              <a:solidFill>
                <a:schemeClr val="tx2">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crossAx val="622754824"/>
        <c:crosses val="autoZero"/>
        <c:crossBetween val="between"/>
      </c:valAx>
      <c:spPr>
        <a:noFill/>
        <a:ln>
          <a:noFill/>
        </a:ln>
        <a:effectLst/>
      </c:spPr>
    </c:plotArea>
    <c:legend>
      <c:legendPos val="b"/>
      <c:layout>
        <c:manualLayout>
          <c:xMode val="edge"/>
          <c:yMode val="edge"/>
          <c:x val="0.32352129499794258"/>
          <c:y val="0.92423188836932568"/>
          <c:w val="0.28314493475200847"/>
          <c:h val="7.4355994756853741E-2"/>
        </c:manualLayout>
      </c:layout>
      <c:overlay val="0"/>
      <c:spPr>
        <a:noFill/>
        <a:ln>
          <a:noFill/>
        </a:ln>
        <a:effectLst/>
      </c:spPr>
      <c:txPr>
        <a:bodyPr rot="0" spcFirstLastPara="1" vertOverflow="ellipsis" vert="horz" wrap="square" anchor="ctr" anchorCtr="1"/>
        <a:lstStyle/>
        <a:p>
          <a:pPr>
            <a:defRPr sz="8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w="9525" cap="flat" cmpd="sng" algn="ctr">
      <a:solidFill>
        <a:schemeClr val="tx2">
          <a:lumMod val="15000"/>
          <a:lumOff val="85000"/>
        </a:schemeClr>
      </a:solidFill>
      <a:round/>
    </a:ln>
    <a:effectLst/>
  </c:spPr>
  <c:txPr>
    <a:bodyPr/>
    <a:lstStyle/>
    <a:p>
      <a:pPr>
        <a:defRPr sz="500">
          <a:ln>
            <a:noFill/>
          </a:ln>
          <a:latin typeface="Arial" panose="020B0604020202020204" pitchFamily="34" charset="0"/>
          <a:cs typeface="Arial" panose="020B0604020202020204" pitchFamily="34" charset="0"/>
        </a:defRPr>
      </a:pPr>
      <a:endParaRPr lang="en-US"/>
    </a:p>
  </c:txPr>
  <c:externalData r:id="rId4">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baseline="0">
                <a:ln>
                  <a:noFill/>
                </a:ln>
                <a:solidFill>
                  <a:schemeClr val="tx2"/>
                </a:solidFill>
                <a:latin typeface="Arial" panose="020B0604020202020204" pitchFamily="34" charset="0"/>
                <a:ea typeface="+mn-ea"/>
                <a:cs typeface="Arial" panose="020B0604020202020204" pitchFamily="34" charset="0"/>
              </a:defRPr>
            </a:pPr>
            <a:r>
              <a:rPr lang="mn-MN" sz="1200"/>
              <a:t>Орлогын үзүүлэлт</a:t>
            </a:r>
            <a:endParaRPr lang="en-US" sz="1200"/>
          </a:p>
        </c:rich>
      </c:tx>
      <c:overlay val="0"/>
      <c:spPr>
        <a:noFill/>
        <a:ln>
          <a:noFill/>
        </a:ln>
        <a:effectLst/>
      </c:spPr>
      <c:txPr>
        <a:bodyPr rot="0" spcFirstLastPara="1" vertOverflow="ellipsis" vert="horz" wrap="square" anchor="ctr" anchorCtr="1"/>
        <a:lstStyle/>
        <a:p>
          <a:pPr>
            <a:defRPr sz="1200" b="1"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0651303247515606"/>
          <c:y val="0.19082720502443545"/>
          <c:w val="0.73565224721617051"/>
          <c:h val="0.66856170579526819"/>
        </c:manualLayout>
      </c:layout>
      <c:barChart>
        <c:barDir val="col"/>
        <c:grouping val="clustered"/>
        <c:varyColors val="0"/>
        <c:ser>
          <c:idx val="0"/>
          <c:order val="0"/>
          <c:tx>
            <c:strRef>
              <c:f>Sheet1!$B$1</c:f>
              <c:strCache>
                <c:ptCount val="1"/>
                <c:pt idx="0">
                  <c:v>Column1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dLbls>
            <c:numFmt formatCode="#,##0.0" sourceLinked="0"/>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ln>
                      <a:noFill/>
                    </a:ln>
                    <a:solidFill>
                      <a:schemeClr val="dk2">
                        <a:lumMod val="7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15:showLeaderLines val="0"/>
              </c:ext>
            </c:extLst>
          </c:dLbls>
          <c:cat>
            <c:strRef>
              <c:f>Sheet1!$A$2:$A$4</c:f>
              <c:strCache>
                <c:ptCount val="3"/>
                <c:pt idx="0">
                  <c:v>2019 оны гүйц</c:v>
                </c:pt>
                <c:pt idx="1">
                  <c:v>2020 оны ГНОТ</c:v>
                </c:pt>
                <c:pt idx="2">
                  <c:v>2020 оны гүйц</c:v>
                </c:pt>
              </c:strCache>
            </c:strRef>
          </c:cat>
          <c:val>
            <c:numRef>
              <c:f>Sheet1!$B$2:$B$4</c:f>
              <c:numCache>
                <c:formatCode>0.0</c:formatCode>
                <c:ptCount val="3"/>
                <c:pt idx="0">
                  <c:v>32.4</c:v>
                </c:pt>
                <c:pt idx="1">
                  <c:v>32.700000000000003</c:v>
                </c:pt>
                <c:pt idx="2">
                  <c:v>34.799999999999997</c:v>
                </c:pt>
              </c:numCache>
            </c:numRef>
          </c:val>
          <c:extLst>
            <c:ext xmlns:c16="http://schemas.microsoft.com/office/drawing/2014/chart" uri="{C3380CC4-5D6E-409C-BE32-E72D297353CC}">
              <c16:uniqueId val="{00000000-9D8D-4057-AD60-02D291C5EE51}"/>
            </c:ext>
          </c:extLst>
        </c:ser>
        <c:dLbls>
          <c:showLegendKey val="0"/>
          <c:showVal val="0"/>
          <c:showCatName val="0"/>
          <c:showSerName val="0"/>
          <c:showPercent val="0"/>
          <c:showBubbleSize val="0"/>
        </c:dLbls>
        <c:gapWidth val="150"/>
        <c:axId val="622754432"/>
        <c:axId val="615039784"/>
      </c:barChart>
      <c:lineChart>
        <c:grouping val="standard"/>
        <c:varyColors val="0"/>
        <c:ser>
          <c:idx val="1"/>
          <c:order val="1"/>
          <c:tx>
            <c:strRef>
              <c:f>Sheet1!$C$1</c:f>
              <c:strCache>
                <c:ptCount val="1"/>
                <c:pt idx="0">
                  <c:v>Column2</c:v>
                </c:pt>
              </c:strCache>
            </c:strRef>
          </c:tx>
          <c:spPr>
            <a:ln w="31750" cap="rnd">
              <a:solidFill>
                <a:schemeClr val="accent2"/>
              </a:solidFill>
              <a:round/>
            </a:ln>
            <a:effectLst/>
          </c:spPr>
          <c:marker>
            <c:symbol val="none"/>
          </c:marker>
          <c:dLbls>
            <c:dLbl>
              <c:idx val="0"/>
              <c:layout>
                <c:manualLayout>
                  <c:x val="6.4253587491968304E-3"/>
                  <c:y val="5.3495007132667624E-2"/>
                </c:manualLayout>
              </c:layout>
              <c:showLegendKey val="0"/>
              <c:showVal val="1"/>
              <c:showCatName val="0"/>
              <c:showSerName val="0"/>
              <c:showPercent val="0"/>
              <c:showBubbleSize val="0"/>
              <c:extLst>
                <c:ext xmlns:c15="http://schemas.microsoft.com/office/drawing/2012/chart" uri="{CE6537A1-D6FC-4f65-9D91-7224C49458BB}">
                  <c15:layout>
                    <c:manualLayout>
                      <c:w val="7.8981825172902864E-2"/>
                      <c:h val="8.8982555853842099E-2"/>
                    </c:manualLayout>
                  </c15:layout>
                </c:ext>
                <c:ext xmlns:c16="http://schemas.microsoft.com/office/drawing/2014/chart" uri="{C3380CC4-5D6E-409C-BE32-E72D297353CC}">
                  <c16:uniqueId val="{00000000-3B7D-4370-8681-A09DA751E4DC}"/>
                </c:ext>
              </c:extLst>
            </c:dLbl>
            <c:dLbl>
              <c:idx val="2"/>
              <c:layout>
                <c:manualLayout>
                  <c:x val="-2.1367521367521368E-2"/>
                  <c:y val="8.059516429014258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A6A-4305-A15D-5167A8906C73}"/>
                </c:ext>
              </c:extLst>
            </c:dLbl>
            <c:numFmt formatCode="0.0%" sourceLinked="0"/>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ln>
                      <a:noFill/>
                    </a:ln>
                    <a:solidFill>
                      <a:schemeClr val="dk2">
                        <a:lumMod val="7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15:showLeaderLines val="1"/>
                <c15:leaderLines>
                  <c:spPr>
                    <a:ln w="9525">
                      <a:solidFill>
                        <a:schemeClr val="tx2">
                          <a:lumMod val="35000"/>
                          <a:lumOff val="65000"/>
                        </a:schemeClr>
                      </a:solidFill>
                    </a:ln>
                    <a:effectLst/>
                  </c:spPr>
                </c15:leaderLines>
              </c:ext>
            </c:extLst>
          </c:dLbls>
          <c:cat>
            <c:strRef>
              <c:f>Sheet1!$A$2:$A$4</c:f>
              <c:strCache>
                <c:ptCount val="3"/>
                <c:pt idx="0">
                  <c:v>2019 оны гүйц</c:v>
                </c:pt>
                <c:pt idx="1">
                  <c:v>2020 оны ГНОТ</c:v>
                </c:pt>
                <c:pt idx="2">
                  <c:v>2020 оны гүйц</c:v>
                </c:pt>
              </c:strCache>
            </c:strRef>
          </c:cat>
          <c:val>
            <c:numRef>
              <c:f>Sheet1!$C$2:$C$4</c:f>
              <c:numCache>
                <c:formatCode>0.0%</c:formatCode>
                <c:ptCount val="3"/>
                <c:pt idx="0">
                  <c:v>1.0469999999999999</c:v>
                </c:pt>
                <c:pt idx="1">
                  <c:v>1</c:v>
                </c:pt>
                <c:pt idx="2">
                  <c:v>1.0640000000000001</c:v>
                </c:pt>
              </c:numCache>
            </c:numRef>
          </c:val>
          <c:smooth val="0"/>
          <c:extLst>
            <c:ext xmlns:c16="http://schemas.microsoft.com/office/drawing/2014/chart" uri="{C3380CC4-5D6E-409C-BE32-E72D297353CC}">
              <c16:uniqueId val="{00000001-9D8D-4057-AD60-02D291C5EE51}"/>
            </c:ext>
          </c:extLst>
        </c:ser>
        <c:dLbls>
          <c:showLegendKey val="0"/>
          <c:showVal val="0"/>
          <c:showCatName val="0"/>
          <c:showSerName val="0"/>
          <c:showPercent val="0"/>
          <c:showBubbleSize val="0"/>
        </c:dLbls>
        <c:marker val="1"/>
        <c:smooth val="0"/>
        <c:axId val="615038608"/>
        <c:axId val="615039000"/>
      </c:lineChart>
      <c:catAx>
        <c:axId val="622754432"/>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crossAx val="615039784"/>
        <c:crosses val="autoZero"/>
        <c:auto val="1"/>
        <c:lblAlgn val="ctr"/>
        <c:lblOffset val="100"/>
        <c:noMultiLvlLbl val="0"/>
      </c:catAx>
      <c:valAx>
        <c:axId val="615039784"/>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ln>
                      <a:noFill/>
                    </a:ln>
                    <a:solidFill>
                      <a:schemeClr val="tx2"/>
                    </a:solidFill>
                    <a:latin typeface="Arial" panose="020B0604020202020204" pitchFamily="34" charset="0"/>
                    <a:ea typeface="+mn-ea"/>
                    <a:cs typeface="Arial" panose="020B0604020202020204" pitchFamily="34" charset="0"/>
                  </a:defRPr>
                </a:pPr>
                <a:r>
                  <a:rPr lang="mn-MN"/>
                  <a:t>тэрбум</a:t>
                </a:r>
                <a:r>
                  <a:rPr lang="mn-MN" baseline="0"/>
                  <a:t> төгрөг</a:t>
                </a:r>
                <a:endParaRPr lang="en-US"/>
              </a:p>
            </c:rich>
          </c:tx>
          <c:overlay val="0"/>
          <c:spPr>
            <a:noFill/>
            <a:ln>
              <a:noFill/>
            </a:ln>
            <a:effectLst/>
          </c:spPr>
          <c:txPr>
            <a:bodyPr rot="-5400000" spcFirstLastPara="1" vertOverflow="ellipsis" vert="horz" wrap="square" anchor="ctr" anchorCtr="1"/>
            <a:lstStyle/>
            <a:p>
              <a:pPr>
                <a:defRPr sz="900" b="1"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crossAx val="622754432"/>
        <c:crosses val="autoZero"/>
        <c:crossBetween val="between"/>
      </c:valAx>
      <c:valAx>
        <c:axId val="615039000"/>
        <c:scaling>
          <c:orientation val="minMax"/>
        </c:scaling>
        <c:delete val="0"/>
        <c:axPos val="r"/>
        <c:title>
          <c:tx>
            <c:rich>
              <a:bodyPr rot="-5400000" spcFirstLastPara="1" vertOverflow="ellipsis" vert="horz" wrap="square" anchor="ctr" anchorCtr="1"/>
              <a:lstStyle/>
              <a:p>
                <a:pPr>
                  <a:defRPr sz="900" b="1" i="0" u="none" strike="noStrike" kern="1200" baseline="0">
                    <a:ln>
                      <a:noFill/>
                    </a:ln>
                    <a:solidFill>
                      <a:schemeClr val="tx2"/>
                    </a:solidFill>
                    <a:latin typeface="Arial" panose="020B0604020202020204" pitchFamily="34" charset="0"/>
                    <a:ea typeface="+mn-ea"/>
                    <a:cs typeface="Arial" panose="020B0604020202020204" pitchFamily="34" charset="0"/>
                  </a:defRPr>
                </a:pPr>
                <a:r>
                  <a:rPr lang="mn-MN"/>
                  <a:t>хувь</a:t>
                </a:r>
                <a:endParaRPr lang="en-US"/>
              </a:p>
            </c:rich>
          </c:tx>
          <c:overlay val="0"/>
          <c:spPr>
            <a:noFill/>
            <a:ln>
              <a:noFill/>
            </a:ln>
            <a:effectLst/>
          </c:spPr>
          <c:txPr>
            <a:bodyPr rot="-5400000" spcFirstLastPara="1" vertOverflow="ellipsis" vert="horz" wrap="square" anchor="ctr" anchorCtr="1"/>
            <a:lstStyle/>
            <a:p>
              <a:pPr>
                <a:defRPr sz="900" b="1"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title>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crossAx val="615038608"/>
        <c:crosses val="max"/>
        <c:crossBetween val="between"/>
      </c:valAx>
      <c:catAx>
        <c:axId val="615038608"/>
        <c:scaling>
          <c:orientation val="minMax"/>
        </c:scaling>
        <c:delete val="1"/>
        <c:axPos val="b"/>
        <c:numFmt formatCode="General" sourceLinked="1"/>
        <c:majorTickMark val="out"/>
        <c:minorTickMark val="none"/>
        <c:tickLblPos val="nextTo"/>
        <c:crossAx val="615039000"/>
        <c:crosses val="autoZero"/>
        <c:auto val="1"/>
        <c:lblAlgn val="ctr"/>
        <c:lblOffset val="100"/>
        <c:noMultiLvlLbl val="0"/>
      </c:catAx>
      <c:spPr>
        <a:noFill/>
        <a:ln>
          <a:noFill/>
        </a:ln>
        <a:effectLst/>
      </c:spPr>
    </c:plotArea>
    <c:plotVisOnly val="1"/>
    <c:dispBlanksAs val="gap"/>
    <c:showDLblsOverMax val="0"/>
  </c:chart>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w="9525" cap="flat" cmpd="sng" algn="ctr">
      <a:solidFill>
        <a:schemeClr val="tx2">
          <a:lumMod val="15000"/>
          <a:lumOff val="85000"/>
        </a:schemeClr>
      </a:solidFill>
      <a:round/>
    </a:ln>
    <a:effectLst/>
  </c:spPr>
  <c:txPr>
    <a:bodyPr/>
    <a:lstStyle/>
    <a:p>
      <a:pPr>
        <a:defRPr>
          <a:ln>
            <a:noFill/>
          </a:ln>
          <a:latin typeface="Arial" panose="020B0604020202020204" pitchFamily="34" charset="0"/>
          <a:cs typeface="Arial" panose="020B0604020202020204" pitchFamily="34" charset="0"/>
        </a:defRPr>
      </a:pPr>
      <a:endParaRPr lang="en-US"/>
    </a:p>
  </c:txPr>
  <c:externalData r:id="rId4">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000" b="1" i="0" u="none" strike="noStrike" kern="1200" baseline="0">
                <a:ln>
                  <a:noFill/>
                </a:ln>
                <a:solidFill>
                  <a:schemeClr val="tx2"/>
                </a:solidFill>
                <a:latin typeface="Arial" panose="020B0604020202020204" pitchFamily="34" charset="0"/>
                <a:ea typeface="+mn-ea"/>
                <a:cs typeface="Arial" panose="020B0604020202020204" pitchFamily="34" charset="0"/>
              </a:defRPr>
            </a:pPr>
            <a:r>
              <a:rPr lang="mn-MN" sz="1000" b="1" i="0" baseline="0">
                <a:effectLst/>
              </a:rPr>
              <a:t>ЦЭХ-ний авлагын ангилал</a:t>
            </a:r>
            <a:endParaRPr lang="en-US" sz="1000">
              <a:effectLst/>
            </a:endParaRPr>
          </a:p>
        </c:rich>
      </c:tx>
      <c:layout>
        <c:manualLayout>
          <c:xMode val="edge"/>
          <c:yMode val="edge"/>
          <c:x val="0.18381021908685252"/>
          <c:y val="2.5050100200400802E-2"/>
        </c:manualLayout>
      </c:layout>
      <c:overlay val="0"/>
      <c:spPr>
        <a:noFill/>
        <a:ln>
          <a:noFill/>
        </a:ln>
        <a:effectLst/>
      </c:spPr>
      <c:txPr>
        <a:bodyPr rot="0" spcFirstLastPara="1" vertOverflow="ellipsis" vert="horz" wrap="square" anchor="ctr" anchorCtr="1"/>
        <a:lstStyle/>
        <a:p>
          <a:pPr>
            <a:defRPr sz="1000" b="1"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title>
    <c:autoTitleDeleted val="0"/>
    <c:plotArea>
      <c:layout/>
      <c:doughnutChart>
        <c:varyColors val="1"/>
        <c:ser>
          <c:idx val="0"/>
          <c:order val="0"/>
          <c:tx>
            <c:strRef>
              <c:f>Sheet1!$B$1</c:f>
              <c:strCache>
                <c:ptCount val="1"/>
                <c:pt idx="0">
                  <c:v>Авлага</c:v>
                </c:pt>
              </c:strCache>
            </c:strRef>
          </c:tx>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extLst>
              <c:ext xmlns:c16="http://schemas.microsoft.com/office/drawing/2014/chart" uri="{C3380CC4-5D6E-409C-BE32-E72D297353CC}">
                <c16:uniqueId val="{00000001-D0EB-45E3-BA77-D79C01C0F20D}"/>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extLst>
              <c:ext xmlns:c16="http://schemas.microsoft.com/office/drawing/2014/chart" uri="{C3380CC4-5D6E-409C-BE32-E72D297353CC}">
                <c16:uniqueId val="{00000003-D0EB-45E3-BA77-D79C01C0F20D}"/>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extLst>
              <c:ext xmlns:c16="http://schemas.microsoft.com/office/drawing/2014/chart" uri="{C3380CC4-5D6E-409C-BE32-E72D297353CC}">
                <c16:uniqueId val="{00000005-D0EB-45E3-BA77-D79C01C0F20D}"/>
              </c:ext>
            </c:extLst>
          </c:dPt>
          <c:dLbls>
            <c:dLbl>
              <c:idx val="0"/>
              <c:layout>
                <c:manualLayout>
                  <c:x val="0.19025848958898334"/>
                  <c:y val="9.0180360721442837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D0EB-45E3-BA77-D79C01C0F20D}"/>
                </c:ext>
              </c:extLst>
            </c:dLbl>
            <c:dLbl>
              <c:idx val="1"/>
              <c:layout>
                <c:manualLayout>
                  <c:x val="-0.15890724752121216"/>
                  <c:y val="-4.0080160320641281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D0EB-45E3-BA77-D79C01C0F20D}"/>
                </c:ext>
              </c:extLst>
            </c:dLbl>
            <c:dLbl>
              <c:idx val="2"/>
              <c:layout>
                <c:manualLayout>
                  <c:x val="-0.10168840649885653"/>
                  <c:y val="-0.12024048096192387"/>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D0EB-45E3-BA77-D79C01C0F20D}"/>
                </c:ext>
              </c:extLst>
            </c:dLbl>
            <c:spPr>
              <a:no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ln>
                      <a:noFill/>
                    </a:ln>
                    <a:solidFill>
                      <a:schemeClr val="dk2">
                        <a:lumMod val="7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Sheet1!$A$2:$A$4</c:f>
              <c:strCache>
                <c:ptCount val="3"/>
                <c:pt idx="0">
                  <c:v>Төсөв</c:v>
                </c:pt>
                <c:pt idx="1">
                  <c:v>ААН</c:v>
                </c:pt>
                <c:pt idx="2">
                  <c:v>Ахуй</c:v>
                </c:pt>
              </c:strCache>
            </c:strRef>
          </c:cat>
          <c:val>
            <c:numRef>
              <c:f>Sheet1!$B$2:$B$4</c:f>
              <c:numCache>
                <c:formatCode>General</c:formatCode>
                <c:ptCount val="3"/>
                <c:pt idx="0">
                  <c:v>88.4</c:v>
                </c:pt>
                <c:pt idx="1">
                  <c:v>617.70000000000005</c:v>
                </c:pt>
                <c:pt idx="2" formatCode="0.0">
                  <c:v>314.89999999999998</c:v>
                </c:pt>
              </c:numCache>
            </c:numRef>
          </c:val>
          <c:extLst>
            <c:ext xmlns:c16="http://schemas.microsoft.com/office/drawing/2014/chart" uri="{C3380CC4-5D6E-409C-BE32-E72D297353CC}">
              <c16:uniqueId val="{00000006-D0EB-45E3-BA77-D79C01C0F20D}"/>
            </c:ext>
          </c:extLst>
        </c:ser>
        <c:dLbls>
          <c:showLegendKey val="0"/>
          <c:showVal val="0"/>
          <c:showCatName val="0"/>
          <c:showSerName val="0"/>
          <c:showPercent val="1"/>
          <c:showBubbleSize val="0"/>
          <c:showLeaderLines val="0"/>
        </c:dLbls>
        <c:firstSliceAng val="0"/>
        <c:holeSize val="50"/>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w="9525" cap="flat" cmpd="sng" algn="ctr">
      <a:solidFill>
        <a:schemeClr val="tx2">
          <a:lumMod val="15000"/>
          <a:lumOff val="85000"/>
        </a:schemeClr>
      </a:solidFill>
      <a:round/>
    </a:ln>
    <a:effectLst/>
  </c:spPr>
  <c:txPr>
    <a:bodyPr/>
    <a:lstStyle/>
    <a:p>
      <a:pPr>
        <a:defRPr>
          <a:ln>
            <a:noFill/>
          </a:ln>
          <a:latin typeface="Arial" panose="020B0604020202020204" pitchFamily="34" charset="0"/>
          <a:cs typeface="Arial" panose="020B0604020202020204" pitchFamily="34" charset="0"/>
        </a:defRPr>
      </a:pPr>
      <a:endParaRPr lang="en-US"/>
    </a:p>
  </c:txPr>
  <c:externalData r:id="rId4">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000" b="1" i="0" u="none" strike="noStrike" kern="1200" baseline="0">
                <a:ln>
                  <a:noFill/>
                </a:ln>
                <a:solidFill>
                  <a:schemeClr val="tx2"/>
                </a:solidFill>
                <a:latin typeface="Arial" panose="020B0604020202020204" pitchFamily="34" charset="0"/>
                <a:ea typeface="+mn-ea"/>
                <a:cs typeface="Arial" panose="020B0604020202020204" pitchFamily="34" charset="0"/>
              </a:defRPr>
            </a:pPr>
            <a:r>
              <a:rPr lang="mn-MN" sz="1000" b="1" i="0" baseline="0">
                <a:effectLst/>
              </a:rPr>
              <a:t>ЦЭХ-ний авлагын ангилал</a:t>
            </a:r>
            <a:endParaRPr lang="en-US" sz="1000">
              <a:effectLst/>
            </a:endParaRPr>
          </a:p>
        </c:rich>
      </c:tx>
      <c:layout>
        <c:manualLayout>
          <c:xMode val="edge"/>
          <c:yMode val="edge"/>
          <c:x val="0.18381021908685252"/>
          <c:y val="2.5050100200400802E-2"/>
        </c:manualLayout>
      </c:layout>
      <c:overlay val="0"/>
      <c:spPr>
        <a:noFill/>
        <a:ln>
          <a:noFill/>
        </a:ln>
        <a:effectLst/>
      </c:spPr>
      <c:txPr>
        <a:bodyPr rot="0" spcFirstLastPara="1" vertOverflow="ellipsis" vert="horz" wrap="square" anchor="ctr" anchorCtr="1"/>
        <a:lstStyle/>
        <a:p>
          <a:pPr>
            <a:defRPr sz="1000" b="1"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title>
    <c:autoTitleDeleted val="0"/>
    <c:plotArea>
      <c:layout/>
      <c:barChart>
        <c:barDir val="col"/>
        <c:grouping val="clustered"/>
        <c:varyColors val="0"/>
        <c:ser>
          <c:idx val="0"/>
          <c:order val="0"/>
          <c:tx>
            <c:strRef>
              <c:f>Sheet1!$B$1</c:f>
              <c:strCache>
                <c:ptCount val="1"/>
                <c:pt idx="0">
                  <c:v>Оны эхний үлдэгдэл</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dPt>
            <c:idx val="0"/>
            <c:invertIfNegative val="0"/>
            <c:bubble3D val="0"/>
            <c:extLst>
              <c:ext xmlns:c16="http://schemas.microsoft.com/office/drawing/2014/chart" uri="{C3380CC4-5D6E-409C-BE32-E72D297353CC}">
                <c16:uniqueId val="{00000000-BE3D-4390-9977-AF3320F08CF6}"/>
              </c:ext>
            </c:extLst>
          </c:dPt>
          <c:dPt>
            <c:idx val="1"/>
            <c:invertIfNegative val="0"/>
            <c:bubble3D val="0"/>
            <c:extLst>
              <c:ext xmlns:c16="http://schemas.microsoft.com/office/drawing/2014/chart" uri="{C3380CC4-5D6E-409C-BE32-E72D297353CC}">
                <c16:uniqueId val="{00000001-BE3D-4390-9977-AF3320F08CF6}"/>
              </c:ext>
            </c:extLst>
          </c:dPt>
          <c:dPt>
            <c:idx val="2"/>
            <c:invertIfNegative val="0"/>
            <c:bubble3D val="0"/>
            <c:extLst>
              <c:ext xmlns:c16="http://schemas.microsoft.com/office/drawing/2014/chart" uri="{C3380CC4-5D6E-409C-BE32-E72D297353CC}">
                <c16:uniqueId val="{00000002-BE3D-4390-9977-AF3320F08CF6}"/>
              </c:ext>
            </c:extLst>
          </c:dPt>
          <c:dLbls>
            <c:dLbl>
              <c:idx val="0"/>
              <c:layout>
                <c:manualLayout>
                  <c:x val="-2.4227740763173834E-2"/>
                  <c:y val="-5.9949820901645717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BE3D-4390-9977-AF3320F08CF6}"/>
                </c:ext>
              </c:extLst>
            </c:dLbl>
            <c:dLbl>
              <c:idx val="1"/>
              <c:layout>
                <c:manualLayout>
                  <c:x val="-9.6910963052695379E-2"/>
                  <c:y val="5.9769144588388921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E3D-4390-9977-AF3320F08CF6}"/>
                </c:ext>
              </c:extLst>
            </c:dLbl>
            <c:dLbl>
              <c:idx val="2"/>
              <c:layout>
                <c:manualLayout>
                  <c:x val="0"/>
                  <c:y val="-2.909322582172218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E3D-4390-9977-AF3320F08CF6}"/>
                </c:ext>
              </c:extLst>
            </c:dLbl>
            <c:numFmt formatCode="#,##0.0" sourceLinked="0"/>
            <c:spPr>
              <a:noFill/>
              <a:ln>
                <a:solidFill>
                  <a:sysClr val="windowText" lastClr="000000">
                    <a:lumMod val="25000"/>
                    <a:lumOff val="75000"/>
                  </a:sysClr>
                </a:solidFill>
              </a:ln>
              <a:effectLst/>
            </c:spPr>
            <c:txPr>
              <a:bodyPr rot="0" spcFirstLastPara="1" vertOverflow="clip" horzOverflow="clip" vert="horz" wrap="square" lIns="36576" tIns="18288" rIns="36576" bIns="18288" anchor="ctr" anchorCtr="1">
                <a:spAutoFit/>
              </a:bodyPr>
              <a:lstStyle/>
              <a:p>
                <a:pPr>
                  <a:defRPr sz="800" b="0" i="0" u="none" strike="noStrike" kern="1200" baseline="0">
                    <a:ln>
                      <a:noFill/>
                    </a:ln>
                    <a:solidFill>
                      <a:schemeClr val="dk2">
                        <a:lumMod val="75000"/>
                      </a:schemeClr>
                    </a:solidFill>
                    <a:latin typeface="Arial" panose="020B0604020202020204" pitchFamily="34" charset="0"/>
                    <a:ea typeface="+mn-ea"/>
                    <a:cs typeface="Arial" panose="020B060402020202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15:showLeaderLines val="0"/>
              </c:ext>
            </c:extLst>
          </c:dLbls>
          <c:cat>
            <c:strRef>
              <c:f>Sheet1!$A$2:$A$4</c:f>
              <c:strCache>
                <c:ptCount val="3"/>
                <c:pt idx="0">
                  <c:v>Төсөв</c:v>
                </c:pt>
                <c:pt idx="1">
                  <c:v>ААН</c:v>
                </c:pt>
                <c:pt idx="2">
                  <c:v>Ахуй</c:v>
                </c:pt>
              </c:strCache>
            </c:strRef>
          </c:cat>
          <c:val>
            <c:numRef>
              <c:f>Sheet1!$B$2:$B$4</c:f>
              <c:numCache>
                <c:formatCode>0.0</c:formatCode>
                <c:ptCount val="3"/>
                <c:pt idx="0">
                  <c:v>117.771</c:v>
                </c:pt>
                <c:pt idx="1">
                  <c:v>2129.7510000000002</c:v>
                </c:pt>
                <c:pt idx="2">
                  <c:v>104.687</c:v>
                </c:pt>
              </c:numCache>
            </c:numRef>
          </c:val>
          <c:extLst>
            <c:ext xmlns:c16="http://schemas.microsoft.com/office/drawing/2014/chart" uri="{C3380CC4-5D6E-409C-BE32-E72D297353CC}">
              <c16:uniqueId val="{00000003-BE3D-4390-9977-AF3320F08CF6}"/>
            </c:ext>
          </c:extLst>
        </c:ser>
        <c:ser>
          <c:idx val="1"/>
          <c:order val="1"/>
          <c:tx>
            <c:strRef>
              <c:f>Sheet1!$C$1</c:f>
              <c:strCache>
                <c:ptCount val="1"/>
                <c:pt idx="0">
                  <c:v>Эхний 6 сар</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dLbls>
            <c:dLbl>
              <c:idx val="0"/>
              <c:layout>
                <c:manualLayout>
                  <c:x val="-1.8507088176407016E-17"/>
                  <c:y val="-0.1371680368611239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E3D-4390-9977-AF3320F08CF6}"/>
                </c:ext>
              </c:extLst>
            </c:dLbl>
            <c:dLbl>
              <c:idx val="1"/>
              <c:layout>
                <c:manualLayout>
                  <c:x val="4.6387866808340103E-2"/>
                  <c:y val="-4.062100579110980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E3D-4390-9977-AF3320F08CF6}"/>
                </c:ext>
              </c:extLst>
            </c:dLbl>
            <c:dLbl>
              <c:idx val="2"/>
              <c:layout>
                <c:manualLayout>
                  <c:x val="2.8458434445841588E-3"/>
                  <c:y val="-0.1474705316144099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BE3D-4390-9977-AF3320F08CF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Sheet1!$A$2:$A$4</c:f>
              <c:strCache>
                <c:ptCount val="3"/>
                <c:pt idx="0">
                  <c:v>Төсөв</c:v>
                </c:pt>
                <c:pt idx="1">
                  <c:v>ААН</c:v>
                </c:pt>
                <c:pt idx="2">
                  <c:v>Ахуй</c:v>
                </c:pt>
              </c:strCache>
            </c:strRef>
          </c:cat>
          <c:val>
            <c:numRef>
              <c:f>Sheet1!$C$2:$C$4</c:f>
              <c:numCache>
                <c:formatCode>0.0</c:formatCode>
                <c:ptCount val="3"/>
                <c:pt idx="0">
                  <c:v>88.4</c:v>
                </c:pt>
                <c:pt idx="1">
                  <c:v>617.70000000000005</c:v>
                </c:pt>
                <c:pt idx="2">
                  <c:v>314.89999999999998</c:v>
                </c:pt>
              </c:numCache>
            </c:numRef>
          </c:val>
          <c:extLst>
            <c:ext xmlns:c16="http://schemas.microsoft.com/office/drawing/2014/chart" uri="{C3380CC4-5D6E-409C-BE32-E72D297353CC}">
              <c16:uniqueId val="{00000007-BE3D-4390-9977-AF3320F08CF6}"/>
            </c:ext>
          </c:extLst>
        </c:ser>
        <c:ser>
          <c:idx val="2"/>
          <c:order val="2"/>
          <c:tx>
            <c:strRef>
              <c:f>Sheet1!#REF!</c:f>
              <c:strCache>
                <c:ptCount val="1"/>
                <c:pt idx="0">
                  <c:v>#REF!</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invertIfNegative val="0"/>
          <c:cat>
            <c:strRef>
              <c:f>Sheet1!$A$2:$A$4</c:f>
              <c:strCache>
                <c:ptCount val="3"/>
                <c:pt idx="0">
                  <c:v>Төсөв</c:v>
                </c:pt>
                <c:pt idx="1">
                  <c:v>ААН</c:v>
                </c:pt>
                <c:pt idx="2">
                  <c:v>Ахуй</c:v>
                </c:pt>
              </c:strCache>
            </c:strRef>
          </c:cat>
          <c:val>
            <c:numRef>
              <c:f>Sheet1!#REF!</c:f>
              <c:numCache>
                <c:formatCode>General</c:formatCode>
                <c:ptCount val="1"/>
                <c:pt idx="0">
                  <c:v>1</c:v>
                </c:pt>
              </c:numCache>
            </c:numRef>
          </c:val>
          <c:extLst>
            <c:ext xmlns:c16="http://schemas.microsoft.com/office/drawing/2014/chart" uri="{C3380CC4-5D6E-409C-BE32-E72D297353CC}">
              <c16:uniqueId val="{0000000B-BE3D-4390-9977-AF3320F08CF6}"/>
            </c:ext>
          </c:extLst>
        </c:ser>
        <c:ser>
          <c:idx val="3"/>
          <c:order val="3"/>
          <c:tx>
            <c:strRef>
              <c:f>Sheet1!$D$1</c:f>
              <c:strCache>
                <c:ptCount val="1"/>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invertIfNegative val="0"/>
          <c:dLbls>
            <c:dLbl>
              <c:idx val="1"/>
              <c:layout>
                <c:manualLayout>
                  <c:x val="0.12964054213317619"/>
                  <c:y val="-6.51302605210420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BE3D-4390-9977-AF3320F08CF6}"/>
                </c:ext>
              </c:extLst>
            </c:dLbl>
            <c:dLbl>
              <c:idx val="2"/>
              <c:layout>
                <c:manualLayout>
                  <c:x val="3.9285012767629003E-2"/>
                  <c:y val="-5.511022044088185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BE3D-4390-9977-AF3320F08CF6}"/>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Sheet1!$A$2:$A$4</c:f>
              <c:strCache>
                <c:ptCount val="3"/>
                <c:pt idx="0">
                  <c:v>Төсөв</c:v>
                </c:pt>
                <c:pt idx="1">
                  <c:v>ААН</c:v>
                </c:pt>
                <c:pt idx="2">
                  <c:v>Ахуй</c:v>
                </c:pt>
              </c:strCache>
            </c:strRef>
          </c:cat>
          <c:val>
            <c:numRef>
              <c:f>Sheet1!$D$2:$D$4</c:f>
              <c:numCache>
                <c:formatCode>General</c:formatCode>
                <c:ptCount val="3"/>
              </c:numCache>
            </c:numRef>
          </c:val>
          <c:extLst>
            <c:ext xmlns:c16="http://schemas.microsoft.com/office/drawing/2014/chart" uri="{C3380CC4-5D6E-409C-BE32-E72D297353CC}">
              <c16:uniqueId val="{0000000E-BE3D-4390-9977-AF3320F08CF6}"/>
            </c:ext>
          </c:extLst>
        </c:ser>
        <c:dLbls>
          <c:showLegendKey val="0"/>
          <c:showVal val="0"/>
          <c:showCatName val="0"/>
          <c:showSerName val="0"/>
          <c:showPercent val="0"/>
          <c:showBubbleSize val="0"/>
        </c:dLbls>
        <c:gapWidth val="100"/>
        <c:axId val="615041744"/>
        <c:axId val="615041352"/>
      </c:barChart>
      <c:catAx>
        <c:axId val="615041744"/>
        <c:scaling>
          <c:orientation val="minMax"/>
        </c:scaling>
        <c:delete val="0"/>
        <c:axPos val="b"/>
        <c:numFmt formatCode="General" sourceLinked="1"/>
        <c:majorTickMark val="out"/>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crossAx val="615041352"/>
        <c:crosses val="autoZero"/>
        <c:auto val="1"/>
        <c:lblAlgn val="ctr"/>
        <c:lblOffset val="100"/>
        <c:noMultiLvlLbl val="0"/>
      </c:catAx>
      <c:valAx>
        <c:axId val="615041352"/>
        <c:scaling>
          <c:orientation val="minMax"/>
        </c:scaling>
        <c:delete val="0"/>
        <c:axPos val="l"/>
        <c:majorGridlines>
          <c:spPr>
            <a:ln w="9525" cap="flat" cmpd="sng" algn="ctr">
              <a:solidFill>
                <a:schemeClr val="tx2">
                  <a:lumMod val="15000"/>
                  <a:lumOff val="85000"/>
                </a:schemeClr>
              </a:solidFill>
              <a:round/>
            </a:ln>
            <a:effectLst/>
          </c:spPr>
        </c:majorGridlines>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crossAx val="615041744"/>
        <c:crosses val="autoZero"/>
        <c:crossBetween val="between"/>
      </c:valAx>
      <c:spPr>
        <a:noFill/>
        <a:ln>
          <a:noFill/>
        </a:ln>
        <a:effectLst/>
      </c:spPr>
    </c:plotArea>
    <c:legend>
      <c:legendPos val="b"/>
      <c:legendEntry>
        <c:idx val="2"/>
        <c:delete val="1"/>
      </c:legendEntry>
      <c:legendEntry>
        <c:idx val="3"/>
        <c:delete val="1"/>
      </c:legendEntry>
      <c:overlay val="0"/>
      <c:spPr>
        <a:noFill/>
        <a:ln>
          <a:noFill/>
        </a:ln>
        <a:effectLst/>
      </c:spPr>
      <c:txPr>
        <a:bodyPr rot="0" spcFirstLastPara="1" vertOverflow="ellipsis" vert="horz" wrap="square" anchor="ctr" anchorCtr="1"/>
        <a:lstStyle/>
        <a:p>
          <a:pPr>
            <a:defRPr sz="800" b="0" i="0" u="none" strike="noStrike" kern="1200" baseline="0">
              <a:ln>
                <a:noFill/>
              </a:ln>
              <a:solidFill>
                <a:schemeClr val="tx2"/>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gradFill>
      <a:gsLst>
        <a:gs pos="0">
          <a:srgbClr val="5B9BD5">
            <a:lumMod val="5000"/>
            <a:lumOff val="95000"/>
          </a:srgbClr>
        </a:gs>
        <a:gs pos="74000">
          <a:srgbClr val="5B9BD5">
            <a:lumMod val="45000"/>
            <a:lumOff val="55000"/>
          </a:srgbClr>
        </a:gs>
        <a:gs pos="83000">
          <a:srgbClr val="5B9BD5">
            <a:lumMod val="45000"/>
            <a:lumOff val="55000"/>
          </a:srgbClr>
        </a:gs>
        <a:gs pos="100000">
          <a:srgbClr val="5B9BD5">
            <a:lumMod val="30000"/>
            <a:lumOff val="70000"/>
          </a:srgbClr>
        </a:gs>
      </a:gsLst>
      <a:lin ang="5400000" scaled="1"/>
    </a:gradFill>
    <a:ln w="9525" cap="flat" cmpd="sng" algn="ctr">
      <a:solidFill>
        <a:schemeClr val="tx2">
          <a:lumMod val="15000"/>
          <a:lumOff val="85000"/>
        </a:schemeClr>
      </a:solidFill>
      <a:round/>
    </a:ln>
    <a:effectLst/>
  </c:spPr>
  <c:txPr>
    <a:bodyPr/>
    <a:lstStyle/>
    <a:p>
      <a:pPr>
        <a:defRPr>
          <a:ln>
            <a:noFill/>
          </a:ln>
          <a:latin typeface="Arial" panose="020B0604020202020204" pitchFamily="34" charset="0"/>
          <a:cs typeface="Arial" panose="020B0604020202020204" pitchFamily="34" charset="0"/>
        </a:defRPr>
      </a:pPr>
      <a:endParaRPr lang="en-US"/>
    </a:p>
  </c:txPr>
  <c:externalData r:id="rId4">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1" i="0" u="none" strike="noStrike" kern="1200" cap="all" spc="150" baseline="0">
                <a:solidFill>
                  <a:schemeClr val="tx1">
                    <a:lumMod val="50000"/>
                    <a:lumOff val="50000"/>
                  </a:schemeClr>
                </a:solidFill>
                <a:latin typeface="Arial" panose="020B0604020202020204" pitchFamily="34" charset="0"/>
                <a:ea typeface="+mn-ea"/>
                <a:cs typeface="Arial" panose="020B0604020202020204" pitchFamily="34" charset="0"/>
              </a:defRPr>
            </a:pPr>
            <a:r>
              <a:rPr lang="mn-MN" sz="1100" b="1" cap="none">
                <a:solidFill>
                  <a:sysClr val="windowText" lastClr="000000"/>
                </a:solidFill>
              </a:rPr>
              <a:t>Их засвар, ТЗБАХ, хөрөнгө оруулалтын ажлын гүйцэтгэл</a:t>
            </a:r>
            <a:endParaRPr lang="en-US" sz="1100" b="1" cap="none">
              <a:solidFill>
                <a:sysClr val="windowText" lastClr="000000"/>
              </a:solidFill>
            </a:endParaRPr>
          </a:p>
        </c:rich>
      </c:tx>
      <c:layout>
        <c:manualLayout>
          <c:xMode val="edge"/>
          <c:yMode val="edge"/>
          <c:x val="0.13278880139982499"/>
          <c:y val="2.2255502278648E-2"/>
        </c:manualLayout>
      </c:layout>
      <c:overlay val="0"/>
      <c:spPr>
        <a:noFill/>
        <a:ln>
          <a:noFill/>
        </a:ln>
        <a:effectLst/>
      </c:spPr>
      <c:txPr>
        <a:bodyPr rot="0" spcFirstLastPara="1" vertOverflow="ellipsis" vert="horz" wrap="square" anchor="ctr" anchorCtr="1"/>
        <a:lstStyle/>
        <a:p>
          <a:pPr>
            <a:defRPr sz="1100" b="1" i="0" u="none" strike="noStrike" kern="1200" cap="all" spc="15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6.1742017347169359E-2"/>
          <c:y val="0.18992543545693152"/>
          <c:w val="0.92280544402148412"/>
          <c:h val="0.55857253638749704"/>
        </c:manualLayout>
      </c:layout>
      <c:barChart>
        <c:barDir val="col"/>
        <c:grouping val="clustered"/>
        <c:varyColors val="0"/>
        <c:ser>
          <c:idx val="0"/>
          <c:order val="0"/>
          <c:tx>
            <c:strRef>
              <c:f>Sheet1!$B$1</c:f>
              <c:strCache>
                <c:ptCount val="1"/>
                <c:pt idx="0">
                  <c:v>Төлөвлөгөө</c:v>
                </c:pt>
              </c:strCache>
            </c:strRef>
          </c:tx>
          <c:spPr>
            <a:pattFill prst="narHorz">
              <a:fgClr>
                <a:schemeClr val="accent1"/>
              </a:fgClr>
              <a:bgClr>
                <a:schemeClr val="accent1">
                  <a:lumMod val="20000"/>
                  <a:lumOff val="80000"/>
                </a:schemeClr>
              </a:bgClr>
            </a:pattFill>
            <a:ln>
              <a:noFill/>
            </a:ln>
            <a:effectLst>
              <a:innerShdw blurRad="114300">
                <a:schemeClr val="accent1"/>
              </a:innerShdw>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Их засвар </c:v>
                </c:pt>
                <c:pt idx="1">
                  <c:v>ТЗБАХ</c:v>
                </c:pt>
                <c:pt idx="2">
                  <c:v>Хөрөнгө оруулалт</c:v>
                </c:pt>
                <c:pt idx="3">
                  <c:v>Нийт </c:v>
                </c:pt>
              </c:strCache>
            </c:strRef>
          </c:cat>
          <c:val>
            <c:numRef>
              <c:f>Sheet1!$B$2:$B$5</c:f>
              <c:numCache>
                <c:formatCode>General</c:formatCode>
                <c:ptCount val="4"/>
                <c:pt idx="0">
                  <c:v>10</c:v>
                </c:pt>
                <c:pt idx="1">
                  <c:v>12</c:v>
                </c:pt>
                <c:pt idx="2">
                  <c:v>20</c:v>
                </c:pt>
                <c:pt idx="3">
                  <c:v>42</c:v>
                </c:pt>
              </c:numCache>
            </c:numRef>
          </c:val>
          <c:extLst>
            <c:ext xmlns:c16="http://schemas.microsoft.com/office/drawing/2014/chart" uri="{C3380CC4-5D6E-409C-BE32-E72D297353CC}">
              <c16:uniqueId val="{00000000-DFF8-4534-BAA6-E71EA0B39443}"/>
            </c:ext>
          </c:extLst>
        </c:ser>
        <c:ser>
          <c:idx val="1"/>
          <c:order val="1"/>
          <c:tx>
            <c:strRef>
              <c:f>Sheet1!$C$1</c:f>
              <c:strCache>
                <c:ptCount val="1"/>
                <c:pt idx="0">
                  <c:v>Гүйцэтгэл</c:v>
                </c:pt>
              </c:strCache>
            </c:strRef>
          </c:tx>
          <c:spPr>
            <a:pattFill prst="narHorz">
              <a:fgClr>
                <a:schemeClr val="accent2"/>
              </a:fgClr>
              <a:bgClr>
                <a:schemeClr val="accent2">
                  <a:lumMod val="20000"/>
                  <a:lumOff val="80000"/>
                </a:schemeClr>
              </a:bgClr>
            </a:pattFill>
            <a:ln>
              <a:noFill/>
            </a:ln>
            <a:effectLst>
              <a:innerShdw blurRad="114300">
                <a:schemeClr val="accent2"/>
              </a:innerShdw>
            </a:effectLst>
          </c:spPr>
          <c:invertIfNegative val="0"/>
          <c:dLbls>
            <c:dLbl>
              <c:idx val="2"/>
              <c:tx>
                <c:rich>
                  <a:bodyPr/>
                  <a:lstStyle/>
                  <a:p>
                    <a:r>
                      <a:rPr lang="en-US"/>
                      <a:t>13</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DFF8-4534-BAA6-E71EA0B39443}"/>
                </c:ext>
              </c:extLst>
            </c:dLbl>
            <c:spPr>
              <a:noFill/>
              <a:ln>
                <a:noFill/>
              </a:ln>
              <a:effectLst/>
            </c:spPr>
            <c:txPr>
              <a:bodyPr rot="0" spcFirstLastPara="1" vertOverflow="ellipsis" vert="horz" wrap="square" anchor="ctr" anchorCtr="1"/>
              <a:lstStyle/>
              <a:p>
                <a:pPr>
                  <a:defRPr sz="105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Их засвар </c:v>
                </c:pt>
                <c:pt idx="1">
                  <c:v>ТЗБАХ</c:v>
                </c:pt>
                <c:pt idx="2">
                  <c:v>Хөрөнгө оруулалт</c:v>
                </c:pt>
                <c:pt idx="3">
                  <c:v>Нийт </c:v>
                </c:pt>
              </c:strCache>
            </c:strRef>
          </c:cat>
          <c:val>
            <c:numRef>
              <c:f>Sheet1!$C$2:$C$5</c:f>
              <c:numCache>
                <c:formatCode>General</c:formatCode>
                <c:ptCount val="4"/>
                <c:pt idx="0">
                  <c:v>6</c:v>
                </c:pt>
                <c:pt idx="1">
                  <c:v>4</c:v>
                </c:pt>
                <c:pt idx="2">
                  <c:v>14</c:v>
                </c:pt>
                <c:pt idx="3">
                  <c:v>23</c:v>
                </c:pt>
              </c:numCache>
            </c:numRef>
          </c:val>
          <c:extLst>
            <c:ext xmlns:c16="http://schemas.microsoft.com/office/drawing/2014/chart" uri="{C3380CC4-5D6E-409C-BE32-E72D297353CC}">
              <c16:uniqueId val="{00000002-DFF8-4534-BAA6-E71EA0B39443}"/>
            </c:ext>
          </c:extLst>
        </c:ser>
        <c:dLbls>
          <c:showLegendKey val="0"/>
          <c:showVal val="0"/>
          <c:showCatName val="0"/>
          <c:showSerName val="0"/>
          <c:showPercent val="0"/>
          <c:showBubbleSize val="0"/>
        </c:dLbls>
        <c:gapWidth val="150"/>
        <c:axId val="615039392"/>
        <c:axId val="587324704"/>
      </c:barChart>
      <c:catAx>
        <c:axId val="615039392"/>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87324704"/>
        <c:crosses val="autoZero"/>
        <c:auto val="1"/>
        <c:lblAlgn val="ctr"/>
        <c:lblOffset val="100"/>
        <c:noMultiLvlLbl val="0"/>
      </c:catAx>
      <c:valAx>
        <c:axId val="587324704"/>
        <c:scaling>
          <c:orientation val="minMax"/>
        </c:scaling>
        <c:delete val="0"/>
        <c:axPos val="l"/>
        <c:majorGridlines>
          <c:spPr>
            <a:ln>
              <a:solidFill>
                <a:schemeClr val="tx1">
                  <a:lumMod val="15000"/>
                  <a:lumOff val="85000"/>
                </a:schemeClr>
              </a:solidFill>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615039392"/>
        <c:crosses val="autoZero"/>
        <c:crossBetween val="between"/>
      </c:valAx>
      <c:spPr>
        <a:noFill/>
        <a:ln>
          <a:noFill/>
        </a:ln>
        <a:effectLst/>
      </c:spPr>
    </c:plotArea>
    <c:legend>
      <c:legendPos val="t"/>
      <c:layout>
        <c:manualLayout>
          <c:xMode val="edge"/>
          <c:yMode val="edge"/>
          <c:x val="0.27073887435308502"/>
          <c:y val="0.86511382664477998"/>
          <c:w val="0.44078143737332537"/>
          <c:h val="0.1278418038654259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050" b="1" i="0" u="none" strike="noStrike" kern="1200" cap="all" spc="150" baseline="0">
                <a:solidFill>
                  <a:schemeClr val="tx1">
                    <a:lumMod val="50000"/>
                    <a:lumOff val="50000"/>
                  </a:schemeClr>
                </a:solidFill>
                <a:latin typeface="Arial" panose="020B0604020202020204" pitchFamily="34" charset="0"/>
                <a:ea typeface="+mn-ea"/>
                <a:cs typeface="Arial" panose="020B0604020202020204" pitchFamily="34" charset="0"/>
              </a:defRPr>
            </a:pPr>
            <a:r>
              <a:rPr lang="mn-MN" sz="1050" dirty="0"/>
              <a:t>их засвар, ТЗБАХ, хөрөнгө оруулалтын ажлын гүйцэтгэл / сараар/ </a:t>
            </a:r>
            <a:endParaRPr lang="en-US" sz="1050" dirty="0"/>
          </a:p>
        </c:rich>
      </c:tx>
      <c:overlay val="0"/>
      <c:spPr>
        <a:noFill/>
        <a:ln>
          <a:noFill/>
        </a:ln>
        <a:effectLst/>
      </c:spPr>
      <c:txPr>
        <a:bodyPr rot="0" spcFirstLastPara="1" vertOverflow="ellipsis" vert="horz" wrap="square" anchor="ctr" anchorCtr="1"/>
        <a:lstStyle/>
        <a:p>
          <a:pPr>
            <a:defRPr sz="1050" b="1" i="0" u="none" strike="noStrike" kern="1200" cap="all" spc="15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6.1742017347169359E-2"/>
          <c:y val="0.18992543545693152"/>
          <c:w val="0.92280544402148412"/>
          <c:h val="0.55857253638749704"/>
        </c:manualLayout>
      </c:layout>
      <c:lineChart>
        <c:grouping val="standard"/>
        <c:varyColors val="0"/>
        <c:ser>
          <c:idx val="0"/>
          <c:order val="0"/>
          <c:tx>
            <c:strRef>
              <c:f>Sheet1!$B$1</c:f>
              <c:strCache>
                <c:ptCount val="1"/>
                <c:pt idx="0">
                  <c:v>Төлөвлөгөө</c:v>
                </c:pt>
              </c:strCache>
            </c:strRef>
          </c:tx>
          <c:spPr>
            <a:ln w="28575" cap="rnd">
              <a:solidFill>
                <a:schemeClr val="accent1"/>
              </a:solidFill>
              <a:round/>
            </a:ln>
            <a:effectLst/>
          </c:spPr>
          <c:marker>
            <c:symbol val="circle"/>
            <c:size val="6"/>
            <c:spPr>
              <a:solidFill>
                <a:schemeClr val="accen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Sheet1!$A$2:$A$10</c:f>
              <c:strCache>
                <c:ptCount val="9"/>
                <c:pt idx="0">
                  <c:v>1 сар</c:v>
                </c:pt>
                <c:pt idx="1">
                  <c:v>2 сар </c:v>
                </c:pt>
                <c:pt idx="2">
                  <c:v>3 сар</c:v>
                </c:pt>
                <c:pt idx="3">
                  <c:v>4 сар</c:v>
                </c:pt>
                <c:pt idx="4">
                  <c:v>5 сар</c:v>
                </c:pt>
                <c:pt idx="5">
                  <c:v>6 сар</c:v>
                </c:pt>
                <c:pt idx="6">
                  <c:v>7 сар </c:v>
                </c:pt>
                <c:pt idx="7">
                  <c:v>8 сар </c:v>
                </c:pt>
                <c:pt idx="8">
                  <c:v>9 сар </c:v>
                </c:pt>
              </c:strCache>
            </c:strRef>
          </c:cat>
          <c:val>
            <c:numRef>
              <c:f>Sheet1!$B$2:$B$10</c:f>
              <c:numCache>
                <c:formatCode>General</c:formatCode>
                <c:ptCount val="9"/>
                <c:pt idx="0">
                  <c:v>0</c:v>
                </c:pt>
                <c:pt idx="1">
                  <c:v>5</c:v>
                </c:pt>
                <c:pt idx="2">
                  <c:v>4</c:v>
                </c:pt>
                <c:pt idx="3">
                  <c:v>3</c:v>
                </c:pt>
                <c:pt idx="4">
                  <c:v>8</c:v>
                </c:pt>
                <c:pt idx="5">
                  <c:v>7</c:v>
                </c:pt>
                <c:pt idx="6">
                  <c:v>8</c:v>
                </c:pt>
                <c:pt idx="7">
                  <c:v>4</c:v>
                </c:pt>
                <c:pt idx="8">
                  <c:v>3</c:v>
                </c:pt>
              </c:numCache>
            </c:numRef>
          </c:val>
          <c:smooth val="0"/>
          <c:extLst>
            <c:ext xmlns:c16="http://schemas.microsoft.com/office/drawing/2014/chart" uri="{C3380CC4-5D6E-409C-BE32-E72D297353CC}">
              <c16:uniqueId val="{00000000-6F92-4188-A168-394B8D4A322D}"/>
            </c:ext>
          </c:extLst>
        </c:ser>
        <c:ser>
          <c:idx val="1"/>
          <c:order val="1"/>
          <c:tx>
            <c:strRef>
              <c:f>Sheet1!$C$1</c:f>
              <c:strCache>
                <c:ptCount val="1"/>
                <c:pt idx="0">
                  <c:v>Гүйцэтгэл</c:v>
                </c:pt>
              </c:strCache>
            </c:strRef>
          </c:tx>
          <c:spPr>
            <a:ln w="28575" cap="rnd">
              <a:solidFill>
                <a:schemeClr val="accent2"/>
              </a:solidFill>
              <a:round/>
            </a:ln>
            <a:effectLst/>
          </c:spPr>
          <c:marker>
            <c:symbol val="circle"/>
            <c:size val="6"/>
            <c:spPr>
              <a:solidFill>
                <a:schemeClr val="accent2"/>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Sheet1!$A$2:$A$10</c:f>
              <c:strCache>
                <c:ptCount val="9"/>
                <c:pt idx="0">
                  <c:v>1 сар</c:v>
                </c:pt>
                <c:pt idx="1">
                  <c:v>2 сар </c:v>
                </c:pt>
                <c:pt idx="2">
                  <c:v>3 сар</c:v>
                </c:pt>
                <c:pt idx="3">
                  <c:v>4 сар</c:v>
                </c:pt>
                <c:pt idx="4">
                  <c:v>5 сар</c:v>
                </c:pt>
                <c:pt idx="5">
                  <c:v>6 сар</c:v>
                </c:pt>
                <c:pt idx="6">
                  <c:v>7 сар </c:v>
                </c:pt>
                <c:pt idx="7">
                  <c:v>8 сар </c:v>
                </c:pt>
                <c:pt idx="8">
                  <c:v>9 сар </c:v>
                </c:pt>
              </c:strCache>
            </c:strRef>
          </c:cat>
          <c:val>
            <c:numRef>
              <c:f>Sheet1!$C$2:$C$10</c:f>
              <c:numCache>
                <c:formatCode>General</c:formatCode>
                <c:ptCount val="9"/>
                <c:pt idx="0">
                  <c:v>0</c:v>
                </c:pt>
                <c:pt idx="1">
                  <c:v>4</c:v>
                </c:pt>
                <c:pt idx="2">
                  <c:v>3</c:v>
                </c:pt>
                <c:pt idx="3">
                  <c:v>3</c:v>
                </c:pt>
                <c:pt idx="4">
                  <c:v>6</c:v>
                </c:pt>
                <c:pt idx="5">
                  <c:v>7</c:v>
                </c:pt>
              </c:numCache>
            </c:numRef>
          </c:val>
          <c:smooth val="0"/>
          <c:extLst>
            <c:ext xmlns:c16="http://schemas.microsoft.com/office/drawing/2014/chart" uri="{C3380CC4-5D6E-409C-BE32-E72D297353CC}">
              <c16:uniqueId val="{00000001-6F92-4188-A168-394B8D4A322D}"/>
            </c:ext>
          </c:extLst>
        </c:ser>
        <c:dLbls>
          <c:showLegendKey val="0"/>
          <c:showVal val="0"/>
          <c:showCatName val="0"/>
          <c:showSerName val="0"/>
          <c:showPercent val="0"/>
          <c:showBubbleSize val="0"/>
        </c:dLbls>
        <c:marker val="1"/>
        <c:smooth val="0"/>
        <c:axId val="587325096"/>
        <c:axId val="587325880"/>
      </c:lineChart>
      <c:catAx>
        <c:axId val="587325096"/>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87325880"/>
        <c:crosses val="autoZero"/>
        <c:auto val="1"/>
        <c:lblAlgn val="ctr"/>
        <c:lblOffset val="100"/>
        <c:noMultiLvlLbl val="0"/>
      </c:catAx>
      <c:valAx>
        <c:axId val="587325880"/>
        <c:scaling>
          <c:orientation val="minMax"/>
        </c:scaling>
        <c:delete val="0"/>
        <c:axPos val="l"/>
        <c:majorGridlines>
          <c:spPr>
            <a:ln>
              <a:solidFill>
                <a:schemeClr val="tx1">
                  <a:lumMod val="15000"/>
                  <a:lumOff val="85000"/>
                </a:schemeClr>
              </a:solidFill>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87325096"/>
        <c:crosses val="autoZero"/>
        <c:crossBetween val="between"/>
      </c:valAx>
      <c:spPr>
        <a:noFill/>
        <a:ln>
          <a:noFill/>
        </a:ln>
        <a:effectLst/>
      </c:spPr>
    </c:plotArea>
    <c:legend>
      <c:legendPos val="t"/>
      <c:layout>
        <c:manualLayout>
          <c:xMode val="edge"/>
          <c:yMode val="edge"/>
          <c:x val="0.36822321878639341"/>
          <c:y val="0.86511393462180863"/>
          <c:w val="0.39727861882460264"/>
          <c:h val="7.395112177644205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100">
                <a:latin typeface="Arial" panose="020B0604020202020204" pitchFamily="34" charset="0"/>
                <a:cs typeface="Arial" panose="020B0604020202020204" pitchFamily="34" charset="0"/>
              </a:defRPr>
            </a:pPr>
            <a:r>
              <a:rPr lang="mn-MN" sz="1100" b="1" i="0" baseline="0" dirty="0">
                <a:effectLst/>
              </a:rPr>
              <a:t>Урсгал засварын ажлын гүйцэтгэл</a:t>
            </a:r>
            <a:endParaRPr lang="en-US" sz="1100" dirty="0">
              <a:effectLst/>
            </a:endParaRPr>
          </a:p>
        </c:rich>
      </c:tx>
      <c:layout>
        <c:manualLayout>
          <c:xMode val="edge"/>
          <c:yMode val="edge"/>
          <c:x val="0.26660531239333501"/>
          <c:y val="2.9674219116650153E-2"/>
        </c:manualLayout>
      </c:layout>
      <c:overlay val="0"/>
    </c:title>
    <c:autoTitleDeleted val="0"/>
    <c:plotArea>
      <c:layout>
        <c:manualLayout>
          <c:layoutTarget val="inner"/>
          <c:xMode val="edge"/>
          <c:yMode val="edge"/>
          <c:x val="9.1232178412489456E-2"/>
          <c:y val="0.19494051444350322"/>
          <c:w val="0.82578304979014705"/>
          <c:h val="0.56324779509465583"/>
        </c:manualLayout>
      </c:layout>
      <c:barChart>
        <c:barDir val="col"/>
        <c:grouping val="clustered"/>
        <c:varyColors val="0"/>
        <c:ser>
          <c:idx val="0"/>
          <c:order val="0"/>
          <c:tx>
            <c:strRef>
              <c:f>Sheet1!$B$1</c:f>
              <c:strCache>
                <c:ptCount val="1"/>
                <c:pt idx="0">
                  <c:v>төлөвлөгөө</c:v>
                </c:pt>
              </c:strCache>
            </c:strRef>
          </c:tx>
          <c:invertIfNegative val="0"/>
          <c:dLbls>
            <c:dLbl>
              <c:idx val="0"/>
              <c:layout>
                <c:manualLayout>
                  <c:x val="-4.634146273652065E-3"/>
                  <c:y val="0.16858050195595797"/>
                </c:manualLayout>
              </c:layout>
              <c:tx>
                <c:rich>
                  <a:bodyPr/>
                  <a:lstStyle/>
                  <a:p>
                    <a:r>
                      <a:rPr lang="en-US" dirty="0"/>
                      <a:t>315</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1E0F-4787-8EB2-B79664928546}"/>
                </c:ext>
              </c:extLst>
            </c:dLbl>
            <c:dLbl>
              <c:idx val="1"/>
              <c:layout>
                <c:manualLayout>
                  <c:x val="-3.0629503833390936E-3"/>
                  <c:y val="1.29875840741539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E0F-4787-8EB2-B79664928546}"/>
                </c:ext>
              </c:extLst>
            </c:dLbl>
            <c:dLbl>
              <c:idx val="2"/>
              <c:layout>
                <c:manualLayout>
                  <c:x val="2.2009715816441741E-3"/>
                  <c:y val="1.89806182480560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E0F-4787-8EB2-B79664928546}"/>
                </c:ext>
              </c:extLst>
            </c:dLbl>
            <c:spPr>
              <a:noFill/>
              <a:ln>
                <a:noFill/>
              </a:ln>
              <a:effectLst/>
            </c:spPr>
            <c:txPr>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c:f>
              <c:strCache>
                <c:ptCount val="1"/>
                <c:pt idx="0">
                  <c:v>ТЗБАХ</c:v>
                </c:pt>
              </c:strCache>
            </c:strRef>
          </c:cat>
          <c:val>
            <c:numRef>
              <c:f>Sheet1!$B$2</c:f>
              <c:numCache>
                <c:formatCode>General</c:formatCode>
                <c:ptCount val="1"/>
                <c:pt idx="0">
                  <c:v>315</c:v>
                </c:pt>
              </c:numCache>
            </c:numRef>
          </c:val>
          <c:extLst>
            <c:ext xmlns:c16="http://schemas.microsoft.com/office/drawing/2014/chart" uri="{C3380CC4-5D6E-409C-BE32-E72D297353CC}">
              <c16:uniqueId val="{00000003-1E0F-4787-8EB2-B79664928546}"/>
            </c:ext>
          </c:extLst>
        </c:ser>
        <c:ser>
          <c:idx val="1"/>
          <c:order val="1"/>
          <c:tx>
            <c:strRef>
              <c:f>Sheet1!$C$1</c:f>
              <c:strCache>
                <c:ptCount val="1"/>
                <c:pt idx="0">
                  <c:v>гүйцэтгэл</c:v>
                </c:pt>
              </c:strCache>
            </c:strRef>
          </c:tx>
          <c:invertIfNegative val="0"/>
          <c:dLbls>
            <c:dLbl>
              <c:idx val="0"/>
              <c:layout>
                <c:manualLayout>
                  <c:x val="3.7819921621708849E-3"/>
                  <c:y val="0.12056695520675802"/>
                </c:manualLayout>
              </c:layout>
              <c:tx>
                <c:rich>
                  <a:bodyPr/>
                  <a:lstStyle/>
                  <a:p>
                    <a:r>
                      <a:rPr lang="en-US" dirty="0"/>
                      <a:t>173</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1E0F-4787-8EB2-B79664928546}"/>
                </c:ext>
              </c:extLst>
            </c:dLbl>
            <c:dLbl>
              <c:idx val="1"/>
              <c:layout>
                <c:manualLayout>
                  <c:x val="0"/>
                  <c:y val="-8.766448809317983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1E0F-4787-8EB2-B79664928546}"/>
                </c:ext>
              </c:extLst>
            </c:dLbl>
            <c:dLbl>
              <c:idx val="2"/>
              <c:layout>
                <c:manualLayout>
                  <c:x val="6.1259007666781872E-3"/>
                  <c:y val="-1.0805942654873531E-4"/>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1E0F-4787-8EB2-B79664928546}"/>
                </c:ext>
              </c:extLst>
            </c:dLbl>
            <c:spPr>
              <a:noFill/>
              <a:ln>
                <a:noFill/>
              </a:ln>
              <a:effectLst/>
            </c:spPr>
            <c:txPr>
              <a:bodyPr/>
              <a:lstStyle/>
              <a:p>
                <a:pPr>
                  <a:defRPr sz="1400" b="1"/>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c:f>
              <c:strCache>
                <c:ptCount val="1"/>
                <c:pt idx="0">
                  <c:v>ТЗБАХ</c:v>
                </c:pt>
              </c:strCache>
            </c:strRef>
          </c:cat>
          <c:val>
            <c:numRef>
              <c:f>Sheet1!$C$2</c:f>
              <c:numCache>
                <c:formatCode>General</c:formatCode>
                <c:ptCount val="1"/>
                <c:pt idx="0">
                  <c:v>173</c:v>
                </c:pt>
              </c:numCache>
            </c:numRef>
          </c:val>
          <c:extLst>
            <c:ext xmlns:c16="http://schemas.microsoft.com/office/drawing/2014/chart" uri="{C3380CC4-5D6E-409C-BE32-E72D297353CC}">
              <c16:uniqueId val="{00000007-1E0F-4787-8EB2-B79664928546}"/>
            </c:ext>
          </c:extLst>
        </c:ser>
        <c:dLbls>
          <c:showLegendKey val="0"/>
          <c:showVal val="0"/>
          <c:showCatName val="0"/>
          <c:showSerName val="0"/>
          <c:showPercent val="0"/>
          <c:showBubbleSize val="0"/>
        </c:dLbls>
        <c:gapWidth val="300"/>
        <c:axId val="587326272"/>
        <c:axId val="587322744"/>
      </c:barChart>
      <c:catAx>
        <c:axId val="587326272"/>
        <c:scaling>
          <c:orientation val="minMax"/>
        </c:scaling>
        <c:delete val="1"/>
        <c:axPos val="b"/>
        <c:numFmt formatCode="General" sourceLinked="0"/>
        <c:majorTickMark val="out"/>
        <c:minorTickMark val="none"/>
        <c:tickLblPos val="nextTo"/>
        <c:crossAx val="587322744"/>
        <c:crosses val="autoZero"/>
        <c:auto val="1"/>
        <c:lblAlgn val="ctr"/>
        <c:lblOffset val="100"/>
        <c:noMultiLvlLbl val="0"/>
      </c:catAx>
      <c:valAx>
        <c:axId val="587322744"/>
        <c:scaling>
          <c:orientation val="minMax"/>
        </c:scaling>
        <c:delete val="1"/>
        <c:axPos val="l"/>
        <c:majorGridlines/>
        <c:numFmt formatCode="General" sourceLinked="1"/>
        <c:majorTickMark val="out"/>
        <c:minorTickMark val="none"/>
        <c:tickLblPos val="nextTo"/>
        <c:crossAx val="587326272"/>
        <c:crosses val="autoZero"/>
        <c:crossBetween val="between"/>
      </c:valAx>
    </c:plotArea>
    <c:legend>
      <c:legendPos val="b"/>
      <c:layout>
        <c:manualLayout>
          <c:xMode val="edge"/>
          <c:yMode val="edge"/>
          <c:x val="0.12733225293445233"/>
          <c:y val="0.78926717326649554"/>
          <c:w val="0.75748380402262683"/>
          <c:h val="0.21073282673350452"/>
        </c:manualLayout>
      </c:layout>
      <c:overlay val="0"/>
      <c:txPr>
        <a:bodyPr/>
        <a:lstStyle/>
        <a:p>
          <a:pPr>
            <a:defRPr sz="1200" b="1">
              <a:latin typeface="Arial" panose="020B0604020202020204" pitchFamily="34" charset="0"/>
              <a:cs typeface="Arial" panose="020B0604020202020204" pitchFamily="34" charset="0"/>
            </a:defRPr>
          </a:pPr>
          <a:endParaRPr lang="en-US"/>
        </a:p>
      </c:txPr>
    </c:legend>
    <c:plotVisOnly val="1"/>
    <c:dispBlanksAs val="gap"/>
    <c:showDLblsOverMax val="0"/>
  </c:chart>
  <c:spPr>
    <a:ln>
      <a:solidFill>
        <a:schemeClr val="bg1"/>
      </a:solidFill>
    </a:ln>
  </c:spPr>
  <c:txPr>
    <a:bodyPr/>
    <a:lstStyle/>
    <a:p>
      <a:pPr>
        <a:defRPr sz="1800"/>
      </a:pPr>
      <a:endParaRPr lang="en-US"/>
    </a:p>
  </c:txPr>
  <c:externalData r:id="rId1">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'Нийт чадал'!$B$49</c:f>
              <c:strCache>
                <c:ptCount val="1"/>
                <c:pt idx="0">
                  <c:v>2019 он</c:v>
                </c:pt>
              </c:strCache>
            </c:strRef>
          </c:tx>
          <c:spPr>
            <a:solidFill>
              <a:srgbClr val="00B050"/>
            </a:solidFill>
            <a:ln>
              <a:solidFill>
                <a:sysClr val="windowText" lastClr="000000"/>
              </a:solidFill>
            </a:ln>
            <a:effectLst/>
            <a:sp3d>
              <a:contourClr>
                <a:sysClr val="windowText" lastClr="000000"/>
              </a:contourClr>
            </a:sp3d>
          </c:spPr>
          <c:invertIfNegative val="0"/>
          <c:dPt>
            <c:idx val="0"/>
            <c:invertIfNegative val="0"/>
            <c:bubble3D val="0"/>
            <c:spPr>
              <a:solidFill>
                <a:srgbClr val="00B050"/>
              </a:solidFill>
              <a:ln>
                <a:solidFill>
                  <a:sysClr val="windowText" lastClr="000000"/>
                </a:solidFill>
              </a:ln>
              <a:effectLst/>
              <a:sp3d>
                <a:contourClr>
                  <a:sysClr val="windowText" lastClr="000000"/>
                </a:contourClr>
              </a:sp3d>
            </c:spPr>
            <c:extLst>
              <c:ext xmlns:c16="http://schemas.microsoft.com/office/drawing/2014/chart" uri="{C3380CC4-5D6E-409C-BE32-E72D297353CC}">
                <c16:uniqueId val="{00000001-CAC1-4CC5-8A88-8276A0083C5D}"/>
              </c:ext>
            </c:extLst>
          </c:dPt>
          <c:cat>
            <c:numRef>
              <c:f>'Нийт чадал'!$C$48:$F$48</c:f>
              <c:numCache>
                <c:formatCode>h:mm</c:formatCode>
                <c:ptCount val="4"/>
                <c:pt idx="0">
                  <c:v>0.20833333333333334</c:v>
                </c:pt>
                <c:pt idx="1">
                  <c:v>0.45833333333333331</c:v>
                </c:pt>
                <c:pt idx="2">
                  <c:v>0.625</c:v>
                </c:pt>
                <c:pt idx="3">
                  <c:v>0.91666666666666663</c:v>
                </c:pt>
              </c:numCache>
            </c:numRef>
          </c:cat>
          <c:val>
            <c:numRef>
              <c:f>'Нийт чадал'!$C$49:$F$49</c:f>
              <c:numCache>
                <c:formatCode>0.00</c:formatCode>
                <c:ptCount val="4"/>
                <c:pt idx="0">
                  <c:v>56.84975</c:v>
                </c:pt>
                <c:pt idx="1">
                  <c:v>73.48651000000001</c:v>
                </c:pt>
                <c:pt idx="2">
                  <c:v>54.718235</c:v>
                </c:pt>
                <c:pt idx="3">
                  <c:v>53.896525000000004</c:v>
                </c:pt>
              </c:numCache>
            </c:numRef>
          </c:val>
          <c:extLst>
            <c:ext xmlns:c16="http://schemas.microsoft.com/office/drawing/2014/chart" uri="{C3380CC4-5D6E-409C-BE32-E72D297353CC}">
              <c16:uniqueId val="{00000002-CAC1-4CC5-8A88-8276A0083C5D}"/>
            </c:ext>
          </c:extLst>
        </c:ser>
        <c:ser>
          <c:idx val="1"/>
          <c:order val="1"/>
          <c:tx>
            <c:strRef>
              <c:f>'Нийт чадал'!$B$50</c:f>
              <c:strCache>
                <c:ptCount val="1"/>
                <c:pt idx="0">
                  <c:v>2020 он</c:v>
                </c:pt>
              </c:strCache>
            </c:strRef>
          </c:tx>
          <c:spPr>
            <a:solidFill>
              <a:srgbClr val="FF0000"/>
            </a:solidFill>
            <a:ln>
              <a:solidFill>
                <a:sysClr val="windowText" lastClr="000000"/>
              </a:solidFill>
            </a:ln>
            <a:effectLst/>
            <a:sp3d>
              <a:contourClr>
                <a:sysClr val="windowText" lastClr="000000"/>
              </a:contourClr>
            </a:sp3d>
          </c:spPr>
          <c:invertIfNegative val="0"/>
          <c:cat>
            <c:numRef>
              <c:f>'Нийт чадал'!$C$48:$F$48</c:f>
              <c:numCache>
                <c:formatCode>h:mm</c:formatCode>
                <c:ptCount val="4"/>
                <c:pt idx="0">
                  <c:v>0.20833333333333334</c:v>
                </c:pt>
                <c:pt idx="1">
                  <c:v>0.45833333333333331</c:v>
                </c:pt>
                <c:pt idx="2">
                  <c:v>0.625</c:v>
                </c:pt>
                <c:pt idx="3">
                  <c:v>0.91666666666666663</c:v>
                </c:pt>
              </c:numCache>
            </c:numRef>
          </c:cat>
          <c:val>
            <c:numRef>
              <c:f>'Нийт чадал'!$C$50:$F$50</c:f>
              <c:numCache>
                <c:formatCode>_(* #,##0.0_);_(* \(#,##0.0\);_(* "-"??_);_(@_)</c:formatCode>
                <c:ptCount val="4"/>
                <c:pt idx="0">
                  <c:v>69.843899999999991</c:v>
                </c:pt>
                <c:pt idx="1">
                  <c:v>65.363499999999959</c:v>
                </c:pt>
                <c:pt idx="2">
                  <c:v>59.689599999999999</c:v>
                </c:pt>
                <c:pt idx="3">
                  <c:v>62.244700000000002</c:v>
                </c:pt>
              </c:numCache>
            </c:numRef>
          </c:val>
          <c:extLst>
            <c:ext xmlns:c16="http://schemas.microsoft.com/office/drawing/2014/chart" uri="{C3380CC4-5D6E-409C-BE32-E72D297353CC}">
              <c16:uniqueId val="{00000003-CAC1-4CC5-8A88-8276A0083C5D}"/>
            </c:ext>
          </c:extLst>
        </c:ser>
        <c:dLbls>
          <c:showLegendKey val="0"/>
          <c:showVal val="0"/>
          <c:showCatName val="0"/>
          <c:showSerName val="0"/>
          <c:showPercent val="0"/>
          <c:showBubbleSize val="0"/>
        </c:dLbls>
        <c:gapWidth val="150"/>
        <c:shape val="box"/>
        <c:axId val="587323920"/>
        <c:axId val="587324312"/>
        <c:axId val="0"/>
      </c:bar3DChart>
      <c:catAx>
        <c:axId val="587323920"/>
        <c:scaling>
          <c:orientation val="minMax"/>
        </c:scaling>
        <c:delete val="0"/>
        <c:axPos val="b"/>
        <c:numFmt formatCode="h:mm"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7324312"/>
        <c:crosses val="autoZero"/>
        <c:auto val="1"/>
        <c:lblAlgn val="ctr"/>
        <c:lblOffset val="100"/>
        <c:noMultiLvlLbl val="0"/>
      </c:catAx>
      <c:valAx>
        <c:axId val="587324312"/>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7323920"/>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4.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5.xml><?xml version="1.0" encoding="utf-8"?>
<cs:chartStyle xmlns:cs="http://schemas.microsoft.com/office/drawing/2012/chartStyle" xmlns:a="http://schemas.openxmlformats.org/drawingml/2006/main" id="326">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dk1">
            <a:lumMod val="75000"/>
            <a:lumOff val="25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dk1">
            <a:lumMod val="75000"/>
            <a:lumOff val="25000"/>
          </a:schemeClr>
        </a:solidFill>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6.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7.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8.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9.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10.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11.xml><?xml version="1.0" encoding="utf-8"?>
<cs:chartStyle xmlns:cs="http://schemas.microsoft.com/office/drawing/2012/chartStyle" xmlns:a="http://schemas.openxmlformats.org/drawingml/2006/main" id="299">
  <cs:axisTitle>
    <cs:lnRef idx="0"/>
    <cs:fillRef idx="0"/>
    <cs:effectRef idx="0"/>
    <cs:fontRef idx="minor">
      <a:schemeClr val="tx1">
        <a:lumMod val="65000"/>
        <a:lumOff val="35000"/>
      </a:schemeClr>
    </cs:fontRef>
    <cs:defRPr sz="900"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styleClr val="auto"/>
    </cs:lnRef>
    <cs:fillRef idx="0">
      <cs:styleClr val="auto"/>
    </cs:fillRef>
    <cs:effectRef idx="0"/>
    <cs:fontRef idx="minor">
      <a:schemeClr val="tx1"/>
    </cs:fontRef>
    <cs:spPr>
      <a:pattFill prst="ltDnDiag">
        <a:fgClr>
          <a:schemeClr val="phClr"/>
        </a:fgClr>
        <a:bgClr>
          <a:schemeClr val="phClr">
            <a:lumMod val="20000"/>
            <a:lumOff val="80000"/>
          </a:schemeClr>
        </a:bgClr>
      </a:pattFill>
      <a:ln>
        <a:solidFill>
          <a:schemeClr val="phClr"/>
        </a:solidFill>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spPr>
      <a:ln w="19050" cap="flat" cmpd="sng" algn="ctr">
        <a:solidFill>
          <a:schemeClr val="tx1">
            <a:lumMod val="25000"/>
            <a:lumOff val="75000"/>
          </a:schemeClr>
        </a:solidFill>
        <a:round/>
      </a:ln>
    </cs:spPr>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word/charts/style12.xml><?xml version="1.0" encoding="utf-8"?>
<cs:chartStyle xmlns:cs="http://schemas.microsoft.com/office/drawing/2012/chartStyle" xmlns:a="http://schemas.openxmlformats.org/drawingml/2006/main" id="299">
  <cs:axisTitle>
    <cs:lnRef idx="0"/>
    <cs:fillRef idx="0"/>
    <cs:effectRef idx="0"/>
    <cs:fontRef idx="minor">
      <a:schemeClr val="tx1">
        <a:lumMod val="65000"/>
        <a:lumOff val="35000"/>
      </a:schemeClr>
    </cs:fontRef>
    <cs:defRPr sz="900"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styleClr val="auto"/>
    </cs:lnRef>
    <cs:fillRef idx="0">
      <cs:styleClr val="auto"/>
    </cs:fillRef>
    <cs:effectRef idx="0"/>
    <cs:fontRef idx="minor">
      <a:schemeClr val="tx1"/>
    </cs:fontRef>
    <cs:spPr>
      <a:pattFill prst="ltDnDiag">
        <a:fgClr>
          <a:schemeClr val="phClr"/>
        </a:fgClr>
        <a:bgClr>
          <a:schemeClr val="phClr">
            <a:lumMod val="20000"/>
            <a:lumOff val="80000"/>
          </a:schemeClr>
        </a:bgClr>
      </a:pattFill>
      <a:ln>
        <a:solidFill>
          <a:schemeClr val="phClr"/>
        </a:solidFill>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spPr>
      <a:ln w="19050" cap="flat" cmpd="sng" algn="ctr">
        <a:solidFill>
          <a:schemeClr val="tx1">
            <a:lumMod val="25000"/>
            <a:lumOff val="75000"/>
          </a:schemeClr>
        </a:solidFill>
        <a:round/>
      </a:ln>
    </cs:spPr>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word/charts/style1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E10CBF0-20EA-425A-ABB7-70F21BC5EFF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23</Pages>
  <Words>6211</Words>
  <Characters>35407</Characters>
  <Application>Microsoft Office Word</Application>
  <DocSecurity>0</DocSecurity>
  <Lines>295</Lines>
  <Paragraphs>83</Paragraphs>
  <ScaleCrop>false</ScaleCrop>
  <HeadingPairs>
    <vt:vector size="2" baseType="variant">
      <vt:variant>
        <vt:lpstr>Title</vt:lpstr>
      </vt:variant>
      <vt:variant>
        <vt:i4>1</vt:i4>
      </vt:variant>
    </vt:vector>
  </HeadingPairs>
  <TitlesOfParts>
    <vt:vector size="1" baseType="lpstr">
      <vt:lpstr>дархан сэлэнгийн цахилгаан түгээх сүлжээ хувьцаат компани</vt:lpstr>
    </vt:vector>
  </TitlesOfParts>
  <Company/>
  <LinksUpToDate>false</LinksUpToDate>
  <CharactersWithSpaces>41535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дархан сэлэнгийн цахилгаан түгээх сүлжээ хувьцаат компани</dc:title>
  <dc:subject>Дархан-уул аймаг</dc:subject>
  <dc:creator>PC</dc:creator>
  <cp:keywords/>
  <dc:description/>
  <cp:lastModifiedBy>Баярманла Маналжав</cp:lastModifiedBy>
  <cp:revision>2</cp:revision>
  <cp:lastPrinted>2019-04-17T07:30:00Z</cp:lastPrinted>
  <dcterms:created xsi:type="dcterms:W3CDTF">2020-09-01T03:28:00Z</dcterms:created>
  <dcterms:modified xsi:type="dcterms:W3CDTF">2020-09-01T03:28:00Z</dcterms:modified>
</cp:coreProperties>
</file>