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charts/chart11.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1.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charts/chart13.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5.xml" ContentType="application/vnd.openxmlformats-officedocument.presentationml.notesSlide+xml"/>
  <Override PartName="/ppt/charts/chart15.xml" ContentType="application/vnd.openxmlformats-officedocument.drawingml.chart+xml"/>
  <Override PartName="/ppt/notesSlides/notesSlide26.xml" ContentType="application/vnd.openxmlformats-officedocument.presentationml.notesSlide+xml"/>
  <Override PartName="/ppt/charts/chart16.xml" ContentType="application/vnd.openxmlformats-officedocument.drawingml.chart+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67" r:id="rId2"/>
    <p:sldId id="268" r:id="rId3"/>
    <p:sldId id="273" r:id="rId4"/>
    <p:sldId id="276" r:id="rId5"/>
    <p:sldId id="277" r:id="rId6"/>
    <p:sldId id="278" r:id="rId7"/>
    <p:sldId id="279" r:id="rId8"/>
    <p:sldId id="265" r:id="rId9"/>
    <p:sldId id="280" r:id="rId10"/>
    <p:sldId id="270" r:id="rId11"/>
    <p:sldId id="290" r:id="rId12"/>
    <p:sldId id="296" r:id="rId13"/>
    <p:sldId id="289" r:id="rId14"/>
    <p:sldId id="291" r:id="rId15"/>
    <p:sldId id="300" r:id="rId16"/>
    <p:sldId id="301" r:id="rId17"/>
    <p:sldId id="302" r:id="rId18"/>
    <p:sldId id="294" r:id="rId19"/>
    <p:sldId id="293" r:id="rId20"/>
    <p:sldId id="298" r:id="rId21"/>
    <p:sldId id="288" r:id="rId22"/>
    <p:sldId id="292" r:id="rId23"/>
    <p:sldId id="304" r:id="rId24"/>
    <p:sldId id="272" r:id="rId25"/>
    <p:sldId id="286" r:id="rId26"/>
    <p:sldId id="297" r:id="rId27"/>
    <p:sldId id="295" r:id="rId28"/>
  </p:sldIdLst>
  <p:sldSz cx="7315200" cy="9144000"/>
  <p:notesSz cx="7010400" cy="9296400"/>
  <p:defaultTextStyle>
    <a:defPPr>
      <a:defRPr lang="en-US"/>
    </a:defPPr>
    <a:lvl1pPr marL="0" algn="l" defTabSz="1496233" rtl="0" eaLnBrk="1" latinLnBrk="0" hangingPunct="1">
      <a:defRPr sz="2900" kern="1200">
        <a:solidFill>
          <a:schemeClr val="tx1"/>
        </a:solidFill>
        <a:latin typeface="+mn-lt"/>
        <a:ea typeface="+mn-ea"/>
        <a:cs typeface="+mn-cs"/>
      </a:defRPr>
    </a:lvl1pPr>
    <a:lvl2pPr marL="748116" algn="l" defTabSz="1496233" rtl="0" eaLnBrk="1" latinLnBrk="0" hangingPunct="1">
      <a:defRPr sz="2900" kern="1200">
        <a:solidFill>
          <a:schemeClr val="tx1"/>
        </a:solidFill>
        <a:latin typeface="+mn-lt"/>
        <a:ea typeface="+mn-ea"/>
        <a:cs typeface="+mn-cs"/>
      </a:defRPr>
    </a:lvl2pPr>
    <a:lvl3pPr marL="1496233" algn="l" defTabSz="1496233" rtl="0" eaLnBrk="1" latinLnBrk="0" hangingPunct="1">
      <a:defRPr sz="2900" kern="1200">
        <a:solidFill>
          <a:schemeClr val="tx1"/>
        </a:solidFill>
        <a:latin typeface="+mn-lt"/>
        <a:ea typeface="+mn-ea"/>
        <a:cs typeface="+mn-cs"/>
      </a:defRPr>
    </a:lvl3pPr>
    <a:lvl4pPr marL="2244349" algn="l" defTabSz="1496233" rtl="0" eaLnBrk="1" latinLnBrk="0" hangingPunct="1">
      <a:defRPr sz="2900" kern="1200">
        <a:solidFill>
          <a:schemeClr val="tx1"/>
        </a:solidFill>
        <a:latin typeface="+mn-lt"/>
        <a:ea typeface="+mn-ea"/>
        <a:cs typeface="+mn-cs"/>
      </a:defRPr>
    </a:lvl4pPr>
    <a:lvl5pPr marL="2992465" algn="l" defTabSz="1496233" rtl="0" eaLnBrk="1" latinLnBrk="0" hangingPunct="1">
      <a:defRPr sz="2900" kern="1200">
        <a:solidFill>
          <a:schemeClr val="tx1"/>
        </a:solidFill>
        <a:latin typeface="+mn-lt"/>
        <a:ea typeface="+mn-ea"/>
        <a:cs typeface="+mn-cs"/>
      </a:defRPr>
    </a:lvl5pPr>
    <a:lvl6pPr marL="3740582" algn="l" defTabSz="1496233" rtl="0" eaLnBrk="1" latinLnBrk="0" hangingPunct="1">
      <a:defRPr sz="2900" kern="1200">
        <a:solidFill>
          <a:schemeClr val="tx1"/>
        </a:solidFill>
        <a:latin typeface="+mn-lt"/>
        <a:ea typeface="+mn-ea"/>
        <a:cs typeface="+mn-cs"/>
      </a:defRPr>
    </a:lvl6pPr>
    <a:lvl7pPr marL="4488698" algn="l" defTabSz="1496233" rtl="0" eaLnBrk="1" latinLnBrk="0" hangingPunct="1">
      <a:defRPr sz="2900" kern="1200">
        <a:solidFill>
          <a:schemeClr val="tx1"/>
        </a:solidFill>
        <a:latin typeface="+mn-lt"/>
        <a:ea typeface="+mn-ea"/>
        <a:cs typeface="+mn-cs"/>
      </a:defRPr>
    </a:lvl7pPr>
    <a:lvl8pPr marL="5236815" algn="l" defTabSz="1496233" rtl="0" eaLnBrk="1" latinLnBrk="0" hangingPunct="1">
      <a:defRPr sz="2900" kern="1200">
        <a:solidFill>
          <a:schemeClr val="tx1"/>
        </a:solidFill>
        <a:latin typeface="+mn-lt"/>
        <a:ea typeface="+mn-ea"/>
        <a:cs typeface="+mn-cs"/>
      </a:defRPr>
    </a:lvl8pPr>
    <a:lvl9pPr marL="5984931" algn="l" defTabSz="1496233"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3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B07"/>
    <a:srgbClr val="FFD207"/>
    <a:srgbClr val="008000"/>
    <a:srgbClr val="FFD200"/>
    <a:srgbClr val="050C13"/>
    <a:srgbClr val="000000"/>
    <a:srgbClr val="CC0099"/>
    <a:srgbClr val="E9B907"/>
    <a:srgbClr val="002E6B"/>
    <a:srgbClr val="0014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729" autoAdjust="0"/>
  </p:normalViewPr>
  <p:slideViewPr>
    <p:cSldViewPr>
      <p:cViewPr varScale="1">
        <p:scale>
          <a:sx n="55" d="100"/>
          <a:sy n="55" d="100"/>
        </p:scale>
        <p:origin x="2184" y="102"/>
      </p:cViewPr>
      <p:guideLst>
        <p:guide orient="horz" pos="2880"/>
        <p:guide pos="2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user\Downloads\TUZ-2021.01.26.xlsx" TargetMode="External"/></Relationships>
</file>

<file path=ppt/charts/_rels/chart11.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user\Downloads\TUZ-2021.01.2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embeddings/oleObject6.bin"/></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4.xml.rels><?xml version="1.0" encoding="UTF-8" standalone="yes"?>
<Relationships xmlns="http://schemas.openxmlformats.org/package/2006/relationships"><Relationship Id="rId3" Type="http://schemas.openxmlformats.org/officeDocument/2006/relationships/oleObject" Target="../embeddings/oleObject7.bin"/><Relationship Id="rId2" Type="http://schemas.microsoft.com/office/2011/relationships/chartColorStyle" Target="colors6.xml"/><Relationship Id="rId1" Type="http://schemas.microsoft.com/office/2011/relationships/chartStyle" Target="style6.xml"/></Relationships>
</file>

<file path=ppt/charts/_rels/chart15.xml.rels><?xml version="1.0" encoding="UTF-8" standalone="yes"?>
<Relationships xmlns="http://schemas.openxmlformats.org/package/2006/relationships"><Relationship Id="rId1" Type="http://schemas.openxmlformats.org/officeDocument/2006/relationships/oleObject" Target="file:///C:\Users\user\Downloads\Tailangiin%20shinjilgee-2020%20(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embeddings/oleObject8.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wnloads\Tailangiin%20shinjilgee-2020%20(1).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wnloads\Tailangiin%20shinjilgee-2020%20(1).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9.xml.rels><?xml version="1.0" encoding="UTF-8" standalone="yes"?>
<Relationships xmlns="http://schemas.openxmlformats.org/package/2006/relationships"><Relationship Id="rId1" Type="http://schemas.openxmlformats.org/officeDocument/2006/relationships/oleObject" Target="file:///C:\Users\user\Downloads\TUZ-2021.01.2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cap="all" spc="50" baseline="0">
                <a:solidFill>
                  <a:prstClr val="black"/>
                </a:solidFill>
                <a:latin typeface="Times New Roman" panose="02020603050405020304" pitchFamily="18" charset="0"/>
                <a:ea typeface="+mn-ea"/>
                <a:cs typeface="Times New Roman" panose="02020603050405020304" pitchFamily="18" charset="0"/>
              </a:defRPr>
            </a:pPr>
            <a:r>
              <a:rPr lang="mn-MN" sz="1400" baseline="0" dirty="0" smtClean="0"/>
              <a:t>Нийт хөрөнгө </a:t>
            </a:r>
            <a:r>
              <a:rPr lang="mn-MN" sz="1400" b="1" i="0" baseline="0" dirty="0" smtClean="0">
                <a:effectLst/>
              </a:rPr>
              <a:t>/сая.төг/</a:t>
            </a:r>
            <a:endParaRPr lang="en-US" sz="14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400">
                <a:solidFill>
                  <a:prstClr val="black"/>
                </a:solidFill>
              </a:defRPr>
            </a:pPr>
            <a:r>
              <a:rPr lang="mn-MN" sz="1400" baseline="0" dirty="0" smtClean="0"/>
              <a:t> </a:t>
            </a:r>
            <a:endParaRPr lang="en-US" sz="1400" baseline="0" dirty="0"/>
          </a:p>
        </c:rich>
      </c:tx>
      <c:layout>
        <c:manualLayout>
          <c:xMode val="edge"/>
          <c:yMode val="edge"/>
          <c:x val="0.28430788643338478"/>
          <c:y val="2.0477815699658702E-2"/>
        </c:manualLayout>
      </c:layout>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cap="all" spc="50" baseline="0">
              <a:solidFill>
                <a:prstClr val="black"/>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1697521794495053"/>
          <c:y val="0.10685333621842884"/>
          <c:w val="0.87263392130026907"/>
          <c:h val="0.73298860462244575"/>
        </c:manualLayout>
      </c:layout>
      <c:barChart>
        <c:barDir val="col"/>
        <c:grouping val="stacked"/>
        <c:varyColors val="0"/>
        <c:ser>
          <c:idx val="0"/>
          <c:order val="0"/>
          <c:tx>
            <c:strRef>
              <c:f>'[Tailangiin shinjilgee-2020.xlsx]Chart-2016-2020'!$A$20</c:f>
              <c:strCache>
                <c:ptCount val="1"/>
                <c:pt idx="0">
                  <c:v>Эргэлтийн хөрөнгө</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'[Tailangiin shinjilgee-2020.xlsx]Chart-2016-2020'!$B$19:$F$19</c:f>
              <c:strCache>
                <c:ptCount val="5"/>
                <c:pt idx="0">
                  <c:v>2016 он</c:v>
                </c:pt>
                <c:pt idx="1">
                  <c:v>2017 он</c:v>
                </c:pt>
                <c:pt idx="2">
                  <c:v>2018 он</c:v>
                </c:pt>
                <c:pt idx="3">
                  <c:v>2019 он</c:v>
                </c:pt>
                <c:pt idx="4">
                  <c:v>2020 он</c:v>
                </c:pt>
              </c:strCache>
            </c:strRef>
          </c:cat>
          <c:val>
            <c:numRef>
              <c:f>'[Tailangiin shinjilgee-2020.xlsx]Chart-2016-2020'!$B$20:$F$20</c:f>
              <c:numCache>
                <c:formatCode>_(* #,##0.0_);_(* \(#,##0.0\);_(* "-"??_);_(@_)</c:formatCode>
                <c:ptCount val="5"/>
                <c:pt idx="0">
                  <c:v>1541.2</c:v>
                </c:pt>
                <c:pt idx="1">
                  <c:v>1678.3</c:v>
                </c:pt>
                <c:pt idx="2">
                  <c:v>1721.3</c:v>
                </c:pt>
                <c:pt idx="3">
                  <c:v>1871.2</c:v>
                </c:pt>
                <c:pt idx="4">
                  <c:v>2114.8000000000002</c:v>
                </c:pt>
              </c:numCache>
            </c:numRef>
          </c:val>
          <c:extLst>
            <c:ext xmlns:c16="http://schemas.microsoft.com/office/drawing/2014/chart" uri="{C3380CC4-5D6E-409C-BE32-E72D297353CC}">
              <c16:uniqueId val="{00000000-5A65-4E3C-B05D-C074F77ED3E6}"/>
            </c:ext>
          </c:extLst>
        </c:ser>
        <c:ser>
          <c:idx val="1"/>
          <c:order val="1"/>
          <c:tx>
            <c:strRef>
              <c:f>'[Tailangiin shinjilgee-2020.xlsx]Chart-2016-2020'!$A$21</c:f>
              <c:strCache>
                <c:ptCount val="1"/>
                <c:pt idx="0">
                  <c:v>Эргэлтийн бус хөрөнгө</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'[Tailangiin shinjilgee-2020.xlsx]Chart-2016-2020'!$B$19:$F$19</c:f>
              <c:strCache>
                <c:ptCount val="5"/>
                <c:pt idx="0">
                  <c:v>2016 он</c:v>
                </c:pt>
                <c:pt idx="1">
                  <c:v>2017 он</c:v>
                </c:pt>
                <c:pt idx="2">
                  <c:v>2018 он</c:v>
                </c:pt>
                <c:pt idx="3">
                  <c:v>2019 он</c:v>
                </c:pt>
                <c:pt idx="4">
                  <c:v>2020 он</c:v>
                </c:pt>
              </c:strCache>
            </c:strRef>
          </c:cat>
          <c:val>
            <c:numRef>
              <c:f>'[Tailangiin shinjilgee-2020.xlsx]Chart-2016-2020'!$B$21:$F$21</c:f>
              <c:numCache>
                <c:formatCode>_(* #,##0.0_);_(* \(#,##0.0\);_(* "-"??_);_(@_)</c:formatCode>
                <c:ptCount val="5"/>
                <c:pt idx="0">
                  <c:v>6861.6</c:v>
                </c:pt>
                <c:pt idx="1">
                  <c:v>6805.6</c:v>
                </c:pt>
                <c:pt idx="2">
                  <c:v>6677.4</c:v>
                </c:pt>
                <c:pt idx="3">
                  <c:v>6527.4</c:v>
                </c:pt>
                <c:pt idx="4">
                  <c:v>6365.9</c:v>
                </c:pt>
              </c:numCache>
            </c:numRef>
          </c:val>
          <c:extLst>
            <c:ext xmlns:c16="http://schemas.microsoft.com/office/drawing/2014/chart" uri="{C3380CC4-5D6E-409C-BE32-E72D297353CC}">
              <c16:uniqueId val="{00000001-5A65-4E3C-B05D-C074F77ED3E6}"/>
            </c:ext>
          </c:extLst>
        </c:ser>
        <c:ser>
          <c:idx val="2"/>
          <c:order val="2"/>
          <c:tx>
            <c:strRef>
              <c:f>'[Tailangiin shinjilgee-2020.xlsx]Chart-2016-2020'!$A$22</c:f>
              <c:strCache>
                <c:ptCount val="1"/>
                <c:pt idx="0">
                  <c:v>Нийт хөрөнгө</c:v>
                </c:pt>
              </c:strCache>
            </c:strRef>
          </c:tx>
          <c:spPr>
            <a:solidFill>
              <a:schemeClr val="accent4"/>
            </a:solidFill>
            <a:ln>
              <a:noFill/>
            </a:ln>
            <a:effectLst/>
          </c:spPr>
          <c:invertIfNegative val="0"/>
          <c:dLbls>
            <c:dLbl>
              <c:idx val="0"/>
              <c:layout>
                <c:manualLayout>
                  <c:x val="0"/>
                  <c:y val="1.654260149732687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A65-4E3C-B05D-C074F77ED3E6}"/>
                </c:ext>
              </c:extLst>
            </c:dLbl>
            <c:dLbl>
              <c:idx val="1"/>
              <c:layout>
                <c:manualLayout>
                  <c:x val="0"/>
                  <c:y val="6.61704059893073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A65-4E3C-B05D-C074F77ED3E6}"/>
                </c:ext>
              </c:extLst>
            </c:dLbl>
            <c:dLbl>
              <c:idx val="4"/>
              <c:layout>
                <c:manualLayout>
                  <c:x val="0"/>
                  <c:y val="9.925560898396123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A65-4E3C-B05D-C074F77ED3E6}"/>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'[Tailangiin shinjilgee-2020.xlsx]Chart-2016-2020'!$B$19:$F$19</c:f>
              <c:strCache>
                <c:ptCount val="5"/>
                <c:pt idx="0">
                  <c:v>2016 он</c:v>
                </c:pt>
                <c:pt idx="1">
                  <c:v>2017 он</c:v>
                </c:pt>
                <c:pt idx="2">
                  <c:v>2018 он</c:v>
                </c:pt>
                <c:pt idx="3">
                  <c:v>2019 он</c:v>
                </c:pt>
                <c:pt idx="4">
                  <c:v>2020 он</c:v>
                </c:pt>
              </c:strCache>
            </c:strRef>
          </c:cat>
          <c:val>
            <c:numRef>
              <c:f>'[Tailangiin shinjilgee-2020.xlsx]Chart-2016-2020'!$B$22:$F$22</c:f>
              <c:numCache>
                <c:formatCode>_(* #,##0.0_);_(* \(#,##0.0\);_(* "-"??_);_(@_)</c:formatCode>
                <c:ptCount val="5"/>
                <c:pt idx="0">
                  <c:v>8402.7999999999993</c:v>
                </c:pt>
                <c:pt idx="1">
                  <c:v>8483.9</c:v>
                </c:pt>
                <c:pt idx="2">
                  <c:v>8398.7000000000007</c:v>
                </c:pt>
                <c:pt idx="3">
                  <c:v>8401.6</c:v>
                </c:pt>
                <c:pt idx="4">
                  <c:v>8480.7000000000007</c:v>
                </c:pt>
              </c:numCache>
            </c:numRef>
          </c:val>
          <c:extLst>
            <c:ext xmlns:c16="http://schemas.microsoft.com/office/drawing/2014/chart" uri="{C3380CC4-5D6E-409C-BE32-E72D297353CC}">
              <c16:uniqueId val="{00000005-5A65-4E3C-B05D-C074F77ED3E6}"/>
            </c:ext>
          </c:extLst>
        </c:ser>
        <c:dLbls>
          <c:showLegendKey val="0"/>
          <c:showVal val="0"/>
          <c:showCatName val="0"/>
          <c:showSerName val="0"/>
          <c:showPercent val="0"/>
          <c:showBubbleSize val="0"/>
        </c:dLbls>
        <c:gapWidth val="50"/>
        <c:overlap val="100"/>
        <c:axId val="133654784"/>
        <c:axId val="133660672"/>
      </c:barChart>
      <c:catAx>
        <c:axId val="133654784"/>
        <c:scaling>
          <c:orientation val="minMax"/>
        </c:scaling>
        <c:delete val="0"/>
        <c:axPos val="b"/>
        <c:numFmt formatCode="General" sourceLinked="0"/>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33660672"/>
        <c:crosses val="autoZero"/>
        <c:auto val="1"/>
        <c:lblAlgn val="ctr"/>
        <c:lblOffset val="100"/>
        <c:noMultiLvlLbl val="0"/>
      </c:catAx>
      <c:valAx>
        <c:axId val="133660672"/>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33654784"/>
        <c:crosses val="autoZero"/>
        <c:crossBetween val="between"/>
      </c:valAx>
      <c:spPr>
        <a:noFill/>
        <a:ln>
          <a:noFill/>
        </a:ln>
        <a:effectLst/>
      </c:spPr>
    </c:plotArea>
    <c:legend>
      <c:legendPos val="b"/>
      <c:layout>
        <c:manualLayout>
          <c:xMode val="edge"/>
          <c:yMode val="edge"/>
          <c:x val="0.11896188556800662"/>
          <c:y val="0.92105527250270192"/>
          <c:w val="0.76207607460762972"/>
          <c:h val="6.260485821625237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1400"/>
            </a:pPr>
            <a:r>
              <a:rPr lang="mn-MN" sz="1400"/>
              <a:t>ХӨРӨНГӨ,</a:t>
            </a:r>
            <a:r>
              <a:rPr lang="mn-MN" sz="1400" baseline="0"/>
              <a:t> ӨР ТӨЛБӨР /сая.төгрөг/</a:t>
            </a:r>
            <a:endParaRPr lang="en-US" sz="1400"/>
          </a:p>
        </c:rich>
      </c:tx>
      <c:layout/>
      <c:overlay val="0"/>
    </c:title>
    <c:autoTitleDeleted val="0"/>
    <c:plotArea>
      <c:layout>
        <c:manualLayout>
          <c:layoutTarget val="inner"/>
          <c:xMode val="edge"/>
          <c:yMode val="edge"/>
          <c:x val="7.756064345314434E-2"/>
          <c:y val="0.14874588643297051"/>
          <c:w val="0.90148216966440453"/>
          <c:h val="0.70571321913737839"/>
        </c:manualLayout>
      </c:layout>
      <c:barChart>
        <c:barDir val="col"/>
        <c:grouping val="clustered"/>
        <c:varyColors val="0"/>
        <c:ser>
          <c:idx val="0"/>
          <c:order val="0"/>
          <c:tx>
            <c:strRef>
              <c:f>'[TUZ-2021.01.26.xlsx]Hurliin material-2021.01.26'!$A$26</c:f>
              <c:strCache>
                <c:ptCount val="1"/>
                <c:pt idx="0">
                  <c:v>Эргэлтийн хөрөнгө</c:v>
                </c:pt>
              </c:strCache>
            </c:strRef>
          </c:tx>
          <c:spPr>
            <a:solidFill>
              <a:schemeClr val="accent4"/>
            </a:solidFill>
          </c:spPr>
          <c:invertIfNegative val="0"/>
          <c:dLbls>
            <c:dLbl>
              <c:idx val="0"/>
              <c:layout>
                <c:manualLayout>
                  <c:x val="-2.089253013551965E-2"/>
                  <c:y val="-1.08853606311775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D69-462F-8C62-CFEC446B9206}"/>
                </c:ext>
              </c:extLst>
            </c:dLbl>
            <c:dLbl>
              <c:idx val="1"/>
              <c:layout>
                <c:manualLayout>
                  <c:x val="-1.2658227848101266E-2"/>
                  <c:y val="2.15401148172923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D69-462F-8C62-CFEC446B9206}"/>
                </c:ext>
              </c:extLst>
            </c:dLbl>
            <c:dLbl>
              <c:idx val="2"/>
              <c:layout>
                <c:manualLayout>
                  <c:x val="-1.4767932489451477E-2"/>
                  <c:y val="-2.58481377807508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D69-462F-8C62-CFEC446B9206}"/>
                </c:ext>
              </c:extLst>
            </c:dLbl>
            <c:dLbl>
              <c:idx val="3"/>
              <c:layout>
                <c:manualLayout>
                  <c:x val="-1.0548523206751054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D69-462F-8C62-CFEC446B9206}"/>
                </c:ext>
              </c:extLst>
            </c:dLbl>
            <c:dLbl>
              <c:idx val="4"/>
              <c:layout>
                <c:manualLayout>
                  <c:x val="-1.8987341772151899E-2"/>
                  <c:y val="-4.30802296345854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D69-462F-8C62-CFEC446B9206}"/>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material-2021.01.26'!$B$25:$F$25</c:f>
              <c:strCache>
                <c:ptCount val="5"/>
                <c:pt idx="0">
                  <c:v>2016 он</c:v>
                </c:pt>
                <c:pt idx="1">
                  <c:v>2017 он</c:v>
                </c:pt>
                <c:pt idx="2">
                  <c:v>2018 он</c:v>
                </c:pt>
                <c:pt idx="3">
                  <c:v>2019 он</c:v>
                </c:pt>
                <c:pt idx="4">
                  <c:v>2020 он</c:v>
                </c:pt>
              </c:strCache>
            </c:strRef>
          </c:cat>
          <c:val>
            <c:numRef>
              <c:f>'[TUZ-2021.01.26.xlsx]Hurliin material-2021.01.26'!$B$26:$F$26</c:f>
              <c:numCache>
                <c:formatCode>General</c:formatCode>
                <c:ptCount val="5"/>
                <c:pt idx="0">
                  <c:v>1541.2</c:v>
                </c:pt>
                <c:pt idx="1">
                  <c:v>1678.3</c:v>
                </c:pt>
                <c:pt idx="2">
                  <c:v>1721.3</c:v>
                </c:pt>
                <c:pt idx="3">
                  <c:v>1874.2</c:v>
                </c:pt>
                <c:pt idx="4">
                  <c:v>2114.8000000000002</c:v>
                </c:pt>
              </c:numCache>
            </c:numRef>
          </c:val>
          <c:extLst>
            <c:ext xmlns:c16="http://schemas.microsoft.com/office/drawing/2014/chart" uri="{C3380CC4-5D6E-409C-BE32-E72D297353CC}">
              <c16:uniqueId val="{00000005-FD69-462F-8C62-CFEC446B9206}"/>
            </c:ext>
          </c:extLst>
        </c:ser>
        <c:ser>
          <c:idx val="1"/>
          <c:order val="1"/>
          <c:tx>
            <c:strRef>
              <c:f>'[TUZ-2021.01.26.xlsx]Hurliin material-2021.01.26'!$A$27</c:f>
              <c:strCache>
                <c:ptCount val="1"/>
                <c:pt idx="0">
                  <c:v>Нийт хөрөнгө</c:v>
                </c:pt>
              </c:strCache>
            </c:strRef>
          </c:tx>
          <c:spPr>
            <a:solidFill>
              <a:schemeClr val="accent1">
                <a:lumMod val="50000"/>
              </a:schemeClr>
            </a:solidFill>
            <a:ln>
              <a:noFill/>
            </a:ln>
          </c:spPr>
          <c:invertIfNegative val="0"/>
          <c:dLbls>
            <c:dLbl>
              <c:idx val="0"/>
              <c:layout>
                <c:manualLayout>
                  <c:x val="4.2194092827004216E-3"/>
                  <c:y val="2.15401148172923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D69-462F-8C62-CFEC446B9206}"/>
                </c:ext>
              </c:extLst>
            </c:dLbl>
            <c:dLbl>
              <c:idx val="1"/>
              <c:layout>
                <c:manualLayout>
                  <c:x val="6.3291139240506328E-3"/>
                  <c:y val="1.7232091853833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FD69-462F-8C62-CFEC446B9206}"/>
                </c:ext>
              </c:extLst>
            </c:dLbl>
            <c:dLbl>
              <c:idx val="2"/>
              <c:layout>
                <c:manualLayout>
                  <c:x val="6.3291139240506328E-3"/>
                  <c:y val="2.58481377807507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D69-462F-8C62-CFEC446B9206}"/>
                </c:ext>
              </c:extLst>
            </c:dLbl>
            <c:dLbl>
              <c:idx val="3"/>
              <c:layout>
                <c:manualLayout>
                  <c:x val="2.1097046413502108E-3"/>
                  <c:y val="1.7232091853833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D69-462F-8C62-CFEC446B9206}"/>
                </c:ext>
              </c:extLst>
            </c:dLbl>
            <c:dLbl>
              <c:idx val="4"/>
              <c:layout>
                <c:manualLayout>
                  <c:x val="6.3291139240506328E-3"/>
                  <c:y val="1.723209185383384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D69-462F-8C62-CFEC446B9206}"/>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material-2021.01.26'!$B$25:$F$25</c:f>
              <c:strCache>
                <c:ptCount val="5"/>
                <c:pt idx="0">
                  <c:v>2016 он</c:v>
                </c:pt>
                <c:pt idx="1">
                  <c:v>2017 он</c:v>
                </c:pt>
                <c:pt idx="2">
                  <c:v>2018 он</c:v>
                </c:pt>
                <c:pt idx="3">
                  <c:v>2019 он</c:v>
                </c:pt>
                <c:pt idx="4">
                  <c:v>2020 он</c:v>
                </c:pt>
              </c:strCache>
            </c:strRef>
          </c:cat>
          <c:val>
            <c:numRef>
              <c:f>'[TUZ-2021.01.26.xlsx]Hurliin material-2021.01.26'!$B$27:$F$27</c:f>
              <c:numCache>
                <c:formatCode>General</c:formatCode>
                <c:ptCount val="5"/>
                <c:pt idx="0">
                  <c:v>8402.7999999999993</c:v>
                </c:pt>
                <c:pt idx="1">
                  <c:v>8483.9</c:v>
                </c:pt>
                <c:pt idx="2">
                  <c:v>8398.7000000000007</c:v>
                </c:pt>
                <c:pt idx="3">
                  <c:v>8401.6</c:v>
                </c:pt>
                <c:pt idx="4">
                  <c:v>8480.6</c:v>
                </c:pt>
              </c:numCache>
            </c:numRef>
          </c:val>
          <c:extLst>
            <c:ext xmlns:c16="http://schemas.microsoft.com/office/drawing/2014/chart" uri="{C3380CC4-5D6E-409C-BE32-E72D297353CC}">
              <c16:uniqueId val="{0000000B-FD69-462F-8C62-CFEC446B9206}"/>
            </c:ext>
          </c:extLst>
        </c:ser>
        <c:ser>
          <c:idx val="2"/>
          <c:order val="2"/>
          <c:tx>
            <c:strRef>
              <c:f>'[TUZ-2021.01.26.xlsx]Hurliin material-2021.01.26'!$A$28</c:f>
              <c:strCache>
                <c:ptCount val="1"/>
                <c:pt idx="0">
                  <c:v>Өр төлбөр</c:v>
                </c:pt>
              </c:strCache>
            </c:strRef>
          </c:tx>
          <c:spPr>
            <a:solidFill>
              <a:srgbClr val="00B0F0"/>
            </a:solidFill>
          </c:spPr>
          <c:invertIfNegative val="0"/>
          <c:dLbls>
            <c:dLbl>
              <c:idx val="0"/>
              <c:layout>
                <c:manualLayout>
                  <c:x val="1.2658227848101266E-2"/>
                  <c:y val="8.61604592691693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FD69-462F-8C62-CFEC446B9206}"/>
                </c:ext>
              </c:extLst>
            </c:dLbl>
            <c:dLbl>
              <c:idx val="1"/>
              <c:layout>
                <c:manualLayout>
                  <c:x val="1.2658227848101266E-2"/>
                  <c:y val="1.29240688903754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FD69-462F-8C62-CFEC446B9206}"/>
                </c:ext>
              </c:extLst>
            </c:dLbl>
            <c:dLbl>
              <c:idx val="2"/>
              <c:layout>
                <c:manualLayout>
                  <c:x val="1.2658227848101189E-2"/>
                  <c:y val="4.308022963458467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FD69-462F-8C62-CFEC446B9206}"/>
                </c:ext>
              </c:extLst>
            </c:dLbl>
            <c:dLbl>
              <c:idx val="3"/>
              <c:layout>
                <c:manualLayout>
                  <c:x val="8.4388185654008432E-3"/>
                  <c:y val="8.61604592691693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FD69-462F-8C62-CFEC446B9206}"/>
                </c:ext>
              </c:extLst>
            </c:dLbl>
            <c:dLbl>
              <c:idx val="4"/>
              <c:layout>
                <c:manualLayout>
                  <c:x val="1.2658227848101266E-2"/>
                  <c:y val="1.29240688903754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FD69-462F-8C62-CFEC446B9206}"/>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material-2021.01.26'!$B$25:$F$25</c:f>
              <c:strCache>
                <c:ptCount val="5"/>
                <c:pt idx="0">
                  <c:v>2016 он</c:v>
                </c:pt>
                <c:pt idx="1">
                  <c:v>2017 он</c:v>
                </c:pt>
                <c:pt idx="2">
                  <c:v>2018 он</c:v>
                </c:pt>
                <c:pt idx="3">
                  <c:v>2019 он</c:v>
                </c:pt>
                <c:pt idx="4">
                  <c:v>2020 он</c:v>
                </c:pt>
              </c:strCache>
            </c:strRef>
          </c:cat>
          <c:val>
            <c:numRef>
              <c:f>'[TUZ-2021.01.26.xlsx]Hurliin material-2021.01.26'!$B$28:$F$28</c:f>
              <c:numCache>
                <c:formatCode>General</c:formatCode>
                <c:ptCount val="5"/>
                <c:pt idx="0">
                  <c:v>209.5</c:v>
                </c:pt>
                <c:pt idx="1">
                  <c:v>198.9</c:v>
                </c:pt>
                <c:pt idx="2">
                  <c:v>213.7</c:v>
                </c:pt>
                <c:pt idx="3">
                  <c:v>206.7</c:v>
                </c:pt>
                <c:pt idx="4">
                  <c:v>245.9</c:v>
                </c:pt>
              </c:numCache>
            </c:numRef>
          </c:val>
          <c:extLst>
            <c:ext xmlns:c16="http://schemas.microsoft.com/office/drawing/2014/chart" uri="{C3380CC4-5D6E-409C-BE32-E72D297353CC}">
              <c16:uniqueId val="{00000011-FD69-462F-8C62-CFEC446B9206}"/>
            </c:ext>
          </c:extLst>
        </c:ser>
        <c:dLbls>
          <c:showLegendKey val="0"/>
          <c:showVal val="0"/>
          <c:showCatName val="0"/>
          <c:showSerName val="0"/>
          <c:showPercent val="0"/>
          <c:showBubbleSize val="0"/>
        </c:dLbls>
        <c:gapWidth val="150"/>
        <c:axId val="214267776"/>
        <c:axId val="214269312"/>
      </c:barChart>
      <c:catAx>
        <c:axId val="214267776"/>
        <c:scaling>
          <c:orientation val="minMax"/>
        </c:scaling>
        <c:delete val="0"/>
        <c:axPos val="b"/>
        <c:numFmt formatCode="General" sourceLinked="0"/>
        <c:majorTickMark val="none"/>
        <c:minorTickMark val="none"/>
        <c:tickLblPos val="nextTo"/>
        <c:txPr>
          <a:bodyPr/>
          <a:lstStyle/>
          <a:p>
            <a:pPr>
              <a:defRPr sz="1200">
                <a:solidFill>
                  <a:schemeClr val="tx1"/>
                </a:solidFill>
              </a:defRPr>
            </a:pPr>
            <a:endParaRPr lang="en-US"/>
          </a:p>
        </c:txPr>
        <c:crossAx val="214269312"/>
        <c:crosses val="autoZero"/>
        <c:auto val="1"/>
        <c:lblAlgn val="ctr"/>
        <c:lblOffset val="100"/>
        <c:noMultiLvlLbl val="0"/>
      </c:catAx>
      <c:valAx>
        <c:axId val="214269312"/>
        <c:scaling>
          <c:orientation val="minMax"/>
        </c:scaling>
        <c:delete val="0"/>
        <c:axPos val="l"/>
        <c:majorGridlines/>
        <c:numFmt formatCode="General" sourceLinked="1"/>
        <c:majorTickMark val="none"/>
        <c:minorTickMark val="none"/>
        <c:tickLblPos val="nextTo"/>
        <c:txPr>
          <a:bodyPr/>
          <a:lstStyle/>
          <a:p>
            <a:pPr>
              <a:defRPr sz="1200">
                <a:solidFill>
                  <a:schemeClr val="tx1"/>
                </a:solidFill>
              </a:defRPr>
            </a:pPr>
            <a:endParaRPr lang="en-US"/>
          </a:p>
        </c:txPr>
        <c:crossAx val="214267776"/>
        <c:crosses val="autoZero"/>
        <c:crossBetween val="between"/>
      </c:valAx>
    </c:plotArea>
    <c:legend>
      <c:legendPos val="b"/>
      <c:layout/>
      <c:overlay val="0"/>
      <c:txPr>
        <a:bodyPr/>
        <a:lstStyle/>
        <a:p>
          <a:pPr>
            <a:defRPr sz="1200"/>
          </a:pPr>
          <a:endParaRPr lang="en-US"/>
        </a:p>
      </c:txPr>
    </c:legend>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1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'Hurliin material-2021.01.26'!$A$58:$A$59</cx:f>
        <cx:lvl ptCount="2">
          <cx:pt idx="0">Нийт хөрөнгө - 97.1%</cx:pt>
          <cx:pt idx="1">Өр төлбөр - 2.9%</cx:pt>
        </cx:lvl>
      </cx:strDim>
      <cx:numDim type="size">
        <cx:f dir="row">'Hurliin material-2021.01.26'!$B$58:$B$59</cx:f>
        <cx:lvl ptCount="2" formatCode="General">
          <cx:pt idx="0">97.099999999999994</cx:pt>
          <cx:pt idx="1">2.8999999999999999</cx:pt>
        </cx:lvl>
      </cx:numDim>
    </cx:data>
  </cx:chartData>
  <cx:chart>
    <cx:title pos="t" align="ctr" overlay="0">
      <cx:tx>
        <cx:rich>
          <a:bodyPr rot="0" spcFirstLastPara="1" vertOverflow="ellipsis" vert="horz" wrap="square" lIns="38100" tIns="19050" rIns="38100" bIns="19050" anchor="ctr" anchorCtr="1" compatLnSpc="0"/>
          <a:lstStyle/>
          <a:p>
            <a:pPr algn="ctr" rtl="0">
              <a:defRPr sz="1400" b="1" i="0" u="none" strike="noStrike" kern="1200" baseline="0">
                <a:solidFill>
                  <a:srgbClr val="44546A"/>
                </a:solidFill>
                <a:latin typeface="Times New Roman" panose="02020603050405020304" pitchFamily="18" charset="0"/>
                <a:ea typeface="+mn-ea"/>
                <a:cs typeface="Times New Roman" panose="02020603050405020304" pitchFamily="18" charset="0"/>
              </a:defRPr>
            </a:pPr>
            <a:r>
              <a:rPr kumimoji="0" lang="mn-MN"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НИЙТ ХӨРӨНГӨНД ӨР ТӨЛБӨРИЙН ЭЗЛЭХ ХУВЬ </a:t>
            </a:r>
            <a:endParaRPr kumimoji="0" lang="mn-MN" sz="1400" b="1"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algn="ctr" rtl="0">
              <a:defRPr sz="1400" b="1" i="0" u="none" strike="noStrike" kern="1200" baseline="0">
                <a:solidFill>
                  <a:srgbClr val="44546A"/>
                </a:solidFill>
                <a:latin typeface="Times New Roman" panose="02020603050405020304" pitchFamily="18" charset="0"/>
                <a:ea typeface="+mn-ea"/>
                <a:cs typeface="Times New Roman" panose="02020603050405020304" pitchFamily="18" charset="0"/>
              </a:defRPr>
            </a:pPr>
            <a:r>
              <a:rPr kumimoji="0" lang="mn-MN" sz="1400" b="1"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2020</a:t>
            </a:r>
            <a:r>
              <a:rPr kumimoji="0" lang="en-US" sz="1400" b="1"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mn-MN"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ОН</a:t>
            </a:r>
          </a:p>
        </cx:rich>
      </cx:tx>
    </cx:title>
    <cx:plotArea>
      <cx:plotAreaRegion>
        <cx:series layoutId="sunburst" uniqueId="{8412B203-9534-47DD-B74A-A95A0B80EAA1}">
          <cx:tx>
            <cx:txData>
              <cx:f>'Hurliin material-2021.01.26'!$B$57</cx:f>
              <cx:v>Хувь</cx:v>
            </cx:txData>
          </cx:tx>
          <cx:dataLabels pos="ctr">
            <cx:txPr>
              <a:bodyPr spcFirstLastPara="1" vertOverflow="ellipsis" wrap="square" lIns="0" tIns="0" rIns="0" bIns="0" anchor="ctr" anchorCtr="1">
                <a:spAutoFit/>
              </a:bodyPr>
              <a:lstStyle/>
              <a:p>
                <a:pPr>
                  <a:defRPr>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pPr>
                <a:endParaRPr lang="en-US">
                  <a:solidFill>
                    <a:schemeClr val="tx1"/>
                  </a:solidFill>
                  <a:latin typeface="Times New Roman" panose="02020603050405020304" pitchFamily="18" charset="0"/>
                  <a:cs typeface="Times New Roman" panose="02020603050405020304" pitchFamily="18" charset="0"/>
                </a:endParaRPr>
              </a:p>
            </cx:txPr>
            <cx:visibility seriesName="0" categoryName="1" value="0"/>
          </cx:dataLabels>
          <cx:dataId val="0"/>
        </cx:series>
      </cx:plotAreaRegion>
    </cx:plotArea>
    <cx:legend pos="b" align="ctr" overlay="0">
      <cx:txPr>
        <a:bodyPr spcFirstLastPara="1" vertOverflow="ellipsis" wrap="square" lIns="0" tIns="0" rIns="0" bIns="0" anchor="ctr" anchorCtr="1"/>
        <a:lstStyle/>
        <a:p>
          <a:pPr>
            <a:defRPr>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pPr>
          <a:endParaRPr lang="en-US">
            <a:solidFill>
              <a:schemeClr val="tx1"/>
            </a:solidFill>
            <a:latin typeface="Times New Roman" panose="02020603050405020304" pitchFamily="18" charset="0"/>
            <a:cs typeface="Times New Roman" panose="02020603050405020304" pitchFamily="18" charset="0"/>
          </a:endParaRPr>
        </a:p>
      </cx:txPr>
    </cx:legend>
  </cx:chart>
  <cx:spPr>
    <a:solidFill>
      <a:schemeClr val="bg1"/>
    </a:solidFill>
  </cx:spPr>
  <cx:clrMapOvr bg1="lt1" tx1="dk1" bg2="lt2" tx2="dk2" accent1="accent1" accent2="accent2" accent3="accent3" accent4="accent4" accent5="accent5" accent6="accent6" hlink="hlink" folHlink="folHlink"/>
</cx: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aseline="0"/>
            </a:pPr>
            <a:r>
              <a:rPr lang="mn-MN" sz="1400" baseline="0" dirty="0" smtClean="0"/>
              <a:t>НИЙТ ТӨЛСӨН ТАТВАР /сая.төг/  </a:t>
            </a:r>
            <a:endParaRPr lang="mn-MN" sz="1400" baseline="0" dirty="0"/>
          </a:p>
        </c:rich>
      </c:tx>
      <c:layout>
        <c:manualLayout>
          <c:xMode val="edge"/>
          <c:yMode val="edge"/>
          <c:x val="0.29941232064660905"/>
          <c:y val="3.4722222222222224E-2"/>
        </c:manualLayout>
      </c:layout>
      <c:overlay val="0"/>
    </c:title>
    <c:autoTitleDeleted val="0"/>
    <c:plotArea>
      <c:layout>
        <c:manualLayout>
          <c:layoutTarget val="inner"/>
          <c:xMode val="edge"/>
          <c:yMode val="edge"/>
          <c:x val="6.6840013165556891E-2"/>
          <c:y val="0.19141670730971186"/>
          <c:w val="0.90958013688803374"/>
          <c:h val="0.69191460775850733"/>
        </c:manualLayout>
      </c:layout>
      <c:barChart>
        <c:barDir val="col"/>
        <c:grouping val="clustered"/>
        <c:varyColors val="0"/>
        <c:ser>
          <c:idx val="0"/>
          <c:order val="0"/>
          <c:tx>
            <c:strRef>
              <c:f>'[Tailangiin shinjilgee-2020.xlsx]Chart-2016-2020'!$A$32</c:f>
              <c:strCache>
                <c:ptCount val="1"/>
                <c:pt idx="0">
                  <c:v>Нийт төлсөн татвар</c:v>
                </c:pt>
              </c:strCache>
            </c:strRef>
          </c:tx>
          <c:spPr>
            <a:solidFill>
              <a:schemeClr val="accent1">
                <a:lumMod val="50000"/>
              </a:schemeClr>
            </a:solidFill>
          </c:spPr>
          <c:invertIfNegative val="0"/>
          <c:dLbls>
            <c:dLbl>
              <c:idx val="0"/>
              <c:layout>
                <c:manualLayout>
                  <c:x val="3.8702789269985318E-3"/>
                  <c:y val="-2.72831911636046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EFC-403E-8923-93936100AFC5}"/>
                </c:ext>
              </c:extLst>
            </c:dLbl>
            <c:dLbl>
              <c:idx val="2"/>
              <c:layout>
                <c:manualLayout>
                  <c:x val="3.8703361436733591E-3"/>
                  <c:y val="-3.85670095495417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EFC-403E-8923-93936100AFC5}"/>
                </c:ext>
              </c:extLst>
            </c:dLbl>
            <c:dLbl>
              <c:idx val="3"/>
              <c:layout>
                <c:manualLayout>
                  <c:x val="4.2872454448016359E-3"/>
                  <c:y val="-5.737279652665835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EFC-403E-8923-93936100AFC5}"/>
                </c:ext>
              </c:extLst>
            </c:dLbl>
            <c:dLbl>
              <c:idx val="4"/>
              <c:layout>
                <c:manualLayout>
                  <c:x val="-1.5719718368744943E-16"/>
                  <c:y val="-4.2328018815415397E-2"/>
                </c:manualLayout>
              </c:layout>
              <c:tx>
                <c:rich>
                  <a:bodyPr/>
                  <a:lstStyle/>
                  <a:p>
                    <a:r>
                      <a:rPr lang="en-US"/>
                      <a:t>353.7</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EFC-403E-8923-93936100AFC5}"/>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cat>
            <c:strRef>
              <c:f>'[Tailangiin shinjilgee-2020.xlsx]Chart-2016-2020'!$B$31:$F$31</c:f>
              <c:strCache>
                <c:ptCount val="5"/>
                <c:pt idx="0">
                  <c:v>2016 он</c:v>
                </c:pt>
                <c:pt idx="1">
                  <c:v>2017 он</c:v>
                </c:pt>
                <c:pt idx="2">
                  <c:v>2018 он</c:v>
                </c:pt>
                <c:pt idx="3">
                  <c:v>2019 он</c:v>
                </c:pt>
                <c:pt idx="4">
                  <c:v>2020 он</c:v>
                </c:pt>
              </c:strCache>
            </c:strRef>
          </c:cat>
          <c:val>
            <c:numRef>
              <c:f>'[Tailangiin shinjilgee-2020.xlsx]Chart-2016-2020'!$B$32:$F$32</c:f>
              <c:numCache>
                <c:formatCode>General</c:formatCode>
                <c:ptCount val="5"/>
                <c:pt idx="0">
                  <c:v>397.6</c:v>
                </c:pt>
                <c:pt idx="1">
                  <c:v>396.5</c:v>
                </c:pt>
                <c:pt idx="2">
                  <c:v>421.7</c:v>
                </c:pt>
                <c:pt idx="3">
                  <c:v>435.3</c:v>
                </c:pt>
                <c:pt idx="4">
                  <c:v>371.8</c:v>
                </c:pt>
              </c:numCache>
            </c:numRef>
          </c:val>
          <c:extLst>
            <c:ext xmlns:c16="http://schemas.microsoft.com/office/drawing/2014/chart" uri="{C3380CC4-5D6E-409C-BE32-E72D297353CC}">
              <c16:uniqueId val="{00000004-EEFC-403E-8923-93936100AFC5}"/>
            </c:ext>
          </c:extLst>
        </c:ser>
        <c:dLbls>
          <c:showLegendKey val="0"/>
          <c:showVal val="0"/>
          <c:showCatName val="0"/>
          <c:showSerName val="0"/>
          <c:showPercent val="0"/>
          <c:showBubbleSize val="0"/>
        </c:dLbls>
        <c:gapWidth val="150"/>
        <c:axId val="137835648"/>
        <c:axId val="137837184"/>
      </c:barChart>
      <c:catAx>
        <c:axId val="137835648"/>
        <c:scaling>
          <c:orientation val="minMax"/>
        </c:scaling>
        <c:delete val="0"/>
        <c:axPos val="b"/>
        <c:numFmt formatCode="General" sourceLinked="0"/>
        <c:majorTickMark val="out"/>
        <c:minorTickMark val="none"/>
        <c:tickLblPos val="nextTo"/>
        <c:txPr>
          <a:bodyPr/>
          <a:lstStyle/>
          <a:p>
            <a:pPr>
              <a:defRPr sz="1200"/>
            </a:pPr>
            <a:endParaRPr lang="en-US"/>
          </a:p>
        </c:txPr>
        <c:crossAx val="137837184"/>
        <c:crosses val="autoZero"/>
        <c:auto val="1"/>
        <c:lblAlgn val="ctr"/>
        <c:lblOffset val="100"/>
        <c:noMultiLvlLbl val="0"/>
      </c:catAx>
      <c:valAx>
        <c:axId val="137837184"/>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137835648"/>
        <c:crosses val="autoZero"/>
        <c:crossBetween val="between"/>
      </c:valAx>
    </c:plotArea>
    <c:plotVisOnly val="1"/>
    <c:dispBlanksAs val="gap"/>
    <c:showDLblsOverMax val="0"/>
  </c:chart>
  <c:spPr>
    <a:ln>
      <a:solidFill>
        <a:schemeClr val="tx1"/>
      </a:solidFill>
    </a:ln>
  </c:spPr>
  <c:txPr>
    <a:bodyPr/>
    <a:lstStyle/>
    <a:p>
      <a:pPr>
        <a:defRPr sz="1050">
          <a:ln>
            <a:noFill/>
          </a:ln>
          <a:solidFill>
            <a:schemeClr val="tx1"/>
          </a:solidFill>
          <a:latin typeface="Times New Roman" pitchFamily="18" charset="0"/>
          <a:cs typeface="Times New Roman" pitchFamily="18"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13769198325961682"/>
          <c:y val="0"/>
          <c:w val="0.7495081722739203"/>
          <c:h val="0.81428048345808623"/>
        </c:manualLayout>
      </c:layout>
      <c:doughnutChart>
        <c:varyColors val="1"/>
        <c:ser>
          <c:idx val="0"/>
          <c:order val="0"/>
          <c:tx>
            <c:strRef>
              <c:f>Sheet1!$B$1</c:f>
              <c:strCache>
                <c:ptCount val="1"/>
                <c:pt idx="0">
                  <c:v>Sales</c:v>
                </c:pt>
              </c:strCache>
            </c:strRef>
          </c:tx>
          <c:dPt>
            <c:idx val="0"/>
            <c:bubble3D val="0"/>
            <c:spPr>
              <a:solidFill>
                <a:schemeClr val="accent1">
                  <a:lumMod val="50000"/>
                </a:schemeClr>
              </a:solidFill>
            </c:spPr>
            <c:extLst>
              <c:ext xmlns:c16="http://schemas.microsoft.com/office/drawing/2014/chart" uri="{C3380CC4-5D6E-409C-BE32-E72D297353CC}">
                <c16:uniqueId val="{00000001-7ED5-4254-880B-A8EB91015C84}"/>
              </c:ext>
            </c:extLst>
          </c:dPt>
          <c:dPt>
            <c:idx val="1"/>
            <c:bubble3D val="0"/>
            <c:spPr>
              <a:solidFill>
                <a:schemeClr val="accent1">
                  <a:lumMod val="75000"/>
                </a:schemeClr>
              </a:solidFill>
            </c:spPr>
            <c:extLst>
              <c:ext xmlns:c16="http://schemas.microsoft.com/office/drawing/2014/chart" uri="{C3380CC4-5D6E-409C-BE32-E72D297353CC}">
                <c16:uniqueId val="{00000003-7ED5-4254-880B-A8EB91015C84}"/>
              </c:ext>
            </c:extLst>
          </c:dPt>
          <c:dPt>
            <c:idx val="2"/>
            <c:bubble3D val="0"/>
            <c:spPr>
              <a:solidFill>
                <a:srgbClr val="92D050"/>
              </a:solidFill>
            </c:spPr>
            <c:extLst>
              <c:ext xmlns:c16="http://schemas.microsoft.com/office/drawing/2014/chart" uri="{C3380CC4-5D6E-409C-BE32-E72D297353CC}">
                <c16:uniqueId val="{00000005-7ED5-4254-880B-A8EB91015C84}"/>
              </c:ext>
            </c:extLst>
          </c:dPt>
          <c:dPt>
            <c:idx val="3"/>
            <c:bubble3D val="0"/>
            <c:spPr>
              <a:solidFill>
                <a:srgbClr val="FFC000"/>
              </a:solidFill>
            </c:spPr>
            <c:extLst>
              <c:ext xmlns:c16="http://schemas.microsoft.com/office/drawing/2014/chart" uri="{C3380CC4-5D6E-409C-BE32-E72D297353CC}">
                <c16:uniqueId val="{00000007-7ED5-4254-880B-A8EB91015C84}"/>
              </c:ext>
            </c:extLst>
          </c:dPt>
          <c:dLbls>
            <c:dLbl>
              <c:idx val="0"/>
              <c:layout>
                <c:manualLayout>
                  <c:x val="-1.2995370232417822E-2"/>
                  <c:y val="-6.1800189220533479E-2"/>
                </c:manualLayout>
              </c:layout>
              <c:tx>
                <c:rich>
                  <a:bodyPr/>
                  <a:lstStyle/>
                  <a:p>
                    <a:pPr>
                      <a:defRPr sz="1400">
                        <a:solidFill>
                          <a:schemeClr val="tx1"/>
                        </a:solidFill>
                        <a:latin typeface="Times New Roman" panose="02020603050405020304" pitchFamily="18" charset="0"/>
                        <a:cs typeface="Times New Roman" panose="02020603050405020304" pitchFamily="18" charset="0"/>
                      </a:defRPr>
                    </a:pPr>
                    <a:r>
                      <a:rPr lang="en-US" sz="1400" dirty="0" smtClean="0">
                        <a:solidFill>
                          <a:schemeClr val="tx1"/>
                        </a:solidFill>
                      </a:rPr>
                      <a:t>54.1%</a:t>
                    </a:r>
                    <a:endParaRPr lang="en-US" sz="1400" dirty="0">
                      <a:solidFill>
                        <a:schemeClr val="tx1"/>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ED5-4254-880B-A8EB91015C84}"/>
                </c:ext>
              </c:extLst>
            </c:dLbl>
            <c:dLbl>
              <c:idx val="1"/>
              <c:layout/>
              <c:tx>
                <c:rich>
                  <a:bodyPr/>
                  <a:lstStyle/>
                  <a:p>
                    <a:r>
                      <a:rPr lang="en-US" dirty="0" smtClean="0"/>
                      <a:t>29.9%</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ED5-4254-880B-A8EB91015C84}"/>
                </c:ext>
              </c:extLst>
            </c:dLbl>
            <c:dLbl>
              <c:idx val="2"/>
              <c:layout/>
              <c:tx>
                <c:rich>
                  <a:bodyPr/>
                  <a:lstStyle/>
                  <a:p>
                    <a:r>
                      <a:rPr lang="en-US" dirty="0" smtClean="0">
                        <a:solidFill>
                          <a:schemeClr val="tx2">
                            <a:lumMod val="75000"/>
                          </a:schemeClr>
                        </a:solidFill>
                        <a:latin typeface="Times New Roman" panose="02020603050405020304" pitchFamily="18" charset="0"/>
                        <a:cs typeface="Times New Roman" panose="02020603050405020304" pitchFamily="18" charset="0"/>
                      </a:rPr>
                      <a:t>4.8%</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ED5-4254-880B-A8EB91015C84}"/>
                </c:ext>
              </c:extLst>
            </c:dLbl>
            <c:dLbl>
              <c:idx val="3"/>
              <c:layout/>
              <c:tx>
                <c:rich>
                  <a:bodyPr/>
                  <a:lstStyle/>
                  <a:p>
                    <a:r>
                      <a:rPr lang="en-US" dirty="0" smtClean="0">
                        <a:solidFill>
                          <a:schemeClr val="tx2">
                            <a:lumMod val="75000"/>
                          </a:schemeClr>
                        </a:solidFill>
                        <a:latin typeface="Times New Roman" panose="02020603050405020304" pitchFamily="18" charset="0"/>
                        <a:cs typeface="Times New Roman" panose="02020603050405020304" pitchFamily="18" charset="0"/>
                      </a:rPr>
                      <a:t>11.2%</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7ED5-4254-880B-A8EB91015C84}"/>
                </c:ext>
              </c:extLst>
            </c:dLbl>
            <c:spPr>
              <a:noFill/>
              <a:ln>
                <a:noFill/>
              </a:ln>
              <a:effectLst/>
            </c:spPr>
            <c:txPr>
              <a:bodyPr/>
              <a:lstStyle/>
              <a:p>
                <a:pPr>
                  <a:defRPr sz="140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Д.Зоригт</c:v>
                </c:pt>
                <c:pt idx="1">
                  <c:v>Д.Оюунсүрэн</c:v>
                </c:pt>
                <c:pt idx="2">
                  <c:v>"Impera Mongolia" ХХК</c:v>
                </c:pt>
                <c:pt idx="3">
                  <c:v>Бусад</c:v>
                </c:pt>
              </c:strCache>
            </c:strRef>
          </c:cat>
          <c:val>
            <c:numRef>
              <c:f>Sheet1!$B$2:$B$5</c:f>
              <c:numCache>
                <c:formatCode>0.00%</c:formatCode>
                <c:ptCount val="4"/>
                <c:pt idx="0">
                  <c:v>0.54139999999999999</c:v>
                </c:pt>
                <c:pt idx="1">
                  <c:v>0.29870000000000002</c:v>
                </c:pt>
                <c:pt idx="2">
                  <c:v>4.7E-2</c:v>
                </c:pt>
                <c:pt idx="3">
                  <c:v>0.1129</c:v>
                </c:pt>
              </c:numCache>
            </c:numRef>
          </c:val>
          <c:extLst>
            <c:ext xmlns:c16="http://schemas.microsoft.com/office/drawing/2014/chart" uri="{C3380CC4-5D6E-409C-BE32-E72D297353CC}">
              <c16:uniqueId val="{00000008-7ED5-4254-880B-A8EB91015C84}"/>
            </c:ext>
          </c:extLst>
        </c:ser>
        <c:dLbls>
          <c:showLegendKey val="0"/>
          <c:showVal val="0"/>
          <c:showCatName val="0"/>
          <c:showSerName val="0"/>
          <c:showPercent val="0"/>
          <c:showBubbleSize val="0"/>
          <c:showLeaderLines val="1"/>
        </c:dLbls>
        <c:firstSliceAng val="0"/>
        <c:holeSize val="50"/>
      </c:doughnutChart>
    </c:plotArea>
    <c:legend>
      <c:legendPos val="b"/>
      <c:layout>
        <c:manualLayout>
          <c:xMode val="edge"/>
          <c:yMode val="edge"/>
          <c:x val="4.3367325817662526E-3"/>
          <c:y val="0.78398454389666761"/>
          <c:w val="0.78671187072902127"/>
          <c:h val="0.19311011369891212"/>
        </c:manualLayout>
      </c:layout>
      <c:overlay val="0"/>
      <c:txPr>
        <a:bodyPr/>
        <a:lstStyle/>
        <a:p>
          <a:pPr>
            <a:defRPr sz="1200">
              <a:solidFill>
                <a:schemeClr val="tx1"/>
              </a:solidFill>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1" i="0" u="none" strike="noStrike" kern="1200" baseline="0">
                <a:solidFill>
                  <a:schemeClr val="tx1">
                    <a:lumMod val="95000"/>
                    <a:lumOff val="5000"/>
                  </a:schemeClr>
                </a:solidFill>
                <a:latin typeface="Times New Roman" pitchFamily="18" charset="0"/>
                <a:ea typeface="+mn-ea"/>
                <a:cs typeface="Times New Roman" pitchFamily="18" charset="0"/>
              </a:defRPr>
            </a:pPr>
            <a:r>
              <a:rPr lang="mn-MN" sz="1400" baseline="0"/>
              <a:t> Хувьцааны ханш 2010-2020 он</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95000"/>
                  <a:lumOff val="5000"/>
                </a:schemeClr>
              </a:solidFill>
              <a:latin typeface="Times New Roman" pitchFamily="18" charset="0"/>
              <a:ea typeface="+mn-ea"/>
              <a:cs typeface="Times New Roman" pitchFamily="18" charset="0"/>
            </a:defRPr>
          </a:pPr>
          <a:endParaRPr lang="en-US"/>
        </a:p>
      </c:txPr>
    </c:title>
    <c:autoTitleDeleted val="0"/>
    <c:plotArea>
      <c:layout/>
      <c:barChart>
        <c:barDir val="col"/>
        <c:grouping val="clustered"/>
        <c:varyColors val="0"/>
        <c:ser>
          <c:idx val="0"/>
          <c:order val="0"/>
          <c:tx>
            <c:strRef>
              <c:f>'[Tailangiin shinjilgee-2020.xlsx]Chart-2016-2020'!$A$4</c:f>
              <c:strCache>
                <c:ptCount val="1"/>
                <c:pt idx="0">
                  <c:v>Хувьцааны ханш</c:v>
                </c:pt>
              </c:strCache>
            </c:strRef>
          </c:tx>
          <c:spPr>
            <a:solidFill>
              <a:schemeClr val="accent1">
                <a:lumMod val="50000"/>
              </a:schemeClr>
            </a:solidFill>
            <a:ln>
              <a:noFill/>
            </a:ln>
            <a:effectLst/>
          </c:spPr>
          <c:invertIfNegative val="0"/>
          <c:dPt>
            <c:idx val="3"/>
            <c:invertIfNegative val="0"/>
            <c:bubble3D val="0"/>
            <c:spPr>
              <a:solidFill>
                <a:schemeClr val="accent1">
                  <a:lumMod val="50000"/>
                </a:schemeClr>
              </a:solidFill>
              <a:ln>
                <a:solidFill>
                  <a:schemeClr val="bg1">
                    <a:lumMod val="75000"/>
                  </a:schemeClr>
                </a:solidFill>
              </a:ln>
              <a:effectLst/>
            </c:spPr>
            <c:extLst>
              <c:ext xmlns:c16="http://schemas.microsoft.com/office/drawing/2014/chart" uri="{C3380CC4-5D6E-409C-BE32-E72D297353CC}">
                <c16:uniqueId val="{00000006-A7B1-4519-8DE6-967B6D3FB037}"/>
              </c:ext>
            </c:extLst>
          </c:dPt>
          <c:dLbls>
            <c:dLbl>
              <c:idx val="0"/>
              <c:layout>
                <c:manualLayout>
                  <c:x val="-1.9212295869356388E-3"/>
                  <c:y val="4.62962962962962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7B1-4519-8DE6-967B6D3FB037}"/>
                </c:ext>
              </c:extLst>
            </c:dLbl>
            <c:dLbl>
              <c:idx val="1"/>
              <c:layout>
                <c:manualLayout>
                  <c:x val="0"/>
                  <c:y val="-7.4074074074074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7B1-4519-8DE6-967B6D3FB037}"/>
                </c:ext>
              </c:extLst>
            </c:dLbl>
            <c:dLbl>
              <c:idx val="2"/>
              <c:layout>
                <c:manualLayout>
                  <c:x val="0"/>
                  <c:y val="-6.9444444444444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7B1-4519-8DE6-967B6D3FB037}"/>
                </c:ext>
              </c:extLst>
            </c:dLbl>
            <c:dLbl>
              <c:idx val="8"/>
              <c:layout>
                <c:manualLayout>
                  <c:x val="0"/>
                  <c:y val="-2.314814814814814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7B1-4519-8DE6-967B6D3FB037}"/>
                </c:ext>
              </c:extLst>
            </c:dLbl>
            <c:dLbl>
              <c:idx val="9"/>
              <c:layout>
                <c:manualLayout>
                  <c:x val="0"/>
                  <c:y val="-6.01851851851851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7B1-4519-8DE6-967B6D3FB037}"/>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itchFamily="18" charset="0"/>
                    <a:ea typeface="+mn-ea"/>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spPr>
              <a:ln w="9525" cap="rnd" cmpd="sng" algn="ctr">
                <a:solidFill>
                  <a:schemeClr val="tx1">
                    <a:shade val="95000"/>
                    <a:satMod val="105000"/>
                  </a:schemeClr>
                </a:solidFill>
                <a:prstDash val="solid"/>
                <a:round/>
              </a:ln>
              <a:effectLst/>
            </c:spPr>
            <c:trendlineType val="movingAvg"/>
            <c:period val="2"/>
            <c:dispRSqr val="0"/>
            <c:dispEq val="0"/>
          </c:trendline>
          <c:cat>
            <c:strRef>
              <c:f>'[Tailangiin shinjilgee-2020.xlsx]Chart-2016-2020'!$B$3:$L$3</c:f>
              <c:strCache>
                <c:ptCount val="11"/>
                <c:pt idx="0">
                  <c:v>2010 он</c:v>
                </c:pt>
                <c:pt idx="1">
                  <c:v>2011 он</c:v>
                </c:pt>
                <c:pt idx="2">
                  <c:v>2012 он</c:v>
                </c:pt>
                <c:pt idx="3">
                  <c:v>2013 он</c:v>
                </c:pt>
                <c:pt idx="4">
                  <c:v>2014 он</c:v>
                </c:pt>
                <c:pt idx="5">
                  <c:v>2015 он</c:v>
                </c:pt>
                <c:pt idx="6">
                  <c:v>2016 он</c:v>
                </c:pt>
                <c:pt idx="7">
                  <c:v>2017 он</c:v>
                </c:pt>
                <c:pt idx="8">
                  <c:v>2018 он</c:v>
                </c:pt>
                <c:pt idx="9">
                  <c:v>2019 он</c:v>
                </c:pt>
                <c:pt idx="10">
                  <c:v>2020 он</c:v>
                </c:pt>
              </c:strCache>
            </c:strRef>
          </c:cat>
          <c:val>
            <c:numRef>
              <c:f>'[Tailangiin shinjilgee-2020.xlsx]Chart-2016-2020'!$B$4:$L$4</c:f>
              <c:numCache>
                <c:formatCode>General</c:formatCode>
                <c:ptCount val="11"/>
                <c:pt idx="0">
                  <c:v>54</c:v>
                </c:pt>
                <c:pt idx="1">
                  <c:v>56</c:v>
                </c:pt>
                <c:pt idx="2">
                  <c:v>101</c:v>
                </c:pt>
                <c:pt idx="3">
                  <c:v>163</c:v>
                </c:pt>
                <c:pt idx="4">
                  <c:v>170</c:v>
                </c:pt>
                <c:pt idx="5">
                  <c:v>122.62</c:v>
                </c:pt>
                <c:pt idx="6">
                  <c:v>169.9</c:v>
                </c:pt>
                <c:pt idx="7">
                  <c:v>142.04</c:v>
                </c:pt>
                <c:pt idx="8">
                  <c:v>140</c:v>
                </c:pt>
                <c:pt idx="9">
                  <c:v>130</c:v>
                </c:pt>
                <c:pt idx="10">
                  <c:v>129</c:v>
                </c:pt>
              </c:numCache>
            </c:numRef>
          </c:val>
          <c:extLst>
            <c:ext xmlns:c16="http://schemas.microsoft.com/office/drawing/2014/chart" uri="{C3380CC4-5D6E-409C-BE32-E72D297353CC}">
              <c16:uniqueId val="{00000005-A7B1-4519-8DE6-967B6D3FB037}"/>
            </c:ext>
          </c:extLst>
        </c:ser>
        <c:dLbls>
          <c:showLegendKey val="0"/>
          <c:showVal val="0"/>
          <c:showCatName val="0"/>
          <c:showSerName val="0"/>
          <c:showPercent val="0"/>
          <c:showBubbleSize val="0"/>
        </c:dLbls>
        <c:gapWidth val="150"/>
        <c:axId val="27277952"/>
        <c:axId val="27677056"/>
      </c:barChart>
      <c:catAx>
        <c:axId val="2727795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Times New Roman" pitchFamily="18" charset="0"/>
                <a:ea typeface="+mn-ea"/>
                <a:cs typeface="Times New Roman" pitchFamily="18" charset="0"/>
              </a:defRPr>
            </a:pPr>
            <a:endParaRPr lang="en-US"/>
          </a:p>
        </c:txPr>
        <c:crossAx val="27677056"/>
        <c:crosses val="autoZero"/>
        <c:auto val="1"/>
        <c:lblAlgn val="ctr"/>
        <c:lblOffset val="100"/>
        <c:noMultiLvlLbl val="0"/>
      </c:catAx>
      <c:valAx>
        <c:axId val="2767705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Times New Roman" pitchFamily="18" charset="0"/>
                <a:ea typeface="+mn-ea"/>
                <a:cs typeface="Times New Roman" pitchFamily="18" charset="0"/>
              </a:defRPr>
            </a:pPr>
            <a:endParaRPr lang="en-US"/>
          </a:p>
        </c:txPr>
        <c:crossAx val="2727795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prstDash val="solid"/>
      <a:round/>
    </a:ln>
    <a:effectLst/>
  </c:spPr>
  <c:txPr>
    <a:bodyPr/>
    <a:lstStyle/>
    <a:p>
      <a:pPr>
        <a:defRPr>
          <a:solidFill>
            <a:schemeClr val="tx1">
              <a:lumMod val="95000"/>
              <a:lumOff val="5000"/>
            </a:schemeClr>
          </a:solidFill>
          <a:latin typeface="Times New Roman" pitchFamily="18" charset="0"/>
          <a:cs typeface="Times New Roman" pitchFamily="18"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mn-MN"/>
              <a:t>2010-2020</a:t>
            </a:r>
            <a:r>
              <a:rPr lang="mn-MN" baseline="0"/>
              <a:t> онд т</a:t>
            </a:r>
            <a:r>
              <a:rPr lang="mn-MN"/>
              <a:t>араасан ногдол ашиг </a:t>
            </a:r>
            <a:r>
              <a:rPr lang="mn-MN" sz="1000" b="1"/>
              <a:t>/сая.төг</a:t>
            </a:r>
            <a:r>
              <a:rPr lang="en-US" sz="1000" b="1"/>
              <a:t>/</a:t>
            </a:r>
            <a:endParaRPr lang="mn-MN" sz="1000"/>
          </a:p>
        </c:rich>
      </c:tx>
      <c:layout>
        <c:manualLayout>
          <c:xMode val="edge"/>
          <c:yMode val="edge"/>
          <c:x val="0.15245993671919808"/>
          <c:y val="2.7777777777777776E-2"/>
        </c:manualLayout>
      </c:layout>
      <c:overlay val="0"/>
    </c:title>
    <c:autoTitleDeleted val="0"/>
    <c:plotArea>
      <c:layout>
        <c:manualLayout>
          <c:layoutTarget val="inner"/>
          <c:xMode val="edge"/>
          <c:yMode val="edge"/>
          <c:x val="6.1743786656297595E-2"/>
          <c:y val="0.18842592592592591"/>
          <c:w val="0.91365234438287801"/>
          <c:h val="0.70074074074074078"/>
        </c:manualLayout>
      </c:layout>
      <c:barChart>
        <c:barDir val="col"/>
        <c:grouping val="clustered"/>
        <c:varyColors val="0"/>
        <c:ser>
          <c:idx val="0"/>
          <c:order val="0"/>
          <c:tx>
            <c:strRef>
              <c:f>'Chart-2016-2020'!$A$15</c:f>
              <c:strCache>
                <c:ptCount val="1"/>
                <c:pt idx="0">
                  <c:v>Ногдол ашиг</c:v>
                </c:pt>
              </c:strCache>
            </c:strRef>
          </c:tx>
          <c:spPr>
            <a:solidFill>
              <a:schemeClr val="accent1">
                <a:lumMod val="50000"/>
              </a:schemeClr>
            </a:solidFill>
          </c:spPr>
          <c:invertIfNegative val="0"/>
          <c:dLbls>
            <c:dLbl>
              <c:idx val="3"/>
              <c:layout>
                <c:manualLayout>
                  <c:x val="0"/>
                  <c:y val="1.38888888888888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7E6-46FE-BAFB-E0D17A783996}"/>
                </c:ext>
              </c:extLst>
            </c:dLbl>
            <c:dLbl>
              <c:idx val="5"/>
              <c:layout>
                <c:manualLayout>
                  <c:x val="-6.1728395061728392E-3"/>
                  <c:y val="-1.85185185185185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7E6-46FE-BAFB-E0D17A783996}"/>
                </c:ext>
              </c:extLst>
            </c:dLbl>
            <c:dLbl>
              <c:idx val="7"/>
              <c:layout>
                <c:manualLayout>
                  <c:x val="5.7887120115774236E-3"/>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7E6-46FE-BAFB-E0D17A783996}"/>
                </c:ext>
              </c:extLst>
            </c:dLbl>
            <c:dLbl>
              <c:idx val="8"/>
              <c:layout>
                <c:manualLayout>
                  <c:x val="0"/>
                  <c:y val="-2.77777777777778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7E6-46FE-BAFB-E0D17A783996}"/>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movingAvg"/>
            <c:period val="2"/>
            <c:dispRSqr val="0"/>
            <c:dispEq val="0"/>
          </c:trendline>
          <c:cat>
            <c:strRef>
              <c:f>'Chart-2016-2020'!$B$14:$L$14</c:f>
              <c:strCache>
                <c:ptCount val="11"/>
                <c:pt idx="0">
                  <c:v>2010 он</c:v>
                </c:pt>
                <c:pt idx="1">
                  <c:v>2011 он</c:v>
                </c:pt>
                <c:pt idx="2">
                  <c:v>2012 он</c:v>
                </c:pt>
                <c:pt idx="3">
                  <c:v>2013 он</c:v>
                </c:pt>
                <c:pt idx="4">
                  <c:v>2014 он</c:v>
                </c:pt>
                <c:pt idx="5">
                  <c:v>2015 он</c:v>
                </c:pt>
                <c:pt idx="6">
                  <c:v>2016 он</c:v>
                </c:pt>
                <c:pt idx="7">
                  <c:v>2017 он</c:v>
                </c:pt>
                <c:pt idx="8">
                  <c:v>2018 он</c:v>
                </c:pt>
                <c:pt idx="9">
                  <c:v>2019 он</c:v>
                </c:pt>
                <c:pt idx="10">
                  <c:v>2020 он</c:v>
                </c:pt>
              </c:strCache>
            </c:strRef>
          </c:cat>
          <c:val>
            <c:numRef>
              <c:f>'Chart-2016-2020'!$B$15:$L$15</c:f>
              <c:numCache>
                <c:formatCode>General</c:formatCode>
                <c:ptCount val="11"/>
                <c:pt idx="0">
                  <c:v>172</c:v>
                </c:pt>
                <c:pt idx="1">
                  <c:v>328.2</c:v>
                </c:pt>
                <c:pt idx="2">
                  <c:v>399</c:v>
                </c:pt>
                <c:pt idx="3">
                  <c:v>456.3</c:v>
                </c:pt>
                <c:pt idx="4">
                  <c:v>799.5</c:v>
                </c:pt>
                <c:pt idx="5">
                  <c:v>733.7</c:v>
                </c:pt>
                <c:pt idx="6">
                  <c:v>668.4</c:v>
                </c:pt>
                <c:pt idx="7">
                  <c:v>692.7</c:v>
                </c:pt>
                <c:pt idx="8">
                  <c:v>691.2</c:v>
                </c:pt>
                <c:pt idx="9">
                  <c:v>769.7</c:v>
                </c:pt>
                <c:pt idx="10">
                  <c:v>895.4</c:v>
                </c:pt>
              </c:numCache>
            </c:numRef>
          </c:val>
          <c:extLst>
            <c:ext xmlns:c16="http://schemas.microsoft.com/office/drawing/2014/chart" uri="{C3380CC4-5D6E-409C-BE32-E72D297353CC}">
              <c16:uniqueId val="{00000004-B7E6-46FE-BAFB-E0D17A783996}"/>
            </c:ext>
          </c:extLst>
        </c:ser>
        <c:dLbls>
          <c:showLegendKey val="0"/>
          <c:showVal val="0"/>
          <c:showCatName val="0"/>
          <c:showSerName val="0"/>
          <c:showPercent val="0"/>
          <c:showBubbleSize val="0"/>
        </c:dLbls>
        <c:gapWidth val="150"/>
        <c:axId val="100137600"/>
        <c:axId val="104196736"/>
      </c:barChart>
      <c:catAx>
        <c:axId val="100137600"/>
        <c:scaling>
          <c:orientation val="minMax"/>
        </c:scaling>
        <c:delete val="0"/>
        <c:axPos val="b"/>
        <c:numFmt formatCode="General" sourceLinked="0"/>
        <c:majorTickMark val="out"/>
        <c:minorTickMark val="none"/>
        <c:tickLblPos val="nextTo"/>
        <c:txPr>
          <a:bodyPr/>
          <a:lstStyle/>
          <a:p>
            <a:pPr>
              <a:defRPr sz="1200"/>
            </a:pPr>
            <a:endParaRPr lang="en-US"/>
          </a:p>
        </c:txPr>
        <c:crossAx val="104196736"/>
        <c:crosses val="autoZero"/>
        <c:auto val="1"/>
        <c:lblAlgn val="ctr"/>
        <c:lblOffset val="100"/>
        <c:noMultiLvlLbl val="0"/>
      </c:catAx>
      <c:valAx>
        <c:axId val="104196736"/>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100137600"/>
        <c:crosses val="autoZero"/>
        <c:crossBetween val="between"/>
      </c:valAx>
    </c:plotArea>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mn-MN" sz="1400" dirty="0"/>
              <a:t>НЭГЖ ХУВЬЦААНД НОГДОХ</a:t>
            </a:r>
            <a:r>
              <a:rPr lang="mn-MN" sz="1400" baseline="0" dirty="0"/>
              <a:t> </a:t>
            </a:r>
            <a:r>
              <a:rPr lang="mn-MN" sz="1400" baseline="0" dirty="0" smtClean="0"/>
              <a:t>АШГИЙН ТӨЛӨВЛӨГӨӨНИЙ БИЕЛЭЛТ </a:t>
            </a:r>
            <a:r>
              <a:rPr lang="mn-MN" sz="1200" baseline="0" dirty="0"/>
              <a:t>/төгрөг/</a:t>
            </a:r>
            <a:endParaRPr lang="en-US" sz="1200" dirty="0"/>
          </a:p>
        </c:rich>
      </c:tx>
      <c:layout>
        <c:manualLayout>
          <c:xMode val="edge"/>
          <c:yMode val="edge"/>
          <c:x val="0.25943927463612498"/>
          <c:y val="6.5758611012444431E-3"/>
        </c:manualLayout>
      </c:layout>
      <c:overlay val="0"/>
    </c:title>
    <c:autoTitleDeleted val="0"/>
    <c:plotArea>
      <c:layout/>
      <c:barChart>
        <c:barDir val="col"/>
        <c:grouping val="clustered"/>
        <c:varyColors val="0"/>
        <c:ser>
          <c:idx val="0"/>
          <c:order val="0"/>
          <c:tx>
            <c:strRef>
              <c:f>'[TUZ-2021.01.26.xlsx]Hurliin material-2021.01.26'!$A$44</c:f>
              <c:strCache>
                <c:ptCount val="1"/>
                <c:pt idx="0">
                  <c:v>Төлөвлөгөө</c:v>
                </c:pt>
              </c:strCache>
            </c:strRef>
          </c:tx>
          <c:spPr>
            <a:solidFill>
              <a:schemeClr val="accent4"/>
            </a:solidFill>
          </c:spPr>
          <c:invertIfNegative val="0"/>
          <c:dLbls>
            <c:dLbl>
              <c:idx val="4"/>
              <c:layout>
                <c:manualLayout>
                  <c:x val="-2.0202020202020202E-3"/>
                  <c:y val="2.04081632653061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ACF-4ABA-926E-963827F3C2F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material-2021.01.26'!$B$43:$F$43</c:f>
              <c:strCache>
                <c:ptCount val="5"/>
                <c:pt idx="0">
                  <c:v>2016 он</c:v>
                </c:pt>
                <c:pt idx="1">
                  <c:v>2017 он</c:v>
                </c:pt>
                <c:pt idx="2">
                  <c:v>2018 он</c:v>
                </c:pt>
                <c:pt idx="3">
                  <c:v>2019 он</c:v>
                </c:pt>
                <c:pt idx="4">
                  <c:v>2020 он</c:v>
                </c:pt>
              </c:strCache>
            </c:strRef>
          </c:cat>
          <c:val>
            <c:numRef>
              <c:f>'[TUZ-2021.01.26.xlsx]Hurliin material-2021.01.26'!$B$44:$F$44</c:f>
              <c:numCache>
                <c:formatCode>General</c:formatCode>
                <c:ptCount val="5"/>
                <c:pt idx="0">
                  <c:v>6.69</c:v>
                </c:pt>
                <c:pt idx="1">
                  <c:v>6.65</c:v>
                </c:pt>
                <c:pt idx="2">
                  <c:v>8.3800000000000008</c:v>
                </c:pt>
                <c:pt idx="3">
                  <c:v>9.56</c:v>
                </c:pt>
                <c:pt idx="4">
                  <c:v>11.33</c:v>
                </c:pt>
              </c:numCache>
            </c:numRef>
          </c:val>
          <c:extLst>
            <c:ext xmlns:c16="http://schemas.microsoft.com/office/drawing/2014/chart" uri="{C3380CC4-5D6E-409C-BE32-E72D297353CC}">
              <c16:uniqueId val="{00000001-4ACF-4ABA-926E-963827F3C2FB}"/>
            </c:ext>
          </c:extLst>
        </c:ser>
        <c:ser>
          <c:idx val="1"/>
          <c:order val="1"/>
          <c:tx>
            <c:strRef>
              <c:f>'[TUZ-2021.01.26.xlsx]Hurliin material-2021.01.26'!$A$45</c:f>
              <c:strCache>
                <c:ptCount val="1"/>
                <c:pt idx="0">
                  <c:v>Гүйцэтгэл</c:v>
                </c:pt>
              </c:strCache>
            </c:strRef>
          </c:tx>
          <c:spPr>
            <a:solidFill>
              <a:schemeClr val="accent1">
                <a:lumMod val="50000"/>
              </a:schemeClr>
            </a:solidFill>
          </c:spPr>
          <c:invertIfNegative val="0"/>
          <c:dLbls>
            <c:dLbl>
              <c:idx val="3"/>
              <c:layout>
                <c:manualLayout>
                  <c:x val="0"/>
                  <c:y val="-3.08539891362028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ACF-4ABA-926E-963827F3C2F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material-2021.01.26'!$B$43:$F$43</c:f>
              <c:strCache>
                <c:ptCount val="5"/>
                <c:pt idx="0">
                  <c:v>2016 он</c:v>
                </c:pt>
                <c:pt idx="1">
                  <c:v>2017 он</c:v>
                </c:pt>
                <c:pt idx="2">
                  <c:v>2018 он</c:v>
                </c:pt>
                <c:pt idx="3">
                  <c:v>2019 он</c:v>
                </c:pt>
                <c:pt idx="4">
                  <c:v>2020 он</c:v>
                </c:pt>
              </c:strCache>
            </c:strRef>
          </c:cat>
          <c:val>
            <c:numRef>
              <c:f>'[TUZ-2021.01.26.xlsx]Hurliin material-2021.01.26'!$B$45:$F$45</c:f>
              <c:numCache>
                <c:formatCode>General</c:formatCode>
                <c:ptCount val="5"/>
                <c:pt idx="0">
                  <c:v>8.56</c:v>
                </c:pt>
                <c:pt idx="1">
                  <c:v>9.11</c:v>
                </c:pt>
                <c:pt idx="2">
                  <c:v>9.9700000000000006</c:v>
                </c:pt>
                <c:pt idx="3">
                  <c:v>10.44</c:v>
                </c:pt>
                <c:pt idx="4">
                  <c:v>11.59</c:v>
                </c:pt>
              </c:numCache>
            </c:numRef>
          </c:val>
          <c:extLst>
            <c:ext xmlns:c16="http://schemas.microsoft.com/office/drawing/2014/chart" uri="{C3380CC4-5D6E-409C-BE32-E72D297353CC}">
              <c16:uniqueId val="{00000003-4ACF-4ABA-926E-963827F3C2FB}"/>
            </c:ext>
          </c:extLst>
        </c:ser>
        <c:ser>
          <c:idx val="2"/>
          <c:order val="2"/>
          <c:tx>
            <c:strRef>
              <c:f>'[TUZ-2021.01.26.xlsx]Hurliin material-2021.01.26'!$A$46</c:f>
              <c:strCache>
                <c:ptCount val="1"/>
                <c:pt idx="0">
                  <c:v>Биелэлтийн хувь</c:v>
                </c:pt>
              </c:strCache>
            </c:strRef>
          </c:tx>
          <c:spPr>
            <a:solidFill>
              <a:srgbClr val="00B0F0"/>
            </a:solidFill>
          </c:spPr>
          <c:invertIfNegative val="0"/>
          <c:dLbls>
            <c:dLbl>
              <c:idx val="0"/>
              <c:layout>
                <c:manualLayout>
                  <c:x val="1.04493207941484E-2"/>
                  <c:y val="-2.644627640245965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ACF-4ABA-926E-963827F3C2FB}"/>
                </c:ext>
              </c:extLst>
            </c:dLbl>
            <c:dLbl>
              <c:idx val="1"/>
              <c:layout>
                <c:manualLayout>
                  <c:x val="1.0449320794148381E-2"/>
                  <c:y val="-1.32231382012297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ACF-4ABA-926E-963827F3C2FB}"/>
                </c:ext>
              </c:extLst>
            </c:dLbl>
            <c:dLbl>
              <c:idx val="2"/>
              <c:layout>
                <c:manualLayout>
                  <c:x val="1.671891327063741E-2"/>
                  <c:y val="-1.32231382012297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ACF-4ABA-926E-963827F3C2FB}"/>
                </c:ext>
              </c:extLst>
            </c:dLbl>
            <c:dLbl>
              <c:idx val="3"/>
              <c:layout>
                <c:manualLayout>
                  <c:x val="1.2539184952978056E-2"/>
                  <c:y val="-2.203856366871639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ACF-4ABA-926E-963827F3C2FB}"/>
                </c:ext>
              </c:extLst>
            </c:dLbl>
            <c:dLbl>
              <c:idx val="4"/>
              <c:layout>
                <c:manualLayout>
                  <c:x val="1.671891327063741E-2"/>
                  <c:y val="-2.64462764024595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ACF-4ABA-926E-963827F3C2F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material-2021.01.26'!$B$43:$F$43</c:f>
              <c:strCache>
                <c:ptCount val="5"/>
                <c:pt idx="0">
                  <c:v>2016 он</c:v>
                </c:pt>
                <c:pt idx="1">
                  <c:v>2017 он</c:v>
                </c:pt>
                <c:pt idx="2">
                  <c:v>2018 он</c:v>
                </c:pt>
                <c:pt idx="3">
                  <c:v>2019 он</c:v>
                </c:pt>
                <c:pt idx="4">
                  <c:v>2020 он</c:v>
                </c:pt>
              </c:strCache>
            </c:strRef>
          </c:cat>
          <c:val>
            <c:numRef>
              <c:f>'[TUZ-2021.01.26.xlsx]Hurliin material-2021.01.26'!$B$46:$F$46</c:f>
              <c:numCache>
                <c:formatCode>0%</c:formatCode>
                <c:ptCount val="5"/>
                <c:pt idx="0">
                  <c:v>1.28</c:v>
                </c:pt>
                <c:pt idx="1">
                  <c:v>1.37</c:v>
                </c:pt>
                <c:pt idx="2">
                  <c:v>1.19</c:v>
                </c:pt>
                <c:pt idx="3">
                  <c:v>1.0900000000000001</c:v>
                </c:pt>
                <c:pt idx="4">
                  <c:v>1.02</c:v>
                </c:pt>
              </c:numCache>
            </c:numRef>
          </c:val>
          <c:extLst>
            <c:ext xmlns:c16="http://schemas.microsoft.com/office/drawing/2014/chart" uri="{C3380CC4-5D6E-409C-BE32-E72D297353CC}">
              <c16:uniqueId val="{00000009-4ACF-4ABA-926E-963827F3C2FB}"/>
            </c:ext>
          </c:extLst>
        </c:ser>
        <c:dLbls>
          <c:showLegendKey val="0"/>
          <c:showVal val="0"/>
          <c:showCatName val="0"/>
          <c:showSerName val="0"/>
          <c:showPercent val="0"/>
          <c:showBubbleSize val="0"/>
        </c:dLbls>
        <c:gapWidth val="150"/>
        <c:axId val="214401792"/>
        <c:axId val="214403328"/>
      </c:barChart>
      <c:catAx>
        <c:axId val="214401792"/>
        <c:scaling>
          <c:orientation val="minMax"/>
        </c:scaling>
        <c:delete val="0"/>
        <c:axPos val="b"/>
        <c:numFmt formatCode="General" sourceLinked="0"/>
        <c:majorTickMark val="none"/>
        <c:minorTickMark val="none"/>
        <c:tickLblPos val="nextTo"/>
        <c:txPr>
          <a:bodyPr/>
          <a:lstStyle/>
          <a:p>
            <a:pPr>
              <a:defRPr sz="1200"/>
            </a:pPr>
            <a:endParaRPr lang="en-US"/>
          </a:p>
        </c:txPr>
        <c:crossAx val="214403328"/>
        <c:crosses val="autoZero"/>
        <c:auto val="1"/>
        <c:lblAlgn val="ctr"/>
        <c:lblOffset val="100"/>
        <c:noMultiLvlLbl val="0"/>
      </c:catAx>
      <c:valAx>
        <c:axId val="214403328"/>
        <c:scaling>
          <c:orientation val="minMax"/>
        </c:scaling>
        <c:delete val="0"/>
        <c:axPos val="l"/>
        <c:majorGridlines/>
        <c:numFmt formatCode="General" sourceLinked="1"/>
        <c:majorTickMark val="none"/>
        <c:minorTickMark val="none"/>
        <c:tickLblPos val="nextTo"/>
        <c:txPr>
          <a:bodyPr/>
          <a:lstStyle/>
          <a:p>
            <a:pPr>
              <a:defRPr sz="1200"/>
            </a:pPr>
            <a:endParaRPr lang="en-US"/>
          </a:p>
        </c:txPr>
        <c:crossAx val="214401792"/>
        <c:crosses val="autoZero"/>
        <c:crossBetween val="between"/>
      </c:valAx>
    </c:plotArea>
    <c:legend>
      <c:legendPos val="b"/>
      <c:layout/>
      <c:overlay val="0"/>
      <c:txPr>
        <a:bodyPr/>
        <a:lstStyle/>
        <a:p>
          <a:pPr>
            <a:defRPr sz="1200"/>
          </a:pPr>
          <a:endParaRPr lang="en-US"/>
        </a:p>
      </c:txPr>
    </c:legend>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1400"/>
            </a:pPr>
            <a:r>
              <a:rPr lang="mn-MN" sz="1400" dirty="0"/>
              <a:t>ОРЛОГО, ЗАРЛАГА, ЦЭВЭР</a:t>
            </a:r>
            <a:r>
              <a:rPr lang="mn-MN" sz="1400" baseline="0" dirty="0"/>
              <a:t> АШИГ /</a:t>
            </a:r>
            <a:r>
              <a:rPr lang="mn-MN" sz="1400" baseline="0" dirty="0" smtClean="0"/>
              <a:t>сая.төг</a:t>
            </a:r>
            <a:r>
              <a:rPr lang="mn-MN" sz="1400" baseline="0" dirty="0"/>
              <a:t>/</a:t>
            </a:r>
            <a:endParaRPr lang="en-US" sz="1400" dirty="0"/>
          </a:p>
        </c:rich>
      </c:tx>
      <c:layout>
        <c:manualLayout>
          <c:xMode val="edge"/>
          <c:yMode val="edge"/>
          <c:x val="0.21605535115970767"/>
          <c:y val="1.9077568449092398E-2"/>
        </c:manualLayout>
      </c:layout>
      <c:overlay val="0"/>
    </c:title>
    <c:autoTitleDeleted val="0"/>
    <c:plotArea>
      <c:layout>
        <c:manualLayout>
          <c:layoutTarget val="inner"/>
          <c:xMode val="edge"/>
          <c:yMode val="edge"/>
          <c:x val="9.6917710613684205E-2"/>
          <c:y val="0.14446011232374439"/>
          <c:w val="0.8817334296095084"/>
          <c:h val="0.71222099592632759"/>
        </c:manualLayout>
      </c:layout>
      <c:barChart>
        <c:barDir val="col"/>
        <c:grouping val="clustered"/>
        <c:varyColors val="0"/>
        <c:ser>
          <c:idx val="0"/>
          <c:order val="0"/>
          <c:tx>
            <c:strRef>
              <c:f>'[TUZ-2021.01.26.xlsx]Hurliin material-2021.01.26'!$A$5</c:f>
              <c:strCache>
                <c:ptCount val="1"/>
                <c:pt idx="0">
                  <c:v>Орлого</c:v>
                </c:pt>
              </c:strCache>
            </c:strRef>
          </c:tx>
          <c:spPr>
            <a:solidFill>
              <a:srgbClr val="FFBB07"/>
            </a:solidFill>
          </c:spPr>
          <c:invertIfNegative val="0"/>
          <c:dLbls>
            <c:dLbl>
              <c:idx val="0"/>
              <c:layout>
                <c:manualLayout>
                  <c:x val="2.086593293064821E-3"/>
                  <c:y val="8.643974758232449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B43-4B72-9775-FFF2D4ED9D2B}"/>
                </c:ext>
              </c:extLst>
            </c:dLbl>
            <c:dLbl>
              <c:idx val="1"/>
              <c:layout>
                <c:manualLayout>
                  <c:x val="1.9809603196490051E-3"/>
                  <c:y val="-2.1563338656817976E-2"/>
                </c:manualLayout>
              </c:layout>
              <c:tx>
                <c:rich>
                  <a:bodyPr/>
                  <a:lstStyle/>
                  <a:p>
                    <a:r>
                      <a:rPr lang="en-US"/>
                      <a:t>1,489.9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B43-4B72-9775-FFF2D4ED9D2B}"/>
                </c:ext>
              </c:extLst>
            </c:dLbl>
            <c:dLbl>
              <c:idx val="2"/>
              <c:layout>
                <c:manualLayout>
                  <c:x val="-6.2597798791944629E-3"/>
                  <c:y val="-2.5931924274697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B43-4B72-9775-FFF2D4ED9D2B}"/>
                </c:ext>
              </c:extLst>
            </c:dLbl>
            <c:dLbl>
              <c:idx val="3"/>
              <c:layout>
                <c:manualLayout>
                  <c:x val="-7.1162043852688165E-17"/>
                  <c:y val="-1.268138357705286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B43-4B72-9775-FFF2D4ED9D2B}"/>
                </c:ext>
              </c:extLst>
            </c:dLbl>
            <c:dLbl>
              <c:idx val="4"/>
              <c:layout>
                <c:manualLayout>
                  <c:x val="1.9408054342552159E-3"/>
                  <c:y val="-1.48809523809523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DB43-4B72-9775-FFF2D4ED9D2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material-2021.01.26'!$B$4:$F$4</c:f>
              <c:strCache>
                <c:ptCount val="5"/>
                <c:pt idx="0">
                  <c:v>2016 он</c:v>
                </c:pt>
                <c:pt idx="1">
                  <c:v>2017 он</c:v>
                </c:pt>
                <c:pt idx="2">
                  <c:v>2018 он</c:v>
                </c:pt>
                <c:pt idx="3">
                  <c:v>2019 он</c:v>
                </c:pt>
                <c:pt idx="4">
                  <c:v>2020 он</c:v>
                </c:pt>
              </c:strCache>
            </c:strRef>
          </c:cat>
          <c:val>
            <c:numRef>
              <c:f>'[TUZ-2021.01.26.xlsx]Hurliin material-2021.01.26'!$B$5:$F$5</c:f>
              <c:numCache>
                <c:formatCode>_(* #,##0_);_(* \(#,##0\);_(* "-"??_);_(@_)</c:formatCode>
                <c:ptCount val="5"/>
                <c:pt idx="0">
                  <c:v>1489.9</c:v>
                </c:pt>
                <c:pt idx="1">
                  <c:v>1490.4</c:v>
                </c:pt>
                <c:pt idx="2">
                  <c:v>1572.6</c:v>
                </c:pt>
                <c:pt idx="3">
                  <c:v>1652.5</c:v>
                </c:pt>
                <c:pt idx="4">
                  <c:v>1746</c:v>
                </c:pt>
              </c:numCache>
            </c:numRef>
          </c:val>
          <c:extLst>
            <c:ext xmlns:c16="http://schemas.microsoft.com/office/drawing/2014/chart" uri="{C3380CC4-5D6E-409C-BE32-E72D297353CC}">
              <c16:uniqueId val="{00000004-DB43-4B72-9775-FFF2D4ED9D2B}"/>
            </c:ext>
          </c:extLst>
        </c:ser>
        <c:ser>
          <c:idx val="1"/>
          <c:order val="1"/>
          <c:tx>
            <c:strRef>
              <c:f>'[TUZ-2021.01.26.xlsx]Hurliin material-2021.01.26'!$A$6</c:f>
              <c:strCache>
                <c:ptCount val="1"/>
                <c:pt idx="0">
                  <c:v>Зарлага</c:v>
                </c:pt>
              </c:strCache>
            </c:strRef>
          </c:tx>
          <c:spPr>
            <a:solidFill>
              <a:schemeClr val="accent1">
                <a:lumMod val="50000"/>
              </a:schemeClr>
            </a:solidFill>
          </c:spPr>
          <c:invertIfNegative val="0"/>
          <c:dLbls>
            <c:dLbl>
              <c:idx val="0"/>
              <c:layout>
                <c:manualLayout>
                  <c:x val="7.9238425145658729E-3"/>
                  <c:y val="-4.6522478676914288E-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B43-4B72-9775-FFF2D4ED9D2B}"/>
                </c:ext>
              </c:extLst>
            </c:dLbl>
            <c:dLbl>
              <c:idx val="1"/>
              <c:layout>
                <c:manualLayout>
                  <c:x val="2.086593293064821E-3"/>
                  <c:y val="-8.643974758232449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B43-4B72-9775-FFF2D4ED9D2B}"/>
                </c:ext>
              </c:extLst>
            </c:dLbl>
            <c:dLbl>
              <c:idx val="3"/>
              <c:layout>
                <c:manualLayout>
                  <c:x val="1.0432966465324106E-2"/>
                  <c:y val="-1.29659621373486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B43-4B72-9775-FFF2D4ED9D2B}"/>
                </c:ext>
              </c:extLst>
            </c:dLbl>
            <c:dLbl>
              <c:idx val="4"/>
              <c:layout>
                <c:manualLayout>
                  <c:x val="0"/>
                  <c:y val="-8.525592264413423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B43-4B72-9775-FFF2D4ED9D2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material-2021.01.26'!$B$4:$F$4</c:f>
              <c:strCache>
                <c:ptCount val="5"/>
                <c:pt idx="0">
                  <c:v>2016 он</c:v>
                </c:pt>
                <c:pt idx="1">
                  <c:v>2017 он</c:v>
                </c:pt>
                <c:pt idx="2">
                  <c:v>2018 он</c:v>
                </c:pt>
                <c:pt idx="3">
                  <c:v>2019 он</c:v>
                </c:pt>
                <c:pt idx="4">
                  <c:v>2020 он</c:v>
                </c:pt>
              </c:strCache>
            </c:strRef>
          </c:cat>
          <c:val>
            <c:numRef>
              <c:f>'[TUZ-2021.01.26.xlsx]Hurliin material-2021.01.26'!$B$6:$F$6</c:f>
              <c:numCache>
                <c:formatCode>_(* #,##0_);_(* \(#,##0\);_(* "-"??_);_(@_)</c:formatCode>
                <c:ptCount val="5"/>
                <c:pt idx="0">
                  <c:v>817.4</c:v>
                </c:pt>
                <c:pt idx="1">
                  <c:v>775</c:v>
                </c:pt>
                <c:pt idx="2">
                  <c:v>789.2</c:v>
                </c:pt>
                <c:pt idx="3">
                  <c:v>832.5</c:v>
                </c:pt>
                <c:pt idx="4">
                  <c:v>836.3</c:v>
                </c:pt>
              </c:numCache>
            </c:numRef>
          </c:val>
          <c:extLst>
            <c:ext xmlns:c16="http://schemas.microsoft.com/office/drawing/2014/chart" uri="{C3380CC4-5D6E-409C-BE32-E72D297353CC}">
              <c16:uniqueId val="{00000009-DB43-4B72-9775-FFF2D4ED9D2B}"/>
            </c:ext>
          </c:extLst>
        </c:ser>
        <c:ser>
          <c:idx val="2"/>
          <c:order val="2"/>
          <c:tx>
            <c:strRef>
              <c:f>'[TUZ-2021.01.26.xlsx]Hurliin material-2021.01.26'!$A$7</c:f>
              <c:strCache>
                <c:ptCount val="1"/>
                <c:pt idx="0">
                  <c:v>Ашиг</c:v>
                </c:pt>
              </c:strCache>
            </c:strRef>
          </c:tx>
          <c:spPr>
            <a:solidFill>
              <a:srgbClr val="00B0F0"/>
            </a:solidFill>
          </c:spPr>
          <c:invertIfNegative val="0"/>
          <c:dLbls>
            <c:dLbl>
              <c:idx val="0"/>
              <c:layout>
                <c:manualLayout>
                  <c:x val="1.8779339637583391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B43-4B72-9775-FFF2D4ED9D2B}"/>
                </c:ext>
              </c:extLst>
            </c:dLbl>
            <c:dLbl>
              <c:idx val="1"/>
              <c:layout>
                <c:manualLayout>
                  <c:x val="1.0644309784182918E-2"/>
                  <c:y val="8.625335462727175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B43-4B72-9775-FFF2D4ED9D2B}"/>
                </c:ext>
              </c:extLst>
            </c:dLbl>
            <c:dLbl>
              <c:idx val="2"/>
              <c:layout>
                <c:manualLayout>
                  <c:x val="6.2596155805099696E-3"/>
                  <c:y val="1.72879495164648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B43-4B72-9775-FFF2D4ED9D2B}"/>
                </c:ext>
              </c:extLst>
            </c:dLbl>
            <c:dLbl>
              <c:idx val="3"/>
              <c:layout>
                <c:manualLayout>
                  <c:x val="2.7125712809842675E-2"/>
                  <c:y val="-1.72879495164648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DB43-4B72-9775-FFF2D4ED9D2B}"/>
                </c:ext>
              </c:extLst>
            </c:dLbl>
            <c:dLbl>
              <c:idx val="4"/>
              <c:layout>
                <c:manualLayout>
                  <c:x val="1.0870344263735591E-2"/>
                  <c:y val="-1.63962317210349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DB43-4B72-9775-FFF2D4ED9D2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material-2021.01.26'!$B$4:$F$4</c:f>
              <c:strCache>
                <c:ptCount val="5"/>
                <c:pt idx="0">
                  <c:v>2016 он</c:v>
                </c:pt>
                <c:pt idx="1">
                  <c:v>2017 он</c:v>
                </c:pt>
                <c:pt idx="2">
                  <c:v>2018 он</c:v>
                </c:pt>
                <c:pt idx="3">
                  <c:v>2019 он</c:v>
                </c:pt>
                <c:pt idx="4">
                  <c:v>2020 он</c:v>
                </c:pt>
              </c:strCache>
            </c:strRef>
          </c:cat>
          <c:val>
            <c:numRef>
              <c:f>'[TUZ-2021.01.26.xlsx]Hurliin material-2021.01.26'!$B$7:$F$7</c:f>
              <c:numCache>
                <c:formatCode>_(* #,##0_);_(* \(#,##0\);_(* "-"??_);_(@_)</c:formatCode>
                <c:ptCount val="5"/>
                <c:pt idx="0">
                  <c:v>672.5</c:v>
                </c:pt>
                <c:pt idx="1">
                  <c:v>715.4</c:v>
                </c:pt>
                <c:pt idx="2">
                  <c:v>783.4</c:v>
                </c:pt>
                <c:pt idx="3">
                  <c:v>820</c:v>
                </c:pt>
                <c:pt idx="4">
                  <c:v>910</c:v>
                </c:pt>
              </c:numCache>
            </c:numRef>
          </c:val>
          <c:extLst>
            <c:ext xmlns:c16="http://schemas.microsoft.com/office/drawing/2014/chart" uri="{C3380CC4-5D6E-409C-BE32-E72D297353CC}">
              <c16:uniqueId val="{0000000F-DB43-4B72-9775-FFF2D4ED9D2B}"/>
            </c:ext>
          </c:extLst>
        </c:ser>
        <c:dLbls>
          <c:showLegendKey val="0"/>
          <c:showVal val="0"/>
          <c:showCatName val="0"/>
          <c:showSerName val="0"/>
          <c:showPercent val="0"/>
          <c:showBubbleSize val="0"/>
        </c:dLbls>
        <c:gapWidth val="150"/>
        <c:axId val="211137280"/>
        <c:axId val="211138816"/>
      </c:barChart>
      <c:catAx>
        <c:axId val="211137280"/>
        <c:scaling>
          <c:orientation val="minMax"/>
        </c:scaling>
        <c:delete val="0"/>
        <c:axPos val="b"/>
        <c:numFmt formatCode="General" sourceLinked="0"/>
        <c:majorTickMark val="none"/>
        <c:minorTickMark val="none"/>
        <c:tickLblPos val="nextTo"/>
        <c:txPr>
          <a:bodyPr/>
          <a:lstStyle/>
          <a:p>
            <a:pPr>
              <a:defRPr sz="1200"/>
            </a:pPr>
            <a:endParaRPr lang="en-US"/>
          </a:p>
        </c:txPr>
        <c:crossAx val="211138816"/>
        <c:crossesAt val="0"/>
        <c:auto val="1"/>
        <c:lblAlgn val="ctr"/>
        <c:lblOffset val="100"/>
        <c:noMultiLvlLbl val="0"/>
      </c:catAx>
      <c:valAx>
        <c:axId val="211138816"/>
        <c:scaling>
          <c:orientation val="minMax"/>
          <c:max val="1800"/>
        </c:scaling>
        <c:delete val="0"/>
        <c:axPos val="l"/>
        <c:majorGridlines/>
        <c:numFmt formatCode="_(* #,##0_);_(* \(#,##0\);_(* &quot;-&quot;??_);_(@_)" sourceLinked="1"/>
        <c:majorTickMark val="none"/>
        <c:minorTickMark val="none"/>
        <c:tickLblPos val="nextTo"/>
        <c:txPr>
          <a:bodyPr rot="-60000"/>
          <a:lstStyle/>
          <a:p>
            <a:pPr>
              <a:defRPr sz="1200"/>
            </a:pPr>
            <a:endParaRPr lang="en-US"/>
          </a:p>
        </c:txPr>
        <c:crossAx val="211137280"/>
        <c:crosses val="autoZero"/>
        <c:crossBetween val="between"/>
      </c:valAx>
    </c:plotArea>
    <c:legend>
      <c:legendPos val="b"/>
      <c:layout>
        <c:manualLayout>
          <c:xMode val="edge"/>
          <c:yMode val="edge"/>
          <c:x val="0.33963728333085003"/>
          <c:y val="0.9218459411323584"/>
          <c:w val="0.4101118611163504"/>
          <c:h val="7.8154123431195155E-2"/>
        </c:manualLayout>
      </c:layout>
      <c:overlay val="0"/>
      <c:txPr>
        <a:bodyPr/>
        <a:lstStyle/>
        <a:p>
          <a:pPr>
            <a:defRPr sz="1200"/>
          </a:pPr>
          <a:endParaRPr lang="en-US"/>
        </a:p>
      </c:txPr>
    </c:legend>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mn-MN" sz="1400" dirty="0"/>
              <a:t>БОРЛУУЛАЛТЫН ОРЛОГЫН </a:t>
            </a:r>
            <a:r>
              <a:rPr lang="mn-MN" sz="1400" dirty="0" smtClean="0"/>
              <a:t>ТӨЛӨВЛӨГӨӨНИЙ БИЕЛЭЛТ</a:t>
            </a:r>
            <a:r>
              <a:rPr lang="mn-MN" sz="1600" dirty="0" smtClean="0"/>
              <a:t> </a:t>
            </a:r>
            <a:r>
              <a:rPr lang="mn-MN" sz="1200" dirty="0"/>
              <a:t>/сая.төг/</a:t>
            </a:r>
            <a:endParaRPr lang="en-US" sz="1200" dirty="0"/>
          </a:p>
        </c:rich>
      </c:tx>
      <c:layout>
        <c:manualLayout>
          <c:xMode val="edge"/>
          <c:yMode val="edge"/>
          <c:x val="0.17094048833415473"/>
          <c:y val="3.2450158510786614E-2"/>
        </c:manualLayout>
      </c:layout>
      <c:overlay val="0"/>
    </c:title>
    <c:autoTitleDeleted val="0"/>
    <c:plotArea>
      <c:layout>
        <c:manualLayout>
          <c:layoutTarget val="inner"/>
          <c:xMode val="edge"/>
          <c:yMode val="edge"/>
          <c:x val="6.5875884707026391E-2"/>
          <c:y val="0.1942841555890964"/>
          <c:w val="0.90041574497510946"/>
          <c:h val="0.60601746952531621"/>
        </c:manualLayout>
      </c:layout>
      <c:barChart>
        <c:barDir val="col"/>
        <c:grouping val="clustered"/>
        <c:varyColors val="0"/>
        <c:ser>
          <c:idx val="0"/>
          <c:order val="0"/>
          <c:tx>
            <c:strRef>
              <c:f>'[TUZ-2021.01.26.xlsx]Hurliin material-2021.01.26'!$A$19</c:f>
              <c:strCache>
                <c:ptCount val="1"/>
                <c:pt idx="0">
                  <c:v>Төлөвлөгөө</c:v>
                </c:pt>
              </c:strCache>
            </c:strRef>
          </c:tx>
          <c:spPr>
            <a:solidFill>
              <a:schemeClr val="accent4"/>
            </a:solidFill>
          </c:spPr>
          <c:invertIfNegative val="0"/>
          <c:dLbls>
            <c:dLbl>
              <c:idx val="0"/>
              <c:layout>
                <c:manualLayout>
                  <c:x val="0"/>
                  <c:y val="-8.75512962727239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4ED-4AE4-9477-6997BEC52CC0}"/>
                </c:ext>
              </c:extLst>
            </c:dLbl>
            <c:dLbl>
              <c:idx val="1"/>
              <c:layout>
                <c:manualLayout>
                  <c:x val="-9.8663212949909648E-3"/>
                  <c:y val="1.18344213901668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4ED-4AE4-9477-6997BEC52CC0}"/>
                </c:ext>
              </c:extLst>
            </c:dLbl>
            <c:dLbl>
              <c:idx val="2"/>
              <c:layout>
                <c:manualLayout>
                  <c:x val="0"/>
                  <c:y val="-8.5333318999127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4ED-4AE4-9477-6997BEC52CC0}"/>
                </c:ext>
              </c:extLst>
            </c:dLbl>
            <c:dLbl>
              <c:idx val="3"/>
              <c:layout>
                <c:manualLayout>
                  <c:x val="-1.6499902577680043E-2"/>
                  <c:y val="7.828674995302233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4ED-4AE4-9477-6997BEC52CC0}"/>
                </c:ext>
              </c:extLst>
            </c:dLbl>
            <c:dLbl>
              <c:idx val="4"/>
              <c:layout>
                <c:manualLayout>
                  <c:x val="-4.206098843322818E-3"/>
                  <c:y val="-4.266665949956375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4ED-4AE4-9477-6997BEC52CC0}"/>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material-2021.01.26'!$B$18:$F$18</c:f>
              <c:strCache>
                <c:ptCount val="5"/>
                <c:pt idx="0">
                  <c:v>2016 он</c:v>
                </c:pt>
                <c:pt idx="1">
                  <c:v>2017 он</c:v>
                </c:pt>
                <c:pt idx="2">
                  <c:v>2018 он</c:v>
                </c:pt>
                <c:pt idx="3">
                  <c:v>2019 он</c:v>
                </c:pt>
                <c:pt idx="4">
                  <c:v>2020 он</c:v>
                </c:pt>
              </c:strCache>
            </c:strRef>
          </c:cat>
          <c:val>
            <c:numRef>
              <c:f>'[TUZ-2021.01.26.xlsx]Hurliin material-2021.01.26'!$B$19:$F$19</c:f>
              <c:numCache>
                <c:formatCode>General</c:formatCode>
                <c:ptCount val="5"/>
                <c:pt idx="0">
                  <c:v>1333.8</c:v>
                </c:pt>
                <c:pt idx="1">
                  <c:v>1269.5999999999999</c:v>
                </c:pt>
                <c:pt idx="2">
                  <c:v>1332.6</c:v>
                </c:pt>
                <c:pt idx="3">
                  <c:v>1426.5</c:v>
                </c:pt>
                <c:pt idx="4">
                  <c:v>1621.6</c:v>
                </c:pt>
              </c:numCache>
            </c:numRef>
          </c:val>
          <c:extLst>
            <c:ext xmlns:c16="http://schemas.microsoft.com/office/drawing/2014/chart" uri="{C3380CC4-5D6E-409C-BE32-E72D297353CC}">
              <c16:uniqueId val="{00000005-74ED-4AE4-9477-6997BEC52CC0}"/>
            </c:ext>
          </c:extLst>
        </c:ser>
        <c:ser>
          <c:idx val="1"/>
          <c:order val="1"/>
          <c:tx>
            <c:strRef>
              <c:f>'[TUZ-2021.01.26.xlsx]Hurliin material-2021.01.26'!$A$20</c:f>
              <c:strCache>
                <c:ptCount val="1"/>
                <c:pt idx="0">
                  <c:v>Гүйцэтгэл</c:v>
                </c:pt>
              </c:strCache>
            </c:strRef>
          </c:tx>
          <c:spPr>
            <a:solidFill>
              <a:schemeClr val="accent1">
                <a:lumMod val="50000"/>
              </a:schemeClr>
            </a:solidFill>
          </c:spPr>
          <c:invertIfNegative val="0"/>
          <c:dLbls>
            <c:dLbl>
              <c:idx val="0"/>
              <c:layout>
                <c:manualLayout>
                  <c:x val="2.5236593059936908E-2"/>
                  <c:y val="-4.266665949956375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74ED-4AE4-9477-6997BEC52CC0}"/>
                </c:ext>
              </c:extLst>
            </c:dLbl>
            <c:dLbl>
              <c:idx val="1"/>
              <c:layout>
                <c:manualLayout>
                  <c:x val="1.8927444794952682E-2"/>
                  <c:y val="-4.266665949956375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74ED-4AE4-9477-6997BEC52CC0}"/>
                </c:ext>
              </c:extLst>
            </c:dLbl>
            <c:dLbl>
              <c:idx val="2"/>
              <c:layout>
                <c:manualLayout>
                  <c:x val="1.8927437563754312E-2"/>
                  <c:y val="-1.46918586677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74ED-4AE4-9477-6997BEC52CC0}"/>
                </c:ext>
              </c:extLst>
            </c:dLbl>
            <c:dLbl>
              <c:idx val="3"/>
              <c:layout>
                <c:manualLayout>
                  <c:x val="1.6499902577679831E-2"/>
                  <c:y val="-3.562037424305795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74ED-4AE4-9477-6997BEC52CC0}"/>
                </c:ext>
              </c:extLst>
            </c:dLbl>
            <c:dLbl>
              <c:idx val="4"/>
              <c:layout>
                <c:manualLayout>
                  <c:x val="2.7177388852594297E-2"/>
                  <c:y val="-9.23787528868357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74ED-4AE4-9477-6997BEC52CC0}"/>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material-2021.01.26'!$B$18:$F$18</c:f>
              <c:strCache>
                <c:ptCount val="5"/>
                <c:pt idx="0">
                  <c:v>2016 он</c:v>
                </c:pt>
                <c:pt idx="1">
                  <c:v>2017 он</c:v>
                </c:pt>
                <c:pt idx="2">
                  <c:v>2018 он</c:v>
                </c:pt>
                <c:pt idx="3">
                  <c:v>2019 он</c:v>
                </c:pt>
                <c:pt idx="4">
                  <c:v>2020 он</c:v>
                </c:pt>
              </c:strCache>
            </c:strRef>
          </c:cat>
          <c:val>
            <c:numRef>
              <c:f>'[TUZ-2021.01.26.xlsx]Hurliin material-2021.01.26'!$B$20:$F$20</c:f>
              <c:numCache>
                <c:formatCode>General</c:formatCode>
                <c:ptCount val="5"/>
                <c:pt idx="0">
                  <c:v>1367.7</c:v>
                </c:pt>
                <c:pt idx="1">
                  <c:v>1334.6</c:v>
                </c:pt>
                <c:pt idx="2">
                  <c:v>1389.2</c:v>
                </c:pt>
                <c:pt idx="3">
                  <c:v>1449.3</c:v>
                </c:pt>
                <c:pt idx="4">
                  <c:v>1540.2</c:v>
                </c:pt>
              </c:numCache>
            </c:numRef>
          </c:val>
          <c:extLst>
            <c:ext xmlns:c16="http://schemas.microsoft.com/office/drawing/2014/chart" uri="{C3380CC4-5D6E-409C-BE32-E72D297353CC}">
              <c16:uniqueId val="{0000000B-74ED-4AE4-9477-6997BEC52CC0}"/>
            </c:ext>
          </c:extLst>
        </c:ser>
        <c:ser>
          <c:idx val="2"/>
          <c:order val="2"/>
          <c:tx>
            <c:strRef>
              <c:f>'[TUZ-2021.01.26.xlsx]Hurliin material-2021.01.26'!$A$21</c:f>
              <c:strCache>
                <c:ptCount val="1"/>
                <c:pt idx="0">
                  <c:v>Биелэлтийн хувь</c:v>
                </c:pt>
              </c:strCache>
            </c:strRef>
          </c:tx>
          <c:spPr>
            <a:solidFill>
              <a:srgbClr val="00B0F0"/>
            </a:solidFill>
          </c:spPr>
          <c:invertIfNegative val="0"/>
          <c:dLbls>
            <c:dLbl>
              <c:idx val="0"/>
              <c:layout>
                <c:manualLayout>
                  <c:x val="2.103049421661409E-3"/>
                  <c:y val="-2.9866661649694631E-2"/>
                </c:manualLayout>
              </c:layout>
              <c:tx>
                <c:rich>
                  <a:bodyPr/>
                  <a:lstStyle/>
                  <a:p>
                    <a:r>
                      <a:rPr lang="en-US" dirty="0" smtClean="0"/>
                      <a:t>103%</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74ED-4AE4-9477-6997BEC52CC0}"/>
                </c:ext>
              </c:extLst>
            </c:dLbl>
            <c:dLbl>
              <c:idx val="1"/>
              <c:layout>
                <c:manualLayout>
                  <c:x val="1.1969268033635534E-2"/>
                  <c:y val="-1.5879204475883934E-2"/>
                </c:manualLayout>
              </c:layout>
              <c:tx>
                <c:rich>
                  <a:bodyPr/>
                  <a:lstStyle/>
                  <a:p>
                    <a:r>
                      <a:rPr lang="en-US" dirty="0" smtClean="0"/>
                      <a:t>105%</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74ED-4AE4-9477-6997BEC52CC0}"/>
                </c:ext>
              </c:extLst>
            </c:dLbl>
            <c:dLbl>
              <c:idx val="2"/>
              <c:layout>
                <c:manualLayout>
                  <c:x val="6.3091482649842269E-3"/>
                  <c:y val="-2.1333329749781881E-2"/>
                </c:manualLayout>
              </c:layout>
              <c:tx>
                <c:rich>
                  <a:bodyPr/>
                  <a:lstStyle/>
                  <a:p>
                    <a:r>
                      <a:rPr lang="en-US" dirty="0" smtClean="0"/>
                      <a:t>104%</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74ED-4AE4-9477-6997BEC52CC0}"/>
                </c:ext>
              </c:extLst>
            </c:dLbl>
            <c:dLbl>
              <c:idx val="3"/>
              <c:layout>
                <c:manualLayout>
                  <c:x val="1.4234661715320519E-2"/>
                  <c:y val="-1.8958496238778468E-2"/>
                </c:manualLayout>
              </c:layout>
              <c:tx>
                <c:rich>
                  <a:bodyPr/>
                  <a:lstStyle/>
                  <a:p>
                    <a:r>
                      <a:rPr lang="en-US" dirty="0" smtClean="0"/>
                      <a:t>102%</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74ED-4AE4-9477-6997BEC52CC0}"/>
                </c:ext>
              </c:extLst>
            </c:dLbl>
            <c:dLbl>
              <c:idx val="4"/>
              <c:layout>
                <c:manualLayout>
                  <c:x val="8.4121976866456359E-3"/>
                  <c:y val="-2.5599995699738254E-2"/>
                </c:manualLayout>
              </c:layout>
              <c:tx>
                <c:rich>
                  <a:bodyPr/>
                  <a:lstStyle/>
                  <a:p>
                    <a:r>
                      <a:rPr lang="en-US" dirty="0" smtClean="0"/>
                      <a:t>95%</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74ED-4AE4-9477-6997BEC52CC0}"/>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'[TUZ-2021.01.26.xlsx]Hurliin material-2021.01.26'!$B$18:$F$18</c:f>
              <c:strCache>
                <c:ptCount val="5"/>
                <c:pt idx="0">
                  <c:v>2016 он</c:v>
                </c:pt>
                <c:pt idx="1">
                  <c:v>2017 он</c:v>
                </c:pt>
                <c:pt idx="2">
                  <c:v>2018 он</c:v>
                </c:pt>
                <c:pt idx="3">
                  <c:v>2019 он</c:v>
                </c:pt>
                <c:pt idx="4">
                  <c:v>2020 он</c:v>
                </c:pt>
              </c:strCache>
            </c:strRef>
          </c:cat>
          <c:val>
            <c:numRef>
              <c:f>'[TUZ-2021.01.26.xlsx]Hurliin material-2021.01.26'!$B$21:$F$21</c:f>
              <c:numCache>
                <c:formatCode>General</c:formatCode>
                <c:ptCount val="5"/>
                <c:pt idx="0">
                  <c:v>103</c:v>
                </c:pt>
                <c:pt idx="1">
                  <c:v>105</c:v>
                </c:pt>
                <c:pt idx="2">
                  <c:v>104</c:v>
                </c:pt>
                <c:pt idx="3">
                  <c:v>102</c:v>
                </c:pt>
                <c:pt idx="4">
                  <c:v>95</c:v>
                </c:pt>
              </c:numCache>
            </c:numRef>
          </c:val>
          <c:extLst>
            <c:ext xmlns:c16="http://schemas.microsoft.com/office/drawing/2014/chart" uri="{C3380CC4-5D6E-409C-BE32-E72D297353CC}">
              <c16:uniqueId val="{00000011-74ED-4AE4-9477-6997BEC52CC0}"/>
            </c:ext>
          </c:extLst>
        </c:ser>
        <c:dLbls>
          <c:showLegendKey val="0"/>
          <c:showVal val="0"/>
          <c:showCatName val="0"/>
          <c:showSerName val="0"/>
          <c:showPercent val="0"/>
          <c:showBubbleSize val="0"/>
        </c:dLbls>
        <c:gapWidth val="150"/>
        <c:axId val="212121088"/>
        <c:axId val="212122624"/>
      </c:barChart>
      <c:catAx>
        <c:axId val="212121088"/>
        <c:scaling>
          <c:orientation val="minMax"/>
        </c:scaling>
        <c:delete val="0"/>
        <c:axPos val="b"/>
        <c:numFmt formatCode="General" sourceLinked="0"/>
        <c:majorTickMark val="none"/>
        <c:minorTickMark val="none"/>
        <c:tickLblPos val="nextTo"/>
        <c:txPr>
          <a:bodyPr/>
          <a:lstStyle/>
          <a:p>
            <a:pPr>
              <a:defRPr sz="1200"/>
            </a:pPr>
            <a:endParaRPr lang="en-US"/>
          </a:p>
        </c:txPr>
        <c:crossAx val="212122624"/>
        <c:crosses val="autoZero"/>
        <c:auto val="1"/>
        <c:lblAlgn val="ctr"/>
        <c:lblOffset val="100"/>
        <c:noMultiLvlLbl val="0"/>
      </c:catAx>
      <c:valAx>
        <c:axId val="212122624"/>
        <c:scaling>
          <c:orientation val="minMax"/>
        </c:scaling>
        <c:delete val="0"/>
        <c:axPos val="l"/>
        <c:majorGridlines/>
        <c:numFmt formatCode="General" sourceLinked="1"/>
        <c:majorTickMark val="none"/>
        <c:minorTickMark val="none"/>
        <c:tickLblPos val="nextTo"/>
        <c:txPr>
          <a:bodyPr/>
          <a:lstStyle/>
          <a:p>
            <a:pPr>
              <a:defRPr sz="1200"/>
            </a:pPr>
            <a:endParaRPr lang="en-US"/>
          </a:p>
        </c:txPr>
        <c:crossAx val="212121088"/>
        <c:crosses val="autoZero"/>
        <c:crossBetween val="between"/>
      </c:valAx>
    </c:plotArea>
    <c:legend>
      <c:legendPos val="b"/>
      <c:layout/>
      <c:overlay val="0"/>
      <c:txPr>
        <a:bodyPr/>
        <a:lstStyle/>
        <a:p>
          <a:pPr>
            <a:defRPr sz="1200"/>
          </a:pPr>
          <a:endParaRPr lang="en-US"/>
        </a:p>
      </c:txPr>
    </c:legend>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mn-MN" b="1">
                <a:solidFill>
                  <a:schemeClr val="tx1"/>
                </a:solidFill>
              </a:rPr>
              <a:t>НИЙТ ОРЛОГЫН ТӨЛӨВЛӨГӨӨНИЙ БИЕЛЭЛТ /сая.төг/</a:t>
            </a:r>
            <a:endParaRPr lang="en-US" b="1">
              <a:solidFill>
                <a:schemeClr val="tx1"/>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7.8552810062208128E-2"/>
          <c:y val="0.17563738356234881"/>
          <c:w val="0.90022191578686361"/>
          <c:h val="0.65250964952910295"/>
        </c:manualLayout>
      </c:layout>
      <c:barChart>
        <c:barDir val="col"/>
        <c:grouping val="clustered"/>
        <c:varyColors val="0"/>
        <c:ser>
          <c:idx val="0"/>
          <c:order val="0"/>
          <c:tx>
            <c:strRef>
              <c:f>'[Tailangiin shinjilgee-2020 (1).xlsx]Chart-2016-2020'!$A$42</c:f>
              <c:strCache>
                <c:ptCount val="1"/>
                <c:pt idx="0">
                  <c:v>Төлөвлөгөө</c:v>
                </c:pt>
              </c:strCache>
            </c:strRef>
          </c:tx>
          <c:spPr>
            <a:solidFill>
              <a:schemeClr val="accent4"/>
            </a:solidFill>
            <a:ln>
              <a:noFill/>
            </a:ln>
            <a:effectLst/>
          </c:spPr>
          <c:invertIfNegative val="0"/>
          <c:dLbls>
            <c:dLbl>
              <c:idx val="0"/>
              <c:layout>
                <c:manualLayout>
                  <c:x val="-1.9636720667648502E-2"/>
                  <c:y val="-8.49256900212314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97C-4ECA-9B17-DDD004B8CC21}"/>
                </c:ext>
              </c:extLst>
            </c:dLbl>
            <c:dLbl>
              <c:idx val="1"/>
              <c:layout>
                <c:manualLayout>
                  <c:x val="-1.7673048600883687E-2"/>
                  <c:y val="-4.246284501061610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97C-4ECA-9B17-DDD004B8CC21}"/>
                </c:ext>
              </c:extLst>
            </c:dLbl>
            <c:dLbl>
              <c:idx val="2"/>
              <c:layout>
                <c:manualLayout>
                  <c:x val="-9.818360333824251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97C-4ECA-9B17-DDD004B8CC21}"/>
                </c:ext>
              </c:extLst>
            </c:dLbl>
            <c:dLbl>
              <c:idx val="3"/>
              <c:layout>
                <c:manualLayout>
                  <c:x val="-2.3564064801178203E-2"/>
                  <c:y val="-2.12314225053078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97C-4ECA-9B17-DDD004B8CC21}"/>
                </c:ext>
              </c:extLst>
            </c:dLbl>
            <c:dLbl>
              <c:idx val="4"/>
              <c:layout>
                <c:manualLayout>
                  <c:x val="-2.3564064801178203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97C-4ECA-9B17-DDD004B8CC2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'[Tailangiin shinjilgee-2020 (1).xlsx]Chart-2016-2020'!$B$41:$F$41</c:f>
              <c:strCache>
                <c:ptCount val="5"/>
                <c:pt idx="0">
                  <c:v>2016 он</c:v>
                </c:pt>
                <c:pt idx="1">
                  <c:v>2017 он</c:v>
                </c:pt>
                <c:pt idx="2">
                  <c:v>2018 он</c:v>
                </c:pt>
                <c:pt idx="3">
                  <c:v>2019 он</c:v>
                </c:pt>
                <c:pt idx="4">
                  <c:v>2020 он</c:v>
                </c:pt>
              </c:strCache>
            </c:strRef>
          </c:cat>
          <c:val>
            <c:numRef>
              <c:f>'[Tailangiin shinjilgee-2020 (1).xlsx]Chart-2016-2020'!$B$42:$F$42</c:f>
              <c:numCache>
                <c:formatCode>General</c:formatCode>
                <c:ptCount val="5"/>
                <c:pt idx="0">
                  <c:v>1409.3</c:v>
                </c:pt>
                <c:pt idx="1">
                  <c:v>1419.6</c:v>
                </c:pt>
                <c:pt idx="2">
                  <c:v>1502.7</c:v>
                </c:pt>
                <c:pt idx="3">
                  <c:v>1606.5</c:v>
                </c:pt>
                <c:pt idx="4">
                  <c:v>1821.7</c:v>
                </c:pt>
              </c:numCache>
            </c:numRef>
          </c:val>
          <c:extLst>
            <c:ext xmlns:c16="http://schemas.microsoft.com/office/drawing/2014/chart" uri="{C3380CC4-5D6E-409C-BE32-E72D297353CC}">
              <c16:uniqueId val="{00000005-E97C-4ECA-9B17-DDD004B8CC21}"/>
            </c:ext>
          </c:extLst>
        </c:ser>
        <c:ser>
          <c:idx val="1"/>
          <c:order val="1"/>
          <c:tx>
            <c:strRef>
              <c:f>'[Tailangiin shinjilgee-2020 (1).xlsx]Chart-2016-2020'!$A$43</c:f>
              <c:strCache>
                <c:ptCount val="1"/>
                <c:pt idx="0">
                  <c:v>Гүйцэтгэл</c:v>
                </c:pt>
              </c:strCache>
            </c:strRef>
          </c:tx>
          <c:spPr>
            <a:solidFill>
              <a:schemeClr val="accent1">
                <a:lumMod val="50000"/>
              </a:schemeClr>
            </a:solidFill>
            <a:ln>
              <a:noFill/>
            </a:ln>
            <a:effectLst/>
          </c:spPr>
          <c:invertIfNegative val="0"/>
          <c:dLbls>
            <c:dLbl>
              <c:idx val="0"/>
              <c:layout>
                <c:manualLayout>
                  <c:x val="1.9636720667648502E-2"/>
                  <c:y val="-8.49256900212314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97C-4ECA-9B17-DDD004B8CC21}"/>
                </c:ext>
              </c:extLst>
            </c:dLbl>
            <c:dLbl>
              <c:idx val="1"/>
              <c:layout>
                <c:manualLayout>
                  <c:x val="0"/>
                  <c:y val="-2.54777070063694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97C-4ECA-9B17-DDD004B8CC21}"/>
                </c:ext>
              </c:extLst>
            </c:dLbl>
            <c:dLbl>
              <c:idx val="2"/>
              <c:layout>
                <c:manualLayout>
                  <c:x val="1.7673048600883579E-2"/>
                  <c:y val="-2.54777070063694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97C-4ECA-9B17-DDD004B8CC21}"/>
                </c:ext>
              </c:extLst>
            </c:dLbl>
            <c:dLbl>
              <c:idx val="4"/>
              <c:layout>
                <c:manualLayout>
                  <c:x val="1.9636720667648502E-3"/>
                  <c:y val="1.27388535031847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97C-4ECA-9B17-DDD004B8CC2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'[Tailangiin shinjilgee-2020 (1).xlsx]Chart-2016-2020'!$B$41:$F$41</c:f>
              <c:strCache>
                <c:ptCount val="5"/>
                <c:pt idx="0">
                  <c:v>2016 он</c:v>
                </c:pt>
                <c:pt idx="1">
                  <c:v>2017 он</c:v>
                </c:pt>
                <c:pt idx="2">
                  <c:v>2018 он</c:v>
                </c:pt>
                <c:pt idx="3">
                  <c:v>2019 он</c:v>
                </c:pt>
                <c:pt idx="4">
                  <c:v>2020 он</c:v>
                </c:pt>
              </c:strCache>
            </c:strRef>
          </c:cat>
          <c:val>
            <c:numRef>
              <c:f>'[Tailangiin shinjilgee-2020 (1).xlsx]Chart-2016-2020'!$B$43:$F$43</c:f>
              <c:numCache>
                <c:formatCode>General</c:formatCode>
                <c:ptCount val="5"/>
                <c:pt idx="0">
                  <c:v>1489.9</c:v>
                </c:pt>
                <c:pt idx="1">
                  <c:v>1490.4</c:v>
                </c:pt>
                <c:pt idx="2">
                  <c:v>1572.6</c:v>
                </c:pt>
                <c:pt idx="3">
                  <c:v>1652.5</c:v>
                </c:pt>
                <c:pt idx="4">
                  <c:v>1746.8</c:v>
                </c:pt>
              </c:numCache>
            </c:numRef>
          </c:val>
          <c:extLst>
            <c:ext xmlns:c16="http://schemas.microsoft.com/office/drawing/2014/chart" uri="{C3380CC4-5D6E-409C-BE32-E72D297353CC}">
              <c16:uniqueId val="{0000000A-E97C-4ECA-9B17-DDD004B8CC21}"/>
            </c:ext>
          </c:extLst>
        </c:ser>
        <c:ser>
          <c:idx val="2"/>
          <c:order val="2"/>
          <c:tx>
            <c:strRef>
              <c:f>'[Tailangiin shinjilgee-2020 (1).xlsx]Chart-2016-2020'!$A$44</c:f>
              <c:strCache>
                <c:ptCount val="1"/>
                <c:pt idx="0">
                  <c:v>Биелэлтийн хувь</c:v>
                </c:pt>
              </c:strCache>
            </c:strRef>
          </c:tx>
          <c:spPr>
            <a:solidFill>
              <a:srgbClr val="00B0F0"/>
            </a:solidFill>
            <a:ln>
              <a:noFill/>
            </a:ln>
            <a:effectLst/>
          </c:spPr>
          <c:invertIfNegative val="0"/>
          <c:dLbls>
            <c:dLbl>
              <c:idx val="0"/>
              <c:layout/>
              <c:tx>
                <c:rich>
                  <a:bodyPr/>
                  <a:lstStyle/>
                  <a:p>
                    <a:fld id="{2E38A02D-4BC0-4430-9E48-1B3CFDC1C108}"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E97C-4ECA-9B17-DDD004B8CC21}"/>
                </c:ext>
              </c:extLst>
            </c:dLbl>
            <c:dLbl>
              <c:idx val="1"/>
              <c:layout/>
              <c:tx>
                <c:rich>
                  <a:bodyPr/>
                  <a:lstStyle/>
                  <a:p>
                    <a:fld id="{CA976AB7-5D5C-4249-A9D9-76DF03E51F37}"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C-E97C-4ECA-9B17-DDD004B8CC21}"/>
                </c:ext>
              </c:extLst>
            </c:dLbl>
            <c:dLbl>
              <c:idx val="2"/>
              <c:layout/>
              <c:tx>
                <c:rich>
                  <a:bodyPr/>
                  <a:lstStyle/>
                  <a:p>
                    <a:fld id="{489D69D9-1640-4F2E-9419-F12DF8A83B54}"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D-E97C-4ECA-9B17-DDD004B8CC21}"/>
                </c:ext>
              </c:extLst>
            </c:dLbl>
            <c:dLbl>
              <c:idx val="3"/>
              <c:layout/>
              <c:tx>
                <c:rich>
                  <a:bodyPr/>
                  <a:lstStyle/>
                  <a:p>
                    <a:fld id="{024C7FC4-7601-4147-B1C3-732CE2930724}"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E-E97C-4ECA-9B17-DDD004B8CC21}"/>
                </c:ext>
              </c:extLst>
            </c:dLbl>
            <c:dLbl>
              <c:idx val="4"/>
              <c:layout/>
              <c:tx>
                <c:rich>
                  <a:bodyPr/>
                  <a:lstStyle/>
                  <a:p>
                    <a:fld id="{70BD03E4-ECB2-453A-BAC6-D14AED31720E}"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F-E97C-4ECA-9B17-DDD004B8CC2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'[Tailangiin shinjilgee-2020 (1).xlsx]Chart-2016-2020'!$B$41:$F$41</c:f>
              <c:strCache>
                <c:ptCount val="5"/>
                <c:pt idx="0">
                  <c:v>2016 он</c:v>
                </c:pt>
                <c:pt idx="1">
                  <c:v>2017 он</c:v>
                </c:pt>
                <c:pt idx="2">
                  <c:v>2018 он</c:v>
                </c:pt>
                <c:pt idx="3">
                  <c:v>2019 он</c:v>
                </c:pt>
                <c:pt idx="4">
                  <c:v>2020 он</c:v>
                </c:pt>
              </c:strCache>
            </c:strRef>
          </c:cat>
          <c:val>
            <c:numRef>
              <c:f>'[Tailangiin shinjilgee-2020 (1).xlsx]Chart-2016-2020'!$B$44:$F$44</c:f>
              <c:numCache>
                <c:formatCode>General</c:formatCode>
                <c:ptCount val="5"/>
                <c:pt idx="0">
                  <c:v>106</c:v>
                </c:pt>
                <c:pt idx="1">
                  <c:v>105</c:v>
                </c:pt>
                <c:pt idx="2">
                  <c:v>105</c:v>
                </c:pt>
                <c:pt idx="3">
                  <c:v>103</c:v>
                </c:pt>
                <c:pt idx="4">
                  <c:v>96</c:v>
                </c:pt>
              </c:numCache>
            </c:numRef>
          </c:val>
          <c:extLst>
            <c:ext xmlns:c16="http://schemas.microsoft.com/office/drawing/2014/chart" uri="{C3380CC4-5D6E-409C-BE32-E72D297353CC}">
              <c16:uniqueId val="{00000010-E97C-4ECA-9B17-DDD004B8CC21}"/>
            </c:ext>
          </c:extLst>
        </c:ser>
        <c:dLbls>
          <c:showLegendKey val="0"/>
          <c:showVal val="0"/>
          <c:showCatName val="0"/>
          <c:showSerName val="0"/>
          <c:showPercent val="0"/>
          <c:showBubbleSize val="0"/>
        </c:dLbls>
        <c:gapWidth val="219"/>
        <c:overlap val="-27"/>
        <c:axId val="697974880"/>
        <c:axId val="697981768"/>
      </c:barChart>
      <c:catAx>
        <c:axId val="697974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97981768"/>
        <c:crosses val="autoZero"/>
        <c:auto val="1"/>
        <c:lblAlgn val="ctr"/>
        <c:lblOffset val="100"/>
        <c:noMultiLvlLbl val="0"/>
      </c:catAx>
      <c:valAx>
        <c:axId val="697981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97974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1400" b="1"/>
            </a:pPr>
            <a:r>
              <a:rPr kumimoji="0" lang="mn-MN" sz="1400" b="1" i="0" u="none" strike="noStrike" kern="1200" cap="none" spc="0" normalizeH="0" baseline="0" noProof="0">
                <a:ln>
                  <a:noFill/>
                </a:ln>
                <a:solidFill>
                  <a:sysClr val="windowText" lastClr="000000"/>
                </a:solidFill>
                <a:effectLst/>
                <a:uLnTx/>
                <a:uFillTx/>
                <a:latin typeface="Times New Roman" pitchFamily="18" charset="0"/>
                <a:cs typeface="Times New Roman" pitchFamily="18" charset="0"/>
              </a:rPr>
              <a:t>ОРЛОГЫН БҮТЭЦ-2020 ОН </a:t>
            </a:r>
          </a:p>
          <a:p>
            <a:pPr>
              <a:defRPr sz="1400" b="1"/>
            </a:pPr>
            <a:r>
              <a:rPr kumimoji="0" lang="mn-MN" sz="1400" b="1" i="0" u="none" strike="noStrike" kern="1200" cap="none" spc="0" normalizeH="0" baseline="0" noProof="0">
                <a:ln>
                  <a:noFill/>
                </a:ln>
                <a:solidFill>
                  <a:sysClr val="windowText" lastClr="000000"/>
                </a:solidFill>
                <a:effectLst/>
                <a:uLnTx/>
                <a:uFillTx/>
                <a:latin typeface="Times New Roman" pitchFamily="18" charset="0"/>
                <a:cs typeface="Times New Roman" pitchFamily="18" charset="0"/>
              </a:rPr>
              <a:t>/Нийт 1,746.7 сая төгрөг/</a:t>
            </a:r>
          </a:p>
        </c:rich>
      </c:tx>
      <c:layout>
        <c:manualLayout>
          <c:xMode val="edge"/>
          <c:yMode val="edge"/>
          <c:x val="0.48112846347607047"/>
          <c:y val="5.6949176863387956E-2"/>
        </c:manualLayout>
      </c:layout>
      <c:overlay val="0"/>
    </c:title>
    <c:autoTitleDeleted val="0"/>
    <c:plotArea>
      <c:layout>
        <c:manualLayout>
          <c:layoutTarget val="inner"/>
          <c:xMode val="edge"/>
          <c:yMode val="edge"/>
          <c:x val="0.14908577207459264"/>
          <c:y val="0.22172486015005699"/>
          <c:w val="0.408010154901922"/>
          <c:h val="0.81132493646246118"/>
        </c:manualLayout>
      </c:layout>
      <c:doughnutChart>
        <c:varyColors val="1"/>
        <c:ser>
          <c:idx val="0"/>
          <c:order val="0"/>
          <c:tx>
            <c:strRef>
              <c:f>'[TUZ-2021.01.26.xlsx]Hurliin material-2021.01.26'!$B$32</c:f>
              <c:strCache>
                <c:ptCount val="1"/>
                <c:pt idx="0">
                  <c:v>Дүн</c:v>
                </c:pt>
              </c:strCache>
            </c:strRef>
          </c:tx>
          <c:explosion val="6"/>
          <c:dPt>
            <c:idx val="0"/>
            <c:bubble3D val="0"/>
            <c:spPr>
              <a:solidFill>
                <a:schemeClr val="accent1">
                  <a:lumMod val="75000"/>
                </a:schemeClr>
              </a:solidFill>
            </c:spPr>
            <c:extLst>
              <c:ext xmlns:c16="http://schemas.microsoft.com/office/drawing/2014/chart" uri="{C3380CC4-5D6E-409C-BE32-E72D297353CC}">
                <c16:uniqueId val="{00000001-EBEE-437A-BF37-26B26C7702D4}"/>
              </c:ext>
            </c:extLst>
          </c:dPt>
          <c:dPt>
            <c:idx val="1"/>
            <c:bubble3D val="0"/>
            <c:spPr>
              <a:solidFill>
                <a:srgbClr val="00B0F0"/>
              </a:solidFill>
            </c:spPr>
            <c:extLst>
              <c:ext xmlns:c16="http://schemas.microsoft.com/office/drawing/2014/chart" uri="{C3380CC4-5D6E-409C-BE32-E72D297353CC}">
                <c16:uniqueId val="{00000003-EBEE-437A-BF37-26B26C7702D4}"/>
              </c:ext>
            </c:extLst>
          </c:dPt>
          <c:dPt>
            <c:idx val="3"/>
            <c:bubble3D val="0"/>
            <c:spPr>
              <a:solidFill>
                <a:schemeClr val="accent5">
                  <a:lumMod val="60000"/>
                  <a:lumOff val="40000"/>
                </a:schemeClr>
              </a:solidFill>
            </c:spPr>
            <c:extLst>
              <c:ext xmlns:c16="http://schemas.microsoft.com/office/drawing/2014/chart" uri="{C3380CC4-5D6E-409C-BE32-E72D297353CC}">
                <c16:uniqueId val="{00000005-EBEE-437A-BF37-26B26C7702D4}"/>
              </c:ext>
            </c:extLst>
          </c:dPt>
          <c:dPt>
            <c:idx val="4"/>
            <c:bubble3D val="0"/>
            <c:spPr>
              <a:solidFill>
                <a:srgbClr val="FFC000"/>
              </a:solidFill>
            </c:spPr>
            <c:extLst>
              <c:ext xmlns:c16="http://schemas.microsoft.com/office/drawing/2014/chart" uri="{C3380CC4-5D6E-409C-BE32-E72D297353CC}">
                <c16:uniqueId val="{00000007-EBEE-437A-BF37-26B26C7702D4}"/>
              </c:ext>
            </c:extLst>
          </c:dPt>
          <c:dLbls>
            <c:dLbl>
              <c:idx val="1"/>
              <c:layout>
                <c:manualLayout>
                  <c:x val="-6.6498740554156166E-2"/>
                  <c:y val="-1.319406038724047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BEE-437A-BF37-26B26C7702D4}"/>
                </c:ext>
              </c:extLst>
            </c:dLbl>
            <c:dLbl>
              <c:idx val="2"/>
              <c:layout>
                <c:manualLayout>
                  <c:x val="-6.6498740554156166E-2"/>
                  <c:y val="-5.717426167804211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BEE-437A-BF37-26B26C7702D4}"/>
                </c:ext>
              </c:extLst>
            </c:dLbl>
            <c:dLbl>
              <c:idx val="3"/>
              <c:layout>
                <c:manualLayout>
                  <c:x val="-3.2241813602015147E-2"/>
                  <c:y val="-0.1363386240014849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BEE-437A-BF37-26B26C7702D4}"/>
                </c:ext>
              </c:extLst>
            </c:dLbl>
            <c:dLbl>
              <c:idx val="4"/>
              <c:layout>
                <c:manualLayout>
                  <c:x val="8.0604534005037781E-3"/>
                  <c:y val="-1.319406038724047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BEE-437A-BF37-26B26C7702D4}"/>
                </c:ext>
              </c:extLst>
            </c:dLbl>
            <c:dLbl>
              <c:idx val="5"/>
              <c:layout>
                <c:manualLayout>
                  <c:x val="-3.6943317979947181E-17"/>
                  <c:y val="-0.1187465434851643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BEE-437A-BF37-26B26C7702D4}"/>
                </c:ext>
              </c:extLst>
            </c:dLbl>
            <c:spPr>
              <a:noFill/>
              <a:ln>
                <a:noFill/>
              </a:ln>
              <a:effectLst/>
            </c:spPr>
            <c:txPr>
              <a:bodyPr wrap="square" lIns="38100" tIns="19050" rIns="38100" bIns="19050" anchor="ctr">
                <a:spAutoFit/>
              </a:bodyPr>
              <a:lstStyle/>
              <a:p>
                <a:pPr>
                  <a:defRPr sz="120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'[TUZ-2021.01.26.xlsx]Hurliin material-2021.01.26'!$A$33:$A$38</c:f>
              <c:strCache>
                <c:ptCount val="6"/>
                <c:pt idx="0">
                  <c:v>Түрээсийн орлого - 1,468.6сая</c:v>
                </c:pt>
                <c:pt idx="1">
                  <c:v>Цахилгааны орлого - 37.9 сая </c:v>
                </c:pt>
                <c:pt idx="2">
                  <c:v>Алдангийн орлого - 0.2 сая</c:v>
                </c:pt>
                <c:pt idx="3">
                  <c:v>Интернэтийн орлого - 33.4 сая</c:v>
                </c:pt>
                <c:pt idx="4">
                  <c:v>Хүүний орлого - 206.5 сая</c:v>
                </c:pt>
                <c:pt idx="5">
                  <c:v>Бусад орлого - 0.1 сая</c:v>
                </c:pt>
              </c:strCache>
            </c:strRef>
          </c:cat>
          <c:val>
            <c:numRef>
              <c:f>'[TUZ-2021.01.26.xlsx]Hurliin material-2021.01.26'!$B$33:$B$38</c:f>
              <c:numCache>
                <c:formatCode>General</c:formatCode>
                <c:ptCount val="6"/>
                <c:pt idx="0">
                  <c:v>1468.6</c:v>
                </c:pt>
                <c:pt idx="1">
                  <c:v>37.9</c:v>
                </c:pt>
                <c:pt idx="2">
                  <c:v>0.2</c:v>
                </c:pt>
                <c:pt idx="3">
                  <c:v>33.4</c:v>
                </c:pt>
                <c:pt idx="4">
                  <c:v>206.5</c:v>
                </c:pt>
                <c:pt idx="5">
                  <c:v>0.1</c:v>
                </c:pt>
              </c:numCache>
            </c:numRef>
          </c:val>
          <c:extLst>
            <c:ext xmlns:c16="http://schemas.microsoft.com/office/drawing/2014/chart" uri="{C3380CC4-5D6E-409C-BE32-E72D297353CC}">
              <c16:uniqueId val="{0000000A-EBEE-437A-BF37-26B26C7702D4}"/>
            </c:ext>
          </c:extLst>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3802483620860273"/>
          <c:y val="0.34852093197855843"/>
          <c:w val="0.34770077012905393"/>
          <c:h val="0.39770119852328717"/>
        </c:manualLayout>
      </c:layout>
      <c:overlay val="0"/>
      <c:txPr>
        <a:bodyPr/>
        <a:lstStyle/>
        <a:p>
          <a:pPr>
            <a:defRPr sz="12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mn-MN" sz="1400" b="1" dirty="0">
                <a:solidFill>
                  <a:schemeClr val="tx1"/>
                </a:solidFill>
              </a:rPr>
              <a:t>НИЙТ</a:t>
            </a:r>
            <a:r>
              <a:rPr lang="mn-MN" sz="1400" b="1" baseline="0" dirty="0">
                <a:solidFill>
                  <a:schemeClr val="tx1"/>
                </a:solidFill>
              </a:rPr>
              <a:t> ЗАРДЛЫН ТӨЛӨВЛӨГӨӨНИЙ БИЕЛЭЛТ /сая.төг/</a:t>
            </a:r>
            <a:endParaRPr lang="en-US" sz="1400" b="1" dirty="0">
              <a:solidFill>
                <a:schemeClr val="tx1"/>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6.3791874500535917E-2"/>
          <c:y val="0.2115027397891053"/>
          <c:w val="0.9169681062594448"/>
          <c:h val="0.62974536077727128"/>
        </c:manualLayout>
      </c:layout>
      <c:barChart>
        <c:barDir val="col"/>
        <c:grouping val="clustered"/>
        <c:varyColors val="0"/>
        <c:ser>
          <c:idx val="0"/>
          <c:order val="0"/>
          <c:tx>
            <c:strRef>
              <c:f>'[Tailangiin shinjilgee-2020 (1).xlsx]Chart-2016-2020'!$A$49</c:f>
              <c:strCache>
                <c:ptCount val="1"/>
                <c:pt idx="0">
                  <c:v>Төлөвлөгөө</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'[Tailangiin shinjilgee-2020 (1).xlsx]Chart-2016-2020'!$B$48:$F$48</c:f>
              <c:strCache>
                <c:ptCount val="5"/>
                <c:pt idx="0">
                  <c:v>2016 он</c:v>
                </c:pt>
                <c:pt idx="1">
                  <c:v>2017 он</c:v>
                </c:pt>
                <c:pt idx="2">
                  <c:v>2018 он</c:v>
                </c:pt>
                <c:pt idx="3">
                  <c:v>2019 он</c:v>
                </c:pt>
                <c:pt idx="4">
                  <c:v>2020 он</c:v>
                </c:pt>
              </c:strCache>
            </c:strRef>
          </c:cat>
          <c:val>
            <c:numRef>
              <c:f>'[Tailangiin shinjilgee-2020 (1).xlsx]Chart-2016-2020'!$B$49:$F$49</c:f>
              <c:numCache>
                <c:formatCode>General</c:formatCode>
                <c:ptCount val="5"/>
                <c:pt idx="0">
                  <c:v>883.8</c:v>
                </c:pt>
                <c:pt idx="1">
                  <c:v>897</c:v>
                </c:pt>
                <c:pt idx="2">
                  <c:v>844.4</c:v>
                </c:pt>
                <c:pt idx="3">
                  <c:v>855.8</c:v>
                </c:pt>
                <c:pt idx="4">
                  <c:v>931.8</c:v>
                </c:pt>
              </c:numCache>
            </c:numRef>
          </c:val>
          <c:extLst>
            <c:ext xmlns:c16="http://schemas.microsoft.com/office/drawing/2014/chart" uri="{C3380CC4-5D6E-409C-BE32-E72D297353CC}">
              <c16:uniqueId val="{00000000-2BAE-41EB-A22F-0F67DE91CE45}"/>
            </c:ext>
          </c:extLst>
        </c:ser>
        <c:ser>
          <c:idx val="1"/>
          <c:order val="1"/>
          <c:tx>
            <c:strRef>
              <c:f>'[Tailangiin shinjilgee-2020 (1).xlsx]Chart-2016-2020'!$A$50</c:f>
              <c:strCache>
                <c:ptCount val="1"/>
                <c:pt idx="0">
                  <c:v>Гүйцэтгэл</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'[Tailangiin shinjilgee-2020 (1).xlsx]Chart-2016-2020'!$B$48:$F$48</c:f>
              <c:strCache>
                <c:ptCount val="5"/>
                <c:pt idx="0">
                  <c:v>2016 он</c:v>
                </c:pt>
                <c:pt idx="1">
                  <c:v>2017 он</c:v>
                </c:pt>
                <c:pt idx="2">
                  <c:v>2018 он</c:v>
                </c:pt>
                <c:pt idx="3">
                  <c:v>2019 он</c:v>
                </c:pt>
                <c:pt idx="4">
                  <c:v>2020 он</c:v>
                </c:pt>
              </c:strCache>
            </c:strRef>
          </c:cat>
          <c:val>
            <c:numRef>
              <c:f>'[Tailangiin shinjilgee-2020 (1).xlsx]Chart-2016-2020'!$B$50:$F$50</c:f>
              <c:numCache>
                <c:formatCode>General</c:formatCode>
                <c:ptCount val="5"/>
                <c:pt idx="0">
                  <c:v>817.4</c:v>
                </c:pt>
                <c:pt idx="1">
                  <c:v>775</c:v>
                </c:pt>
                <c:pt idx="2">
                  <c:v>789.2</c:v>
                </c:pt>
                <c:pt idx="3">
                  <c:v>832.5</c:v>
                </c:pt>
                <c:pt idx="4">
                  <c:v>836.2</c:v>
                </c:pt>
              </c:numCache>
            </c:numRef>
          </c:val>
          <c:extLst>
            <c:ext xmlns:c16="http://schemas.microsoft.com/office/drawing/2014/chart" uri="{C3380CC4-5D6E-409C-BE32-E72D297353CC}">
              <c16:uniqueId val="{00000001-2BAE-41EB-A22F-0F67DE91CE45}"/>
            </c:ext>
          </c:extLst>
        </c:ser>
        <c:ser>
          <c:idx val="2"/>
          <c:order val="2"/>
          <c:tx>
            <c:strRef>
              <c:f>'[Tailangiin shinjilgee-2020 (1).xlsx]Chart-2016-2020'!$A$51</c:f>
              <c:strCache>
                <c:ptCount val="1"/>
                <c:pt idx="0">
                  <c:v>Биелэлтийн хувь</c:v>
                </c:pt>
              </c:strCache>
            </c:strRef>
          </c:tx>
          <c:spPr>
            <a:solidFill>
              <a:srgbClr val="00B0F0"/>
            </a:solidFill>
            <a:ln>
              <a:noFill/>
            </a:ln>
            <a:effectLst/>
          </c:spPr>
          <c:invertIfNegative val="0"/>
          <c:dLbls>
            <c:dLbl>
              <c:idx val="0"/>
              <c:layout/>
              <c:tx>
                <c:rich>
                  <a:bodyPr/>
                  <a:lstStyle/>
                  <a:p>
                    <a:fld id="{786A1B01-F9E1-463E-AE49-81224E5D4293}"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2BAE-41EB-A22F-0F67DE91CE45}"/>
                </c:ext>
              </c:extLst>
            </c:dLbl>
            <c:dLbl>
              <c:idx val="1"/>
              <c:layout/>
              <c:tx>
                <c:rich>
                  <a:bodyPr/>
                  <a:lstStyle/>
                  <a:p>
                    <a:fld id="{194094D8-0ED9-414A-881A-C8C79E460E98}"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2BAE-41EB-A22F-0F67DE91CE45}"/>
                </c:ext>
              </c:extLst>
            </c:dLbl>
            <c:dLbl>
              <c:idx val="2"/>
              <c:layout>
                <c:manualLayout>
                  <c:x val="-7.2534605529372064E-17"/>
                  <c:y val="1.069518716577527E-2"/>
                </c:manualLayout>
              </c:layout>
              <c:tx>
                <c:rich>
                  <a:bodyPr/>
                  <a:lstStyle/>
                  <a:p>
                    <a:fld id="{9E655048-37E2-429C-A85B-BEF1081DFC8F}"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2BAE-41EB-A22F-0F67DE91CE45}"/>
                </c:ext>
              </c:extLst>
            </c:dLbl>
            <c:dLbl>
              <c:idx val="3"/>
              <c:layout/>
              <c:tx>
                <c:rich>
                  <a:bodyPr/>
                  <a:lstStyle/>
                  <a:p>
                    <a:fld id="{B68F76F7-2DF9-484D-BA4D-1609B5C47350}"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2BAE-41EB-A22F-0F67DE91CE45}"/>
                </c:ext>
              </c:extLst>
            </c:dLbl>
            <c:dLbl>
              <c:idx val="4"/>
              <c:layout/>
              <c:tx>
                <c:rich>
                  <a:bodyPr/>
                  <a:lstStyle/>
                  <a:p>
                    <a:fld id="{5DD45BD4-6645-4B20-A20C-47A987DADE20}"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2BAE-41EB-A22F-0F67DE91CE4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'[Tailangiin shinjilgee-2020 (1).xlsx]Chart-2016-2020'!$B$48:$F$48</c:f>
              <c:strCache>
                <c:ptCount val="5"/>
                <c:pt idx="0">
                  <c:v>2016 он</c:v>
                </c:pt>
                <c:pt idx="1">
                  <c:v>2017 он</c:v>
                </c:pt>
                <c:pt idx="2">
                  <c:v>2018 он</c:v>
                </c:pt>
                <c:pt idx="3">
                  <c:v>2019 он</c:v>
                </c:pt>
                <c:pt idx="4">
                  <c:v>2020 он</c:v>
                </c:pt>
              </c:strCache>
            </c:strRef>
          </c:cat>
          <c:val>
            <c:numRef>
              <c:f>'[Tailangiin shinjilgee-2020 (1).xlsx]Chart-2016-2020'!$B$51:$F$51</c:f>
              <c:numCache>
                <c:formatCode>General</c:formatCode>
                <c:ptCount val="5"/>
                <c:pt idx="0">
                  <c:v>92</c:v>
                </c:pt>
                <c:pt idx="1">
                  <c:v>86</c:v>
                </c:pt>
                <c:pt idx="2">
                  <c:v>93</c:v>
                </c:pt>
                <c:pt idx="3">
                  <c:v>97</c:v>
                </c:pt>
                <c:pt idx="4">
                  <c:v>90</c:v>
                </c:pt>
              </c:numCache>
            </c:numRef>
          </c:val>
          <c:extLst>
            <c:ext xmlns:c16="http://schemas.microsoft.com/office/drawing/2014/chart" uri="{C3380CC4-5D6E-409C-BE32-E72D297353CC}">
              <c16:uniqueId val="{00000007-2BAE-41EB-A22F-0F67DE91CE45}"/>
            </c:ext>
          </c:extLst>
        </c:ser>
        <c:dLbls>
          <c:showLegendKey val="0"/>
          <c:showVal val="0"/>
          <c:showCatName val="0"/>
          <c:showSerName val="0"/>
          <c:showPercent val="0"/>
          <c:showBubbleSize val="0"/>
        </c:dLbls>
        <c:gapWidth val="219"/>
        <c:overlap val="-27"/>
        <c:axId val="539322264"/>
        <c:axId val="539321936"/>
      </c:barChart>
      <c:catAx>
        <c:axId val="539322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39321936"/>
        <c:crosses val="autoZero"/>
        <c:auto val="1"/>
        <c:lblAlgn val="ctr"/>
        <c:lblOffset val="100"/>
        <c:noMultiLvlLbl val="0"/>
      </c:catAx>
      <c:valAx>
        <c:axId val="539321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393222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mn-MN" sz="1400"/>
              <a:t>ЗАРДЛЫН БҮТЭЦ 2020 ОН /Нийт 836.2 сая төгрөг/</a:t>
            </a:r>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22694212889253473"/>
          <c:y val="0.11877515078223899"/>
          <c:w val="0.48872362788800477"/>
          <c:h val="0.70633900397187788"/>
        </c:manualLayout>
      </c:layout>
      <c:doughnutChart>
        <c:varyColors val="1"/>
        <c:ser>
          <c:idx val="0"/>
          <c:order val="0"/>
          <c:tx>
            <c:strRef>
              <c:f>'Chart-2016-2020'!$B$62</c:f>
              <c:strCache>
                <c:ptCount val="1"/>
                <c:pt idx="0">
                  <c:v>Дүн</c:v>
                </c:pt>
              </c:strCache>
            </c:strRef>
          </c:tx>
          <c:dPt>
            <c:idx val="0"/>
            <c:bubble3D val="0"/>
            <c:spPr>
              <a:solidFill>
                <a:srgbClr val="00B0F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BB4-4BAF-B4CD-253D92A3DC14}"/>
              </c:ext>
            </c:extLst>
          </c:dPt>
          <c:dPt>
            <c:idx val="1"/>
            <c:bubble3D val="0"/>
            <c:spPr>
              <a:solidFill>
                <a:schemeClr val="accent6">
                  <a:lumMod val="60000"/>
                  <a:lumOff val="4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BB4-4BAF-B4CD-253D92A3DC14}"/>
              </c:ext>
            </c:extLst>
          </c:dPt>
          <c:dPt>
            <c:idx val="2"/>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BB4-4BAF-B4CD-253D92A3DC14}"/>
              </c:ext>
            </c:extLst>
          </c:dPt>
          <c:dPt>
            <c:idx val="3"/>
            <c:bubble3D val="0"/>
            <c:spPr>
              <a:solidFill>
                <a:schemeClr val="accent6">
                  <a:lumMod val="5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BB4-4BAF-B4CD-253D92A3DC14}"/>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7BB4-4BAF-B4CD-253D92A3DC14}"/>
              </c:ext>
            </c:extLst>
          </c:dPt>
          <c:dPt>
            <c:idx val="5"/>
            <c:bubble3D val="0"/>
            <c:spPr>
              <a:solidFill>
                <a:schemeClr val="accent2">
                  <a:lumMod val="40000"/>
                  <a:lumOff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7BB4-4BAF-B4CD-253D92A3DC14}"/>
              </c:ext>
            </c:extLst>
          </c:dPt>
          <c:dLbls>
            <c:dLbl>
              <c:idx val="5"/>
              <c:layout>
                <c:manualLayout>
                  <c:x val="2.1042560197236722E-2"/>
                  <c:y val="-3.0412241525880339E-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7BB4-4BAF-B4CD-253D92A3DC1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'Chart-2016-2020'!$A$63:$A$68</c:f>
              <c:strCache>
                <c:ptCount val="6"/>
                <c:pt idx="0">
                  <c:v>Цалин 296.8 сая</c:v>
                </c:pt>
                <c:pt idx="1">
                  <c:v>Ашиглалтын зардал 137.7 сая</c:v>
                </c:pt>
                <c:pt idx="2">
                  <c:v>Элэгдлийн зардал 163.4 сая</c:v>
                </c:pt>
                <c:pt idx="3">
                  <c:v>Материалын зардал 29.2 сая</c:v>
                </c:pt>
                <c:pt idx="4">
                  <c:v>Татварын зардал 165.9 сая</c:v>
                </c:pt>
                <c:pt idx="5">
                  <c:v>Бусад зардал 43.2 сая</c:v>
                </c:pt>
              </c:strCache>
            </c:strRef>
          </c:cat>
          <c:val>
            <c:numRef>
              <c:f>'Chart-2016-2020'!$B$63:$B$68</c:f>
              <c:numCache>
                <c:formatCode>General</c:formatCode>
                <c:ptCount val="6"/>
                <c:pt idx="0">
                  <c:v>296.8</c:v>
                </c:pt>
                <c:pt idx="1">
                  <c:v>137.69999999999999</c:v>
                </c:pt>
                <c:pt idx="2">
                  <c:v>163.4</c:v>
                </c:pt>
                <c:pt idx="3">
                  <c:v>29.2</c:v>
                </c:pt>
                <c:pt idx="4">
                  <c:v>165.9</c:v>
                </c:pt>
                <c:pt idx="5">
                  <c:v>43.2</c:v>
                </c:pt>
              </c:numCache>
            </c:numRef>
          </c:val>
          <c:extLst>
            <c:ext xmlns:c16="http://schemas.microsoft.com/office/drawing/2014/chart" uri="{C3380CC4-5D6E-409C-BE32-E72D297353CC}">
              <c16:uniqueId val="{0000000C-7BB4-4BAF-B4CD-253D92A3DC14}"/>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ayout>
        <c:manualLayout>
          <c:xMode val="edge"/>
          <c:yMode val="edge"/>
          <c:x val="0.15995719789616575"/>
          <c:y val="0.84382780619325592"/>
          <c:w val="0.71643169392157713"/>
          <c:h val="0.1395569217238538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b="1"/>
            </a:pPr>
            <a:r>
              <a:rPr kumimoji="0" lang="mn-MN" sz="1400" b="1" i="0" u="none" strike="noStrike" kern="1200" cap="none" spc="0" normalizeH="0" baseline="0" noProof="0">
                <a:ln>
                  <a:noFill/>
                </a:ln>
                <a:solidFill>
                  <a:sysClr val="windowText" lastClr="000000"/>
                </a:solidFill>
                <a:effectLst/>
                <a:uLnTx/>
                <a:uFillTx/>
                <a:latin typeface="Times New Roman" pitchFamily="18" charset="0"/>
                <a:cs typeface="Times New Roman" pitchFamily="18" charset="0"/>
              </a:rPr>
              <a:t>ОРЛОГЫН БҮТЭЦ-2020 ОН </a:t>
            </a:r>
          </a:p>
          <a:p>
            <a:pPr>
              <a:defRPr b="1"/>
            </a:pPr>
            <a:r>
              <a:rPr kumimoji="0" lang="mn-MN" sz="1200" b="1" i="0" u="none" strike="noStrike" kern="1200" cap="none" spc="0" normalizeH="0" baseline="0" noProof="0">
                <a:ln>
                  <a:noFill/>
                </a:ln>
                <a:solidFill>
                  <a:sysClr val="windowText" lastClr="000000"/>
                </a:solidFill>
                <a:effectLst/>
                <a:uLnTx/>
                <a:uFillTx/>
                <a:latin typeface="Times New Roman" pitchFamily="18" charset="0"/>
                <a:cs typeface="Times New Roman" pitchFamily="18" charset="0"/>
              </a:rPr>
              <a:t>/Нийт 1,746.7 сая төгрөг/</a:t>
            </a:r>
          </a:p>
        </c:rich>
      </c:tx>
      <c:layout>
        <c:manualLayout>
          <c:xMode val="edge"/>
          <c:yMode val="edge"/>
          <c:x val="0.48112846347607047"/>
          <c:y val="5.6949176863387956E-2"/>
        </c:manualLayout>
      </c:layout>
      <c:overlay val="0"/>
    </c:title>
    <c:autoTitleDeleted val="0"/>
    <c:plotArea>
      <c:layout>
        <c:manualLayout>
          <c:layoutTarget val="inner"/>
          <c:xMode val="edge"/>
          <c:yMode val="edge"/>
          <c:x val="0.14908577207459264"/>
          <c:y val="0.22172486015005699"/>
          <c:w val="0.408010154901922"/>
          <c:h val="0.81132493646246118"/>
        </c:manualLayout>
      </c:layout>
      <c:doughnutChart>
        <c:varyColors val="1"/>
        <c:dLbls>
          <c:showLegendKey val="0"/>
          <c:showVal val="0"/>
          <c:showCatName val="0"/>
          <c:showSerName val="0"/>
          <c:showPercent val="0"/>
          <c:showBubbleSize val="0"/>
          <c:showLeaderLines val="0"/>
        </c:dLbls>
        <c:firstSliceAng val="0"/>
        <c:holeSize val="50"/>
      </c:doughnutChart>
    </c:plotArea>
    <c:legend>
      <c:legendPos val="r"/>
      <c:layout>
        <c:manualLayout>
          <c:xMode val="edge"/>
          <c:yMode val="edge"/>
          <c:x val="0.6961058331184673"/>
          <c:y val="0.34852093197855843"/>
          <c:w val="0.28961977682876"/>
          <c:h val="0.41404101493810863"/>
        </c:manualLayout>
      </c:layout>
      <c:overlay val="0"/>
      <c:txPr>
        <a:bodyPr/>
        <a:lstStyle/>
        <a:p>
          <a:pPr>
            <a:defRPr>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1400"/>
            </a:pPr>
            <a:r>
              <a:rPr lang="mn-MN" sz="1400"/>
              <a:t>ЦЭВЭР АШГИЙН ТӨЛӨВЛӨГӨӨНИЙ БИЕЛЭЛТ /сая.төг/</a:t>
            </a:r>
            <a:endParaRPr lang="en-US" sz="1400"/>
          </a:p>
        </c:rich>
      </c:tx>
      <c:layout/>
      <c:overlay val="0"/>
    </c:title>
    <c:autoTitleDeleted val="0"/>
    <c:plotArea>
      <c:layout>
        <c:manualLayout>
          <c:layoutTarget val="inner"/>
          <c:xMode val="edge"/>
          <c:yMode val="edge"/>
          <c:x val="8.2367223065250378E-2"/>
          <c:y val="0.12646267235113631"/>
          <c:w val="0.89537683358624176"/>
          <c:h val="0.71422993096055309"/>
        </c:manualLayout>
      </c:layout>
      <c:barChart>
        <c:barDir val="col"/>
        <c:grouping val="clustered"/>
        <c:varyColors val="0"/>
        <c:ser>
          <c:idx val="0"/>
          <c:order val="0"/>
          <c:tx>
            <c:strRef>
              <c:f>'[TUZ-2021.01.26.xlsx]Hurliin material-2021.01.26'!$A$12</c:f>
              <c:strCache>
                <c:ptCount val="1"/>
                <c:pt idx="0">
                  <c:v>Төлөвлөгөө</c:v>
                </c:pt>
              </c:strCache>
            </c:strRef>
          </c:tx>
          <c:spPr>
            <a:solidFill>
              <a:schemeClr val="accent4"/>
            </a:solidFill>
          </c:spPr>
          <c:invertIfNegative val="0"/>
          <c:dLbls>
            <c:dLbl>
              <c:idx val="0"/>
              <c:layout>
                <c:manualLayout>
                  <c:x val="-6.2695924764890184E-3"/>
                  <c:y val="4.22609544054220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3ED-403C-A6B5-2A57E4C751DE}"/>
                </c:ext>
              </c:extLst>
            </c:dLbl>
            <c:dLbl>
              <c:idx val="2"/>
              <c:layout>
                <c:manualLayout>
                  <c:x val="-1.0449320794148381E-2"/>
                  <c:y val="1.690438176216865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3ED-403C-A6B5-2A57E4C751DE}"/>
                </c:ext>
              </c:extLst>
            </c:dLbl>
            <c:dLbl>
              <c:idx val="3"/>
              <c:layout>
                <c:manualLayout>
                  <c:x val="-6.2695924764889516E-3"/>
                  <c:y val="1.690438176216865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3ED-403C-A6B5-2A57E4C751DE}"/>
                </c:ext>
              </c:extLst>
            </c:dLbl>
            <c:dLbl>
              <c:idx val="4"/>
              <c:layout>
                <c:manualLayout>
                  <c:x val="-2.0348586061661424E-2"/>
                  <c:y val="-5.590384034685259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3ED-403C-A6B5-2A57E4C751DE}"/>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material-2021.01.26'!$B$11:$F$11</c:f>
              <c:strCache>
                <c:ptCount val="5"/>
                <c:pt idx="0">
                  <c:v>2016 он</c:v>
                </c:pt>
                <c:pt idx="1">
                  <c:v>2017 он</c:v>
                </c:pt>
                <c:pt idx="2">
                  <c:v>2018 он</c:v>
                </c:pt>
                <c:pt idx="3">
                  <c:v>2019 он</c:v>
                </c:pt>
                <c:pt idx="4">
                  <c:v>2020 он</c:v>
                </c:pt>
              </c:strCache>
            </c:strRef>
          </c:cat>
          <c:val>
            <c:numRef>
              <c:f>'[TUZ-2021.01.26.xlsx]Hurliin material-2021.01.26'!$B$12:$F$12</c:f>
              <c:numCache>
                <c:formatCode>General</c:formatCode>
                <c:ptCount val="5"/>
                <c:pt idx="0">
                  <c:v>525.5</c:v>
                </c:pt>
                <c:pt idx="1">
                  <c:v>522.6</c:v>
                </c:pt>
                <c:pt idx="2">
                  <c:v>658.3</c:v>
                </c:pt>
                <c:pt idx="3">
                  <c:v>750.7</c:v>
                </c:pt>
                <c:pt idx="4">
                  <c:v>890.1</c:v>
                </c:pt>
              </c:numCache>
            </c:numRef>
          </c:val>
          <c:extLst>
            <c:ext xmlns:c16="http://schemas.microsoft.com/office/drawing/2014/chart" uri="{C3380CC4-5D6E-409C-BE32-E72D297353CC}">
              <c16:uniqueId val="{00000004-83ED-403C-A6B5-2A57E4C751DE}"/>
            </c:ext>
          </c:extLst>
        </c:ser>
        <c:ser>
          <c:idx val="1"/>
          <c:order val="1"/>
          <c:tx>
            <c:strRef>
              <c:f>'[TUZ-2021.01.26.xlsx]Hurliin material-2021.01.26'!$A$13</c:f>
              <c:strCache>
                <c:ptCount val="1"/>
                <c:pt idx="0">
                  <c:v>Гүйцэтгэл</c:v>
                </c:pt>
              </c:strCache>
            </c:strRef>
          </c:tx>
          <c:spPr>
            <a:solidFill>
              <a:schemeClr val="accent1">
                <a:lumMod val="50000"/>
              </a:schemeClr>
            </a:solidFill>
          </c:spPr>
          <c:invertIfNegative val="0"/>
          <c:dLbls>
            <c:dLbl>
              <c:idx val="0"/>
              <c:layout>
                <c:manualLayout>
                  <c:x val="0"/>
                  <c:y val="1.267828632162649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3ED-403C-A6B5-2A57E4C751DE}"/>
                </c:ext>
              </c:extLst>
            </c:dLbl>
            <c:dLbl>
              <c:idx val="1"/>
              <c:layout>
                <c:manualLayout>
                  <c:x val="0"/>
                  <c:y val="-2.5356572643252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3ED-403C-A6B5-2A57E4C751DE}"/>
                </c:ext>
              </c:extLst>
            </c:dLbl>
            <c:dLbl>
              <c:idx val="3"/>
              <c:layout>
                <c:manualLayout>
                  <c:x val="-4.1797283176593526E-3"/>
                  <c:y val="1.69043817621686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3ED-403C-A6B5-2A57E4C751DE}"/>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material-2021.01.26'!$B$11:$F$11</c:f>
              <c:strCache>
                <c:ptCount val="5"/>
                <c:pt idx="0">
                  <c:v>2016 он</c:v>
                </c:pt>
                <c:pt idx="1">
                  <c:v>2017 он</c:v>
                </c:pt>
                <c:pt idx="2">
                  <c:v>2018 он</c:v>
                </c:pt>
                <c:pt idx="3">
                  <c:v>2019 он</c:v>
                </c:pt>
                <c:pt idx="4">
                  <c:v>2020 он</c:v>
                </c:pt>
              </c:strCache>
            </c:strRef>
          </c:cat>
          <c:val>
            <c:numRef>
              <c:f>'[TUZ-2021.01.26.xlsx]Hurliin material-2021.01.26'!$B$13:$F$13</c:f>
              <c:numCache>
                <c:formatCode>General</c:formatCode>
                <c:ptCount val="5"/>
                <c:pt idx="0">
                  <c:v>672.5</c:v>
                </c:pt>
                <c:pt idx="1">
                  <c:v>715.4</c:v>
                </c:pt>
                <c:pt idx="2">
                  <c:v>783.4</c:v>
                </c:pt>
                <c:pt idx="3" formatCode="0.0">
                  <c:v>820</c:v>
                </c:pt>
                <c:pt idx="4" formatCode="0.0">
                  <c:v>910.6</c:v>
                </c:pt>
              </c:numCache>
            </c:numRef>
          </c:val>
          <c:extLst>
            <c:ext xmlns:c16="http://schemas.microsoft.com/office/drawing/2014/chart" uri="{C3380CC4-5D6E-409C-BE32-E72D297353CC}">
              <c16:uniqueId val="{00000008-83ED-403C-A6B5-2A57E4C751DE}"/>
            </c:ext>
          </c:extLst>
        </c:ser>
        <c:ser>
          <c:idx val="2"/>
          <c:order val="2"/>
          <c:tx>
            <c:strRef>
              <c:f>'[TUZ-2021.01.26.xlsx]Hurliin material-2021.01.26'!$A$14</c:f>
              <c:strCache>
                <c:ptCount val="1"/>
                <c:pt idx="0">
                  <c:v>Биелэлтийн хувь</c:v>
                </c:pt>
              </c:strCache>
            </c:strRef>
          </c:tx>
          <c:spPr>
            <a:solidFill>
              <a:srgbClr val="00B0F0"/>
            </a:solidFill>
          </c:spPr>
          <c:invertIfNegative val="0"/>
          <c:dLbls>
            <c:dLbl>
              <c:idx val="2"/>
              <c:layout>
                <c:manualLayout>
                  <c:x val="6.269592476489028E-3"/>
                  <c:y val="2.11304772027108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3ED-403C-A6B5-2A57E4C751DE}"/>
                </c:ext>
              </c:extLst>
            </c:dLbl>
            <c:dLbl>
              <c:idx val="3"/>
              <c:layout>
                <c:manualLayout>
                  <c:x val="6.269592476489028E-3"/>
                  <c:y val="2.5356572643252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83ED-403C-A6B5-2A57E4C751DE}"/>
                </c:ext>
              </c:extLst>
            </c:dLbl>
            <c:dLbl>
              <c:idx val="4"/>
              <c:layout>
                <c:manualLayout>
                  <c:x val="0"/>
                  <c:y val="1.267828632162657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3ED-403C-A6B5-2A57E4C751DE}"/>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'[TUZ-2021.01.26.xlsx]Hurliin material-2021.01.26'!$B$11:$F$11</c:f>
              <c:strCache>
                <c:ptCount val="5"/>
                <c:pt idx="0">
                  <c:v>2016 он</c:v>
                </c:pt>
                <c:pt idx="1">
                  <c:v>2017 он</c:v>
                </c:pt>
                <c:pt idx="2">
                  <c:v>2018 он</c:v>
                </c:pt>
                <c:pt idx="3">
                  <c:v>2019 он</c:v>
                </c:pt>
                <c:pt idx="4">
                  <c:v>2020 он</c:v>
                </c:pt>
              </c:strCache>
            </c:strRef>
          </c:cat>
          <c:val>
            <c:numRef>
              <c:f>'[TUZ-2021.01.26.xlsx]Hurliin material-2021.01.26'!$B$14:$F$14</c:f>
              <c:numCache>
                <c:formatCode>General</c:formatCode>
                <c:ptCount val="5"/>
                <c:pt idx="0">
                  <c:v>128</c:v>
                </c:pt>
                <c:pt idx="1">
                  <c:v>137</c:v>
                </c:pt>
                <c:pt idx="2">
                  <c:v>119</c:v>
                </c:pt>
                <c:pt idx="3">
                  <c:v>109</c:v>
                </c:pt>
                <c:pt idx="4">
                  <c:v>102</c:v>
                </c:pt>
              </c:numCache>
            </c:numRef>
          </c:val>
          <c:extLst>
            <c:ext xmlns:c16="http://schemas.microsoft.com/office/drawing/2014/chart" uri="{C3380CC4-5D6E-409C-BE32-E72D297353CC}">
              <c16:uniqueId val="{0000000C-83ED-403C-A6B5-2A57E4C751DE}"/>
            </c:ext>
          </c:extLst>
        </c:ser>
        <c:dLbls>
          <c:showLegendKey val="0"/>
          <c:showVal val="0"/>
          <c:showCatName val="0"/>
          <c:showSerName val="0"/>
          <c:showPercent val="0"/>
          <c:showBubbleSize val="0"/>
        </c:dLbls>
        <c:gapWidth val="150"/>
        <c:axId val="212034688"/>
        <c:axId val="212036224"/>
      </c:barChart>
      <c:catAx>
        <c:axId val="212034688"/>
        <c:scaling>
          <c:orientation val="minMax"/>
        </c:scaling>
        <c:delete val="0"/>
        <c:axPos val="b"/>
        <c:numFmt formatCode="General" sourceLinked="0"/>
        <c:majorTickMark val="none"/>
        <c:minorTickMark val="none"/>
        <c:tickLblPos val="nextTo"/>
        <c:txPr>
          <a:bodyPr/>
          <a:lstStyle/>
          <a:p>
            <a:pPr>
              <a:defRPr sz="1200"/>
            </a:pPr>
            <a:endParaRPr lang="en-US"/>
          </a:p>
        </c:txPr>
        <c:crossAx val="212036224"/>
        <c:crosses val="autoZero"/>
        <c:auto val="1"/>
        <c:lblAlgn val="ctr"/>
        <c:lblOffset val="100"/>
        <c:noMultiLvlLbl val="0"/>
      </c:catAx>
      <c:valAx>
        <c:axId val="212036224"/>
        <c:scaling>
          <c:orientation val="minMax"/>
        </c:scaling>
        <c:delete val="0"/>
        <c:axPos val="l"/>
        <c:majorGridlines/>
        <c:numFmt formatCode="General" sourceLinked="1"/>
        <c:majorTickMark val="none"/>
        <c:minorTickMark val="none"/>
        <c:tickLblPos val="nextTo"/>
        <c:txPr>
          <a:bodyPr/>
          <a:lstStyle/>
          <a:p>
            <a:pPr>
              <a:defRPr sz="1200"/>
            </a:pPr>
            <a:endParaRPr lang="en-US"/>
          </a:p>
        </c:txPr>
        <c:crossAx val="212034688"/>
        <c:crosses val="autoZero"/>
        <c:crossBetween val="between"/>
      </c:valAx>
    </c:plotArea>
    <c:legend>
      <c:legendPos val="b"/>
      <c:layout/>
      <c:overlay val="0"/>
      <c:txPr>
        <a:bodyPr/>
        <a:lstStyle/>
        <a:p>
          <a:pPr>
            <a:defRPr sz="1200"/>
          </a:pPr>
          <a:endParaRPr lang="en-US"/>
        </a:p>
      </c:txPr>
    </c:legend>
    <c:plotVisOnly val="1"/>
    <c:dispBlanksAs val="gap"/>
    <c:showDLblsOverMax val="0"/>
  </c:chart>
  <c:txPr>
    <a:bodyPr/>
    <a:lstStyle/>
    <a:p>
      <a:pPr>
        <a:defRPr sz="1000">
          <a:latin typeface="Times New Roman" pitchFamily="18" charset="0"/>
          <a:cs typeface="Times New Roman"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85">
  <cs:axisTitle>
    <cs:lnRef idx="0"/>
    <cs:fillRef idx="0"/>
    <cs:effectRef idx="0"/>
    <cs:fontRef idx="minor">
      <a:schemeClr val="tx2"/>
    </cs:fontRef>
    <cs:defRPr sz="1197"/>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65000"/>
            <a:lumOff val="35000"/>
          </a:schemeClr>
        </a:solidFill>
        <a:round/>
      </a:ln>
    </cs:spPr>
    <cs:defRPr sz="1197" kern="1200"/>
  </cs:chartArea>
  <cs:dataLabel>
    <cs:lnRef idx="0"/>
    <cs:fillRef idx="0"/>
    <cs:effectRef idx="0"/>
    <cs:fontRef idx="minor">
      <a:schemeClr val="lt1"/>
    </cs:fontRef>
    <cs:defRPr sz="1131" kern="1200"/>
    <cs:bodyPr lIns="38100" tIns="19050" rIns="38100" bIns="19050">
      <a:spAutoFit/>
    </cs:bodyPr>
  </cs:dataLabel>
  <cs:dataLabelCallout>
    <cs:lnRef idx="0"/>
    <cs:fillRef idx="0"/>
    <cs:effectRef idx="0"/>
    <cs:fontRef idx="minor">
      <a:schemeClr val="tx2"/>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2"/>
    </cs:fontRef>
    <cs:spPr>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ln w="9525">
        <a:solidFill>
          <a:schemeClr val="lt1"/>
        </a:solidFill>
      </a:ln>
    </cs:spPr>
  </cs:dataPoint>
  <cs:dataPoint3D>
    <cs:lnRef idx="0"/>
    <cs:fillRef idx="0">
      <cs:styleClr val="auto"/>
    </cs:fillRef>
    <cs:effectRef idx="0"/>
    <cs:fontRef idx="minor">
      <a:schemeClr val="tx2"/>
    </cs:fontRef>
    <cs:spPr>
      <a:solidFill>
        <a:schemeClr val="phClr"/>
      </a:solidFill>
    </cs:spPr>
  </cs:dataPoint3D>
  <cs:dataPointLine>
    <cs:lnRef idx="0">
      <cs:styleClr val="auto"/>
    </cs:lnRef>
    <cs:fillRef idx="0"/>
    <cs:effectRef idx="0"/>
    <cs:fontRef idx="minor">
      <a:schemeClr val="tx2"/>
    </cs:fontRef>
    <cs:spPr>
      <a:ln w="28575" cap="rnd">
        <a:solidFill>
          <a:schemeClr val="phClr"/>
        </a:solidFill>
        <a:round/>
      </a:ln>
    </cs:spPr>
  </cs:dataPointLine>
  <cs:dataPointMarker>
    <cs:lnRef idx="0"/>
    <cs:fillRef idx="0">
      <cs:styleClr val="auto"/>
    </cs:fillRef>
    <cs:effectRef idx="0"/>
    <cs:fontRef idx="minor">
      <a:schemeClr val="tx2"/>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2"/>
    </cs:fontRef>
    <cs:spPr>
      <a:ln w="28575" cap="rnd">
        <a:solidFill>
          <a:schemeClr val="phClr"/>
        </a:solidFill>
        <a:round/>
      </a:ln>
    </cs:spPr>
  </cs:dataPointWireframe>
  <cs:dataTable>
    <cs:lnRef idx="0"/>
    <cs:fillRef idx="0"/>
    <cs:effectRef idx="0"/>
    <cs:fontRef idx="minor">
      <a:schemeClr val="tx2"/>
    </cs:fontRef>
    <cs:defRPr sz="1197"/>
  </cs:dataTable>
  <cs:downBar>
    <cs:lnRef idx="0"/>
    <cs:fillRef idx="0"/>
    <cs:effectRef idx="0"/>
    <cs:fontRef idx="minor">
      <a:schemeClr val="dk1"/>
    </cs:fontRef>
    <cs:spPr>
      <a:solidFill>
        <a:schemeClr val="dk1"/>
      </a:solidFill>
    </cs:spPr>
  </cs:downBar>
  <cs:dropLine>
    <cs:lnRef idx="0"/>
    <cs:fillRef idx="0"/>
    <cs:effectRef idx="0"/>
    <cs:fontRef idx="minor">
      <a:schemeClr val="tx2"/>
    </cs:fontRef>
  </cs:dropLine>
  <cs:errorBar>
    <cs:lnRef idx="0"/>
    <cs:fillRef idx="0"/>
    <cs:effectRef idx="0"/>
    <cs:fontRef idx="minor">
      <a:schemeClr val="tx2"/>
    </cs:fontRef>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lumOff val="10000"/>
          </a:schemeClr>
        </a:solidFill>
      </a:ln>
    </cs:spPr>
  </cs:gridlineMinor>
  <cs:hiLoLine>
    <cs:lnRef idx="0"/>
    <cs:fillRef idx="0"/>
    <cs:effectRef idx="0"/>
    <cs:fontRef idx="minor">
      <a:schemeClr val="tx2"/>
    </cs:fontRef>
  </cs:hiLoLine>
  <cs:leaderLine>
    <cs:lnRef idx="0"/>
    <cs:fillRef idx="0"/>
    <cs:effectRef idx="0"/>
    <cs:fontRef idx="minor">
      <a:schemeClr val="tx2"/>
    </cs:fontRef>
  </cs:leaderLine>
  <cs:legend>
    <cs:lnRef idx="0"/>
    <cs:fillRef idx="0"/>
    <cs:effectRef idx="0"/>
    <cs:fontRef idx="minor">
      <a:schemeClr val="tx2"/>
    </cs:fontRef>
    <cs:defRPr sz="1197" kern="1200"/>
    <cs:bodyPr/>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cs:seriesAxis>
  <cs:seriesLine>
    <cs:lnRef idx="0"/>
    <cs:fillRef idx="0"/>
    <cs:effectRef idx="0"/>
    <cs:fontRef idx="minor">
      <a:schemeClr val="tx2"/>
    </cs:fontRef>
    <cs:spPr>
      <a:ln w="9525" cap="flat">
        <a:solidFill>
          <a:srgbClr val="D9D9D9"/>
        </a:solidFill>
        <a:round/>
      </a:ln>
    </cs:spPr>
  </cs:seriesLine>
  <cs:title>
    <cs:lnRef idx="0"/>
    <cs:fillRef idx="0"/>
    <cs:effectRef idx="0"/>
    <cs:fontRef idx="minor">
      <a:schemeClr val="tx2"/>
    </cs:fontRef>
    <cs:defRPr sz="2128" b="1" kern="1200"/>
    <cs:bodyPr/>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cs:trendlineLabel>
  <cs:upBar>
    <cs:lnRef idx="0"/>
    <cs:fillRef idx="0"/>
    <cs:effectRef idx="0"/>
    <cs:fontRef idx="minor">
      <a:schemeClr val="tx2"/>
    </cs:fontRef>
    <cs:spPr>
      <a:solidFill>
        <a:schemeClr val="lt1"/>
      </a:solidFill>
    </cs:spPr>
  </cs:upBar>
  <cs:valueAxis>
    <cs:lnRef idx="0"/>
    <cs:fillRef idx="0"/>
    <cs:effectRef idx="0"/>
    <cs:fontRef idx="minor">
      <a:schemeClr val="tx2"/>
    </cs:fontRef>
    <cs:defRPr sz="1197"/>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1B60AA31-E250-4BA9-97E3-101C79C296FB}" type="datetimeFigureOut">
              <a:rPr lang="en-US" smtClean="0"/>
              <a:t>2021/03/31</a:t>
            </a:fld>
            <a:endParaRPr lang="en-US"/>
          </a:p>
        </p:txBody>
      </p:sp>
      <p:sp>
        <p:nvSpPr>
          <p:cNvPr id="4" name="Slide Image Placeholder 3"/>
          <p:cNvSpPr>
            <a:spLocks noGrp="1" noRot="1" noChangeAspect="1"/>
          </p:cNvSpPr>
          <p:nvPr>
            <p:ph type="sldImg" idx="2"/>
          </p:nvPr>
        </p:nvSpPr>
        <p:spPr>
          <a:xfrm>
            <a:off x="2111375" y="696913"/>
            <a:ext cx="278765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B4CE6240-7049-43A9-A095-9266579E1612}" type="slidenum">
              <a:rPr lang="en-US" smtClean="0"/>
              <a:t>‹#›</a:t>
            </a:fld>
            <a:endParaRPr lang="en-US"/>
          </a:p>
        </p:txBody>
      </p:sp>
    </p:spTree>
    <p:extLst>
      <p:ext uri="{BB962C8B-B14F-4D97-AF65-F5344CB8AC3E}">
        <p14:creationId xmlns:p14="http://schemas.microsoft.com/office/powerpoint/2010/main" val="221351052"/>
      </p:ext>
    </p:extLst>
  </p:cSld>
  <p:clrMap bg1="lt1" tx1="dk1" bg2="lt2" tx2="dk2" accent1="accent1" accent2="accent2" accent3="accent3" accent4="accent4" accent5="accent5" accent6="accent6" hlink="hlink" folHlink="folHlink"/>
  <p:notesStyle>
    <a:lvl1pPr marL="0" algn="l" defTabSz="1496233" rtl="0" eaLnBrk="1" latinLnBrk="0" hangingPunct="1">
      <a:defRPr sz="2000" kern="1200">
        <a:solidFill>
          <a:schemeClr val="tx1"/>
        </a:solidFill>
        <a:latin typeface="+mn-lt"/>
        <a:ea typeface="+mn-ea"/>
        <a:cs typeface="+mn-cs"/>
      </a:defRPr>
    </a:lvl1pPr>
    <a:lvl2pPr marL="748116" algn="l" defTabSz="1496233" rtl="0" eaLnBrk="1" latinLnBrk="0" hangingPunct="1">
      <a:defRPr sz="2000" kern="1200">
        <a:solidFill>
          <a:schemeClr val="tx1"/>
        </a:solidFill>
        <a:latin typeface="+mn-lt"/>
        <a:ea typeface="+mn-ea"/>
        <a:cs typeface="+mn-cs"/>
      </a:defRPr>
    </a:lvl2pPr>
    <a:lvl3pPr marL="1496233" algn="l" defTabSz="1496233" rtl="0" eaLnBrk="1" latinLnBrk="0" hangingPunct="1">
      <a:defRPr sz="2000" kern="1200">
        <a:solidFill>
          <a:schemeClr val="tx1"/>
        </a:solidFill>
        <a:latin typeface="+mn-lt"/>
        <a:ea typeface="+mn-ea"/>
        <a:cs typeface="+mn-cs"/>
      </a:defRPr>
    </a:lvl3pPr>
    <a:lvl4pPr marL="2244349" algn="l" defTabSz="1496233" rtl="0" eaLnBrk="1" latinLnBrk="0" hangingPunct="1">
      <a:defRPr sz="2000" kern="1200">
        <a:solidFill>
          <a:schemeClr val="tx1"/>
        </a:solidFill>
        <a:latin typeface="+mn-lt"/>
        <a:ea typeface="+mn-ea"/>
        <a:cs typeface="+mn-cs"/>
      </a:defRPr>
    </a:lvl4pPr>
    <a:lvl5pPr marL="2992465" algn="l" defTabSz="1496233" rtl="0" eaLnBrk="1" latinLnBrk="0" hangingPunct="1">
      <a:defRPr sz="2000" kern="1200">
        <a:solidFill>
          <a:schemeClr val="tx1"/>
        </a:solidFill>
        <a:latin typeface="+mn-lt"/>
        <a:ea typeface="+mn-ea"/>
        <a:cs typeface="+mn-cs"/>
      </a:defRPr>
    </a:lvl5pPr>
    <a:lvl6pPr marL="3740582" algn="l" defTabSz="1496233" rtl="0" eaLnBrk="1" latinLnBrk="0" hangingPunct="1">
      <a:defRPr sz="2000" kern="1200">
        <a:solidFill>
          <a:schemeClr val="tx1"/>
        </a:solidFill>
        <a:latin typeface="+mn-lt"/>
        <a:ea typeface="+mn-ea"/>
        <a:cs typeface="+mn-cs"/>
      </a:defRPr>
    </a:lvl6pPr>
    <a:lvl7pPr marL="4488698" algn="l" defTabSz="1496233" rtl="0" eaLnBrk="1" latinLnBrk="0" hangingPunct="1">
      <a:defRPr sz="2000" kern="1200">
        <a:solidFill>
          <a:schemeClr val="tx1"/>
        </a:solidFill>
        <a:latin typeface="+mn-lt"/>
        <a:ea typeface="+mn-ea"/>
        <a:cs typeface="+mn-cs"/>
      </a:defRPr>
    </a:lvl7pPr>
    <a:lvl8pPr marL="5236815" algn="l" defTabSz="1496233" rtl="0" eaLnBrk="1" latinLnBrk="0" hangingPunct="1">
      <a:defRPr sz="2000" kern="1200">
        <a:solidFill>
          <a:schemeClr val="tx1"/>
        </a:solidFill>
        <a:latin typeface="+mn-lt"/>
        <a:ea typeface="+mn-ea"/>
        <a:cs typeface="+mn-cs"/>
      </a:defRPr>
    </a:lvl8pPr>
    <a:lvl9pPr marL="5984931" algn="l" defTabSz="1496233" rtl="0" eaLnBrk="1" latinLnBrk="0" hangingPunct="1">
      <a:defRPr sz="2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1</a:t>
            </a:fld>
            <a:endParaRPr lang="en-US"/>
          </a:p>
        </p:txBody>
      </p:sp>
    </p:spTree>
    <p:extLst>
      <p:ext uri="{BB962C8B-B14F-4D97-AF65-F5344CB8AC3E}">
        <p14:creationId xmlns:p14="http://schemas.microsoft.com/office/powerpoint/2010/main" val="3503744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10</a:t>
            </a:fld>
            <a:endParaRPr lang="en-US"/>
          </a:p>
        </p:txBody>
      </p:sp>
    </p:spTree>
    <p:extLst>
      <p:ext uri="{BB962C8B-B14F-4D97-AF65-F5344CB8AC3E}">
        <p14:creationId xmlns:p14="http://schemas.microsoft.com/office/powerpoint/2010/main" val="4138500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7174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4817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0188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5276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1470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1988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1790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09382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1324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a:t>
            </a:fld>
            <a:endParaRPr lang="en-US"/>
          </a:p>
        </p:txBody>
      </p:sp>
    </p:spTree>
    <p:extLst>
      <p:ext uri="{BB962C8B-B14F-4D97-AF65-F5344CB8AC3E}">
        <p14:creationId xmlns:p14="http://schemas.microsoft.com/office/powerpoint/2010/main" val="3246237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2563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21</a:t>
            </a:fld>
            <a:endParaRPr lang="en-US"/>
          </a:p>
        </p:txBody>
      </p:sp>
    </p:spTree>
    <p:extLst>
      <p:ext uri="{BB962C8B-B14F-4D97-AF65-F5344CB8AC3E}">
        <p14:creationId xmlns:p14="http://schemas.microsoft.com/office/powerpoint/2010/main" val="2964550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1496233" rtl="0" eaLnBrk="1" fontAlgn="auto" latinLnBrk="0" hangingPunct="1">
              <a:lnSpc>
                <a:spcPct val="100000"/>
              </a:lnSpc>
              <a:spcBef>
                <a:spcPts val="0"/>
              </a:spcBef>
              <a:spcAft>
                <a:spcPts val="0"/>
              </a:spcAft>
              <a:buClrTx/>
              <a:buSzTx/>
              <a:buFontTx/>
              <a:buNone/>
              <a:tabLst/>
              <a:defRPr/>
            </a:pPr>
            <a:fld id="{B4CE6240-7049-43A9-A095-9266579E16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96233"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9429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23</a:t>
            </a:fld>
            <a:endParaRPr lang="en-US"/>
          </a:p>
        </p:txBody>
      </p:sp>
    </p:spTree>
    <p:extLst>
      <p:ext uri="{BB962C8B-B14F-4D97-AF65-F5344CB8AC3E}">
        <p14:creationId xmlns:p14="http://schemas.microsoft.com/office/powerpoint/2010/main" val="1128111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24</a:t>
            </a:fld>
            <a:endParaRPr lang="en-US"/>
          </a:p>
        </p:txBody>
      </p:sp>
    </p:spTree>
    <p:extLst>
      <p:ext uri="{BB962C8B-B14F-4D97-AF65-F5344CB8AC3E}">
        <p14:creationId xmlns:p14="http://schemas.microsoft.com/office/powerpoint/2010/main" val="9667093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25</a:t>
            </a:fld>
            <a:endParaRPr lang="en-US"/>
          </a:p>
        </p:txBody>
      </p:sp>
    </p:spTree>
    <p:extLst>
      <p:ext uri="{BB962C8B-B14F-4D97-AF65-F5344CB8AC3E}">
        <p14:creationId xmlns:p14="http://schemas.microsoft.com/office/powerpoint/2010/main" val="1989369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26</a:t>
            </a:fld>
            <a:endParaRPr lang="en-US"/>
          </a:p>
        </p:txBody>
      </p:sp>
    </p:spTree>
    <p:extLst>
      <p:ext uri="{BB962C8B-B14F-4D97-AF65-F5344CB8AC3E}">
        <p14:creationId xmlns:p14="http://schemas.microsoft.com/office/powerpoint/2010/main" val="12059820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27</a:t>
            </a:fld>
            <a:endParaRPr lang="en-US"/>
          </a:p>
        </p:txBody>
      </p:sp>
    </p:spTree>
    <p:extLst>
      <p:ext uri="{BB962C8B-B14F-4D97-AF65-F5344CB8AC3E}">
        <p14:creationId xmlns:p14="http://schemas.microsoft.com/office/powerpoint/2010/main" val="691916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E6240-7049-43A9-A095-9266579E1612}" type="slidenum">
              <a:rPr lang="en-US" smtClean="0"/>
              <a:t>3</a:t>
            </a:fld>
            <a:endParaRPr lang="en-US"/>
          </a:p>
        </p:txBody>
      </p:sp>
    </p:spTree>
    <p:extLst>
      <p:ext uri="{BB962C8B-B14F-4D97-AF65-F5344CB8AC3E}">
        <p14:creationId xmlns:p14="http://schemas.microsoft.com/office/powerpoint/2010/main" val="577399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4</a:t>
            </a:fld>
            <a:endParaRPr lang="en-US"/>
          </a:p>
        </p:txBody>
      </p:sp>
    </p:spTree>
    <p:extLst>
      <p:ext uri="{BB962C8B-B14F-4D97-AF65-F5344CB8AC3E}">
        <p14:creationId xmlns:p14="http://schemas.microsoft.com/office/powerpoint/2010/main" val="3805854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5</a:t>
            </a:fld>
            <a:endParaRPr lang="en-US"/>
          </a:p>
        </p:txBody>
      </p:sp>
    </p:spTree>
    <p:extLst>
      <p:ext uri="{BB962C8B-B14F-4D97-AF65-F5344CB8AC3E}">
        <p14:creationId xmlns:p14="http://schemas.microsoft.com/office/powerpoint/2010/main" val="2593346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6</a:t>
            </a:fld>
            <a:endParaRPr lang="en-US"/>
          </a:p>
        </p:txBody>
      </p:sp>
    </p:spTree>
    <p:extLst>
      <p:ext uri="{BB962C8B-B14F-4D97-AF65-F5344CB8AC3E}">
        <p14:creationId xmlns:p14="http://schemas.microsoft.com/office/powerpoint/2010/main" val="1086920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7</a:t>
            </a:fld>
            <a:endParaRPr lang="en-US"/>
          </a:p>
        </p:txBody>
      </p:sp>
    </p:spTree>
    <p:extLst>
      <p:ext uri="{BB962C8B-B14F-4D97-AF65-F5344CB8AC3E}">
        <p14:creationId xmlns:p14="http://schemas.microsoft.com/office/powerpoint/2010/main" val="2989734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8</a:t>
            </a:fld>
            <a:endParaRPr lang="en-US"/>
          </a:p>
        </p:txBody>
      </p:sp>
    </p:spTree>
    <p:extLst>
      <p:ext uri="{BB962C8B-B14F-4D97-AF65-F5344CB8AC3E}">
        <p14:creationId xmlns:p14="http://schemas.microsoft.com/office/powerpoint/2010/main" val="3194329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696913"/>
            <a:ext cx="27876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E6240-7049-43A9-A095-9266579E1612}" type="slidenum">
              <a:rPr lang="en-US" smtClean="0"/>
              <a:t>9</a:t>
            </a:fld>
            <a:endParaRPr lang="en-US"/>
          </a:p>
        </p:txBody>
      </p:sp>
    </p:spTree>
    <p:extLst>
      <p:ext uri="{BB962C8B-B14F-4D97-AF65-F5344CB8AC3E}">
        <p14:creationId xmlns:p14="http://schemas.microsoft.com/office/powerpoint/2010/main" val="2726453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496484"/>
            <a:ext cx="6217920" cy="3183467"/>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914400" y="4802717"/>
            <a:ext cx="5486400" cy="2207683"/>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C774A7-E67E-4993-9709-D9564C2E055A}" type="datetimeFigureOut">
              <a:rPr lang="en-US" smtClean="0"/>
              <a:t>2021/03/31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290061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774A7-E67E-4993-9709-D9564C2E055A}" type="datetimeFigureOut">
              <a:rPr lang="en-US" smtClean="0"/>
              <a:t>2021/03/31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1691133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486834"/>
            <a:ext cx="1577340"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486834"/>
            <a:ext cx="4640580"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774A7-E67E-4993-9709-D9564C2E055A}" type="datetimeFigureOut">
              <a:rPr lang="en-US" smtClean="0"/>
              <a:t>2021/03/31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287405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774A7-E67E-4993-9709-D9564C2E055A}" type="datetimeFigureOut">
              <a:rPr lang="en-US" smtClean="0"/>
              <a:t>2021/03/31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23290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279653"/>
            <a:ext cx="6309360" cy="3803649"/>
          </a:xfrm>
        </p:spPr>
        <p:txBody>
          <a:bodyPr anchor="b"/>
          <a:lstStyle>
            <a:lvl1pPr>
              <a:defRPr sz="4800"/>
            </a:lvl1pPr>
          </a:lstStyle>
          <a:p>
            <a:r>
              <a:rPr lang="en-US" smtClean="0"/>
              <a:t>Click to edit Master title style</a:t>
            </a:r>
            <a:endParaRPr lang="en-US" dirty="0"/>
          </a:p>
        </p:txBody>
      </p:sp>
      <p:sp>
        <p:nvSpPr>
          <p:cNvPr id="3" name="Text Placeholder 2"/>
          <p:cNvSpPr>
            <a:spLocks noGrp="1"/>
          </p:cNvSpPr>
          <p:nvPr>
            <p:ph type="body" idx="1"/>
          </p:nvPr>
        </p:nvSpPr>
        <p:spPr>
          <a:xfrm>
            <a:off x="499110" y="6119286"/>
            <a:ext cx="6309360" cy="200024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8C774A7-E67E-4993-9709-D9564C2E055A}" type="datetimeFigureOut">
              <a:rPr lang="en-US" smtClean="0"/>
              <a:t>2021/03/31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297465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2920" y="2434167"/>
            <a:ext cx="310896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703320" y="2434167"/>
            <a:ext cx="310896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C774A7-E67E-4993-9709-D9564C2E055A}" type="datetimeFigureOut">
              <a:rPr lang="en-US" smtClean="0"/>
              <a:t>2021/03/31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188863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6836"/>
            <a:ext cx="6309360"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3874" y="2241551"/>
            <a:ext cx="3094672"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Edit Master text styles</a:t>
            </a:r>
          </a:p>
        </p:txBody>
      </p:sp>
      <p:sp>
        <p:nvSpPr>
          <p:cNvPr id="4" name="Content Placeholder 3"/>
          <p:cNvSpPr>
            <a:spLocks noGrp="1"/>
          </p:cNvSpPr>
          <p:nvPr>
            <p:ph sz="half" idx="2"/>
          </p:nvPr>
        </p:nvSpPr>
        <p:spPr>
          <a:xfrm>
            <a:off x="503874" y="3340100"/>
            <a:ext cx="3094672"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03320" y="2241551"/>
            <a:ext cx="3109913"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Edit Master text styles</a:t>
            </a:r>
          </a:p>
        </p:txBody>
      </p:sp>
      <p:sp>
        <p:nvSpPr>
          <p:cNvPr id="6" name="Content Placeholder 5"/>
          <p:cNvSpPr>
            <a:spLocks noGrp="1"/>
          </p:cNvSpPr>
          <p:nvPr>
            <p:ph sz="quarter" idx="4"/>
          </p:nvPr>
        </p:nvSpPr>
        <p:spPr>
          <a:xfrm>
            <a:off x="3703320" y="3340100"/>
            <a:ext cx="310991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C774A7-E67E-4993-9709-D9564C2E055A}" type="datetimeFigureOut">
              <a:rPr lang="en-US" smtClean="0"/>
              <a:t>2021/03/31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5769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C774A7-E67E-4993-9709-D9564C2E055A}" type="datetimeFigureOut">
              <a:rPr lang="en-US" smtClean="0"/>
              <a:t>2021/03/31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383693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774A7-E67E-4993-9709-D9564C2E055A}" type="datetimeFigureOut">
              <a:rPr lang="en-US" smtClean="0"/>
              <a:t>2021/03/31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4077764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smtClean="0"/>
              <a:t>Click to edit Master title style</a:t>
            </a:r>
            <a:endParaRPr lang="en-US" dirty="0"/>
          </a:p>
        </p:txBody>
      </p:sp>
      <p:sp>
        <p:nvSpPr>
          <p:cNvPr id="3" name="Content Placeholder 2"/>
          <p:cNvSpPr>
            <a:spLocks noGrp="1"/>
          </p:cNvSpPr>
          <p:nvPr>
            <p:ph idx="1"/>
          </p:nvPr>
        </p:nvSpPr>
        <p:spPr>
          <a:xfrm>
            <a:off x="3109913" y="1316569"/>
            <a:ext cx="3703320" cy="6498167"/>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98C774A7-E67E-4993-9709-D9564C2E055A}" type="datetimeFigureOut">
              <a:rPr lang="en-US" smtClean="0"/>
              <a:t>2021/03/31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55343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109913" y="1316569"/>
            <a:ext cx="3703320" cy="6498167"/>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98C774A7-E67E-4993-9709-D9564C2E055A}" type="datetimeFigureOut">
              <a:rPr lang="en-US" smtClean="0"/>
              <a:t>2021/03/31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858A4-1966-4ACA-82AE-FCC7B1D9530A}" type="slidenum">
              <a:rPr lang="en-US" smtClean="0"/>
              <a:t>‹#›</a:t>
            </a:fld>
            <a:endParaRPr lang="en-US"/>
          </a:p>
        </p:txBody>
      </p:sp>
    </p:spTree>
    <p:extLst>
      <p:ext uri="{BB962C8B-B14F-4D97-AF65-F5344CB8AC3E}">
        <p14:creationId xmlns:p14="http://schemas.microsoft.com/office/powerpoint/2010/main" val="65657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486836"/>
            <a:ext cx="6309360"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2434167"/>
            <a:ext cx="6309360"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02920" y="8475136"/>
            <a:ext cx="1645920" cy="486833"/>
          </a:xfrm>
          <a:prstGeom prst="rect">
            <a:avLst/>
          </a:prstGeom>
        </p:spPr>
        <p:txBody>
          <a:bodyPr vert="horz" lIns="91440" tIns="45720" rIns="91440" bIns="45720" rtlCol="0" anchor="ctr"/>
          <a:lstStyle>
            <a:lvl1pPr algn="l">
              <a:defRPr sz="960">
                <a:solidFill>
                  <a:schemeClr val="tx1">
                    <a:tint val="75000"/>
                  </a:schemeClr>
                </a:solidFill>
              </a:defRPr>
            </a:lvl1pPr>
          </a:lstStyle>
          <a:p>
            <a:fld id="{98C774A7-E67E-4993-9709-D9564C2E055A}" type="datetimeFigureOut">
              <a:rPr lang="en-US" smtClean="0"/>
              <a:t>2021/03/31</a:t>
            </a:fld>
            <a:endParaRPr lang="en-US"/>
          </a:p>
        </p:txBody>
      </p:sp>
      <p:sp>
        <p:nvSpPr>
          <p:cNvPr id="5" name="Footer Placeholder 4"/>
          <p:cNvSpPr>
            <a:spLocks noGrp="1"/>
          </p:cNvSpPr>
          <p:nvPr>
            <p:ph type="ftr" sz="quarter" idx="3"/>
          </p:nvPr>
        </p:nvSpPr>
        <p:spPr>
          <a:xfrm>
            <a:off x="2423160" y="8475136"/>
            <a:ext cx="2468880" cy="486833"/>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475136"/>
            <a:ext cx="1645920" cy="486833"/>
          </a:xfrm>
          <a:prstGeom prst="rect">
            <a:avLst/>
          </a:prstGeom>
        </p:spPr>
        <p:txBody>
          <a:bodyPr vert="horz" lIns="91440" tIns="45720" rIns="91440" bIns="45720" rtlCol="0" anchor="ctr"/>
          <a:lstStyle>
            <a:lvl1pPr algn="r">
              <a:defRPr sz="960">
                <a:solidFill>
                  <a:schemeClr val="tx1">
                    <a:tint val="75000"/>
                  </a:schemeClr>
                </a:solidFill>
              </a:defRPr>
            </a:lvl1pPr>
          </a:lstStyle>
          <a:p>
            <a:fld id="{611858A4-1966-4ACA-82AE-FCC7B1D9530A}" type="slidenum">
              <a:rPr lang="en-US" smtClean="0"/>
              <a:t>‹#›</a:t>
            </a:fld>
            <a:endParaRPr lang="en-US"/>
          </a:p>
        </p:txBody>
      </p:sp>
    </p:spTree>
    <p:extLst>
      <p:ext uri="{BB962C8B-B14F-4D97-AF65-F5344CB8AC3E}">
        <p14:creationId xmlns:p14="http://schemas.microsoft.com/office/powerpoint/2010/main" val="38443831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hermescenter.mn/"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11.xml"/><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image" Target="../media/image2.jp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2E6B"/>
            </a:gs>
            <a:gs pos="100000">
              <a:srgbClr val="0054A6"/>
            </a:gs>
          </a:gsLst>
          <a:lin ang="3600000" scaled="0"/>
        </a:gradFill>
        <a:effectLst/>
      </p:bgPr>
    </p:bg>
    <p:spTree>
      <p:nvGrpSpPr>
        <p:cNvPr id="1" name=""/>
        <p:cNvGrpSpPr/>
        <p:nvPr/>
      </p:nvGrpSpPr>
      <p:grpSpPr>
        <a:xfrm>
          <a:off x="0" y="0"/>
          <a:ext cx="0" cy="0"/>
          <a:chOff x="0" y="0"/>
          <a:chExt cx="0" cy="0"/>
        </a:xfrm>
      </p:grpSpPr>
      <p:sp>
        <p:nvSpPr>
          <p:cNvPr id="12" name="TextBox 11"/>
          <p:cNvSpPr txBox="1"/>
          <p:nvPr/>
        </p:nvSpPr>
        <p:spPr>
          <a:xfrm>
            <a:off x="2162670" y="3733800"/>
            <a:ext cx="3057030" cy="400110"/>
          </a:xfrm>
          <a:prstGeom prst="rect">
            <a:avLst/>
          </a:prstGeom>
          <a:noFill/>
        </p:spPr>
        <p:txBody>
          <a:bodyPr wrap="square" rtlCol="0">
            <a:spAutoFit/>
          </a:bodyPr>
          <a:lstStyle/>
          <a:p>
            <a:pPr algn="ctr"/>
            <a:r>
              <a:rPr lang="mn-MN" sz="2000" b="1" dirty="0" smtClean="0">
                <a:solidFill>
                  <a:schemeClr val="bg1"/>
                </a:solidFill>
                <a:latin typeface="Times New Roman" panose="02020603050405020304" pitchFamily="18" charset="0"/>
                <a:cs typeface="Times New Roman" panose="02020603050405020304" pitchFamily="18" charset="0"/>
              </a:rPr>
              <a:t>“ГЕРМЕС ЦЕНТР” ХК</a:t>
            </a:r>
            <a:r>
              <a:rPr lang="en-US" sz="2000" b="1" dirty="0" smtClean="0">
                <a:solidFill>
                  <a:schemeClr val="bg1"/>
                </a:solidFill>
                <a:latin typeface="Times New Roman" panose="02020603050405020304" pitchFamily="18" charset="0"/>
                <a:cs typeface="Times New Roman" panose="02020603050405020304" pitchFamily="18" charset="0"/>
              </a:rPr>
              <a:t> </a:t>
            </a: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7" name="Right Triangle 6"/>
          <p:cNvSpPr/>
          <p:nvPr/>
        </p:nvSpPr>
        <p:spPr>
          <a:xfrm flipH="1">
            <a:off x="0" y="8255002"/>
            <a:ext cx="7315200" cy="889001"/>
          </a:xfrm>
          <a:prstGeom prst="rtTriangle">
            <a:avLst/>
          </a:prstGeom>
          <a:solidFill>
            <a:srgbClr val="FFD200"/>
          </a:solidFill>
          <a:ln>
            <a:solidFill>
              <a:schemeClr val="accent1"/>
            </a:solidFill>
          </a:ln>
        </p:spPr>
        <p:style>
          <a:lnRef idx="0">
            <a:scrgbClr r="0" g="0" b="0"/>
          </a:lnRef>
          <a:fillRef idx="0">
            <a:scrgbClr r="0" g="0" b="0"/>
          </a:fillRef>
          <a:effectRef idx="0">
            <a:scrgbClr r="0" g="0" b="0"/>
          </a:effectRef>
          <a:fontRef idx="minor">
            <a:schemeClr val="lt1"/>
          </a:fontRef>
        </p:style>
        <p:txBody>
          <a:bodyPr lIns="149623" tIns="74812" rIns="149623" bIns="74812" rtlCol="0" anchor="ctr"/>
          <a:lstStyle/>
          <a:p>
            <a:pPr algn="ctr"/>
            <a:endParaRPr lang="en-US"/>
          </a:p>
        </p:txBody>
      </p:sp>
      <p:pic>
        <p:nvPicPr>
          <p:cNvPr id="8"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499" y="1465634"/>
            <a:ext cx="3124201" cy="21157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xtBox 1"/>
          <p:cNvSpPr txBox="1"/>
          <p:nvPr/>
        </p:nvSpPr>
        <p:spPr>
          <a:xfrm>
            <a:off x="1447800" y="5334000"/>
            <a:ext cx="4800599" cy="1200329"/>
          </a:xfrm>
          <a:prstGeom prst="rect">
            <a:avLst/>
          </a:prstGeom>
          <a:noFill/>
        </p:spPr>
        <p:txBody>
          <a:bodyPr wrap="square" rtlCol="0">
            <a:spAutoFit/>
          </a:bodyPr>
          <a:lstStyle/>
          <a:p>
            <a:pPr algn="ctr"/>
            <a:r>
              <a:rPr lang="mn-MN" sz="2400" b="1" dirty="0" smtClean="0">
                <a:solidFill>
                  <a:schemeClr val="bg1"/>
                </a:solidFill>
                <a:latin typeface="Times New Roman" panose="02020603050405020304" pitchFamily="18" charset="0"/>
                <a:cs typeface="Times New Roman" panose="02020603050405020304" pitchFamily="18" charset="0"/>
              </a:rPr>
              <a:t>ҮЙЛ АЖИЛЛАГААНЫ БОЛОН САНХҮҮГИЙН ТАЙЛАН </a:t>
            </a:r>
          </a:p>
          <a:p>
            <a:pPr algn="ctr"/>
            <a:r>
              <a:rPr lang="mn-MN" sz="2400" b="1" dirty="0" smtClean="0">
                <a:solidFill>
                  <a:schemeClr val="bg1"/>
                </a:solidFill>
                <a:latin typeface="Times New Roman" panose="02020603050405020304" pitchFamily="18" charset="0"/>
                <a:cs typeface="Times New Roman" panose="02020603050405020304" pitchFamily="18" charset="0"/>
              </a:rPr>
              <a:t>2020 ОН</a:t>
            </a:r>
            <a:endParaRPr lang="en-U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1488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extBox 1"/>
          <p:cNvSpPr txBox="1"/>
          <p:nvPr/>
        </p:nvSpPr>
        <p:spPr>
          <a:xfrm>
            <a:off x="860637" y="1738463"/>
            <a:ext cx="1862356" cy="261610"/>
          </a:xfrm>
          <a:prstGeom prst="rect">
            <a:avLst/>
          </a:prstGeom>
          <a:noFill/>
        </p:spPr>
        <p:txBody>
          <a:bodyPr wrap="square" rtlCol="0">
            <a:spAutoFit/>
          </a:bodyPr>
          <a:lstStyle/>
          <a:p>
            <a:r>
              <a:rPr lang="mn-MN" sz="1100" b="1" u="sng" dirty="0">
                <a:latin typeface="+mj-lt"/>
              </a:rPr>
              <a:t>ОРЛОГО ҮР ДҮН</a:t>
            </a:r>
            <a:endParaRPr lang="en-US" sz="1100" b="1" u="sng" dirty="0">
              <a:latin typeface="+mj-lt"/>
            </a:endParaRPr>
          </a:p>
        </p:txBody>
      </p:sp>
      <p:sp>
        <p:nvSpPr>
          <p:cNvPr id="4" name="TextBox 3"/>
          <p:cNvSpPr txBox="1"/>
          <p:nvPr/>
        </p:nvSpPr>
        <p:spPr>
          <a:xfrm>
            <a:off x="609600" y="2097864"/>
            <a:ext cx="6361171" cy="523220"/>
          </a:xfrm>
          <a:prstGeom prst="rect">
            <a:avLst/>
          </a:prstGeom>
          <a:noFill/>
        </p:spPr>
        <p:txBody>
          <a:bodyPr wrap="square" rtlCol="0">
            <a:spAutoFit/>
          </a:bodyPr>
          <a:lstStyle/>
          <a:p>
            <a:pPr algn="just"/>
            <a:r>
              <a:rPr lang="mn-MN" sz="1400" dirty="0" smtClean="0">
                <a:latin typeface="Times New Roman" panose="02020603050405020304" pitchFamily="18" charset="0"/>
                <a:cs typeface="Times New Roman" panose="02020603050405020304" pitchFamily="18" charset="0"/>
              </a:rPr>
              <a:t>Компанийн </a:t>
            </a:r>
            <a:r>
              <a:rPr lang="mn-MN" sz="1400" dirty="0">
                <a:latin typeface="Times New Roman" panose="02020603050405020304" pitchFamily="18" charset="0"/>
                <a:cs typeface="Times New Roman" panose="02020603050405020304" pitchFamily="18" charset="0"/>
              </a:rPr>
              <a:t>2016 - 2020 он хүртэлх сүүлийн 5 жилийн эдийн засгийн ерөнхий судалгааг шинэчлэн гаргасныг хувьцаа эзэмшигч та </a:t>
            </a:r>
            <a:r>
              <a:rPr lang="mn-MN" sz="1400" dirty="0" smtClean="0">
                <a:latin typeface="Times New Roman" panose="02020603050405020304" pitchFamily="18" charset="0"/>
                <a:cs typeface="Times New Roman" panose="02020603050405020304" pitchFamily="18" charset="0"/>
              </a:rPr>
              <a:t>бүхэнд танилцуулж байна.</a:t>
            </a:r>
            <a:endParaRPr lang="en-US" dirty="0"/>
          </a:p>
        </p:txBody>
      </p:sp>
      <p:grpSp>
        <p:nvGrpSpPr>
          <p:cNvPr id="10" name="Group 9"/>
          <p:cNvGrpSpPr/>
          <p:nvPr/>
        </p:nvGrpSpPr>
        <p:grpSpPr>
          <a:xfrm>
            <a:off x="11722" y="1609027"/>
            <a:ext cx="4941277" cy="488837"/>
            <a:chOff x="-45352" y="1477777"/>
            <a:chExt cx="3105150" cy="587052"/>
          </a:xfrm>
        </p:grpSpPr>
        <p:sp>
          <p:nvSpPr>
            <p:cNvPr id="12" name="Round Same Side Corner Rectangle 11"/>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13" name="TextBox 12"/>
            <p:cNvSpPr txBox="1"/>
            <p:nvPr/>
          </p:nvSpPr>
          <p:spPr>
            <a:xfrm>
              <a:off x="-29788" y="1531313"/>
              <a:ext cx="2740723" cy="369768"/>
            </a:xfrm>
            <a:prstGeom prst="rect">
              <a:avLst/>
            </a:prstGeom>
            <a:noFill/>
          </p:spPr>
          <p:txBody>
            <a:bodyPr wrap="none" rtlCol="0">
              <a:spAutoFit/>
            </a:bodyPr>
            <a:lstStyle/>
            <a:p>
              <a:r>
                <a:rPr lang="mn-MN" sz="1401" b="1" dirty="0">
                  <a:solidFill>
                    <a:srgbClr val="001463"/>
                  </a:solidFill>
                  <a:latin typeface="Times New Roman" panose="02020603050405020304" pitchFamily="18" charset="0"/>
                  <a:cs typeface="Times New Roman" panose="02020603050405020304" pitchFamily="18" charset="0"/>
                </a:rPr>
                <a:t>САНХҮҮГИЙН </a:t>
              </a:r>
              <a:r>
                <a:rPr lang="mn-MN" sz="1401" b="1" dirty="0" smtClean="0">
                  <a:solidFill>
                    <a:srgbClr val="001463"/>
                  </a:solidFill>
                  <a:latin typeface="Times New Roman" panose="02020603050405020304" pitchFamily="18" charset="0"/>
                  <a:cs typeface="Times New Roman" panose="02020603050405020304" pitchFamily="18" charset="0"/>
                </a:rPr>
                <a:t>ҮНДСЭН ҮЗҮҮЛЭЛТҮҮД</a:t>
              </a:r>
              <a:endParaRPr lang="en-US" sz="1401" b="1" dirty="0">
                <a:solidFill>
                  <a:srgbClr val="001463"/>
                </a:solidFill>
                <a:latin typeface="Times New Roman" panose="02020603050405020304" pitchFamily="18" charset="0"/>
                <a:cs typeface="Times New Roman" panose="02020603050405020304" pitchFamily="18" charset="0"/>
              </a:endParaRPr>
            </a:p>
          </p:txBody>
        </p:sp>
      </p:gr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920331680"/>
              </p:ext>
            </p:extLst>
          </p:nvPr>
        </p:nvGraphicFramePr>
        <p:xfrm>
          <a:off x="762001" y="2848832"/>
          <a:ext cx="6095998" cy="5814080"/>
        </p:xfrm>
        <a:graphic>
          <a:graphicData uri="http://schemas.openxmlformats.org/drawingml/2006/table">
            <a:tbl>
              <a:tblPr firstRow="1" firstCol="1" bandRow="1"/>
              <a:tblGrid>
                <a:gridCol w="254097">
                  <a:extLst>
                    <a:ext uri="{9D8B030D-6E8A-4147-A177-3AD203B41FA5}">
                      <a16:colId xmlns:a16="http://schemas.microsoft.com/office/drawing/2014/main" val="2681997499"/>
                    </a:ext>
                  </a:extLst>
                </a:gridCol>
                <a:gridCol w="917671">
                  <a:extLst>
                    <a:ext uri="{9D8B030D-6E8A-4147-A177-3AD203B41FA5}">
                      <a16:colId xmlns:a16="http://schemas.microsoft.com/office/drawing/2014/main" val="797775801"/>
                    </a:ext>
                  </a:extLst>
                </a:gridCol>
                <a:gridCol w="984846">
                  <a:extLst>
                    <a:ext uri="{9D8B030D-6E8A-4147-A177-3AD203B41FA5}">
                      <a16:colId xmlns:a16="http://schemas.microsoft.com/office/drawing/2014/main" val="1168456113"/>
                    </a:ext>
                  </a:extLst>
                </a:gridCol>
                <a:gridCol w="984846">
                  <a:extLst>
                    <a:ext uri="{9D8B030D-6E8A-4147-A177-3AD203B41FA5}">
                      <a16:colId xmlns:a16="http://schemas.microsoft.com/office/drawing/2014/main" val="1490809749"/>
                    </a:ext>
                  </a:extLst>
                </a:gridCol>
                <a:gridCol w="984846">
                  <a:extLst>
                    <a:ext uri="{9D8B030D-6E8A-4147-A177-3AD203B41FA5}">
                      <a16:colId xmlns:a16="http://schemas.microsoft.com/office/drawing/2014/main" val="3939442586"/>
                    </a:ext>
                  </a:extLst>
                </a:gridCol>
                <a:gridCol w="984846">
                  <a:extLst>
                    <a:ext uri="{9D8B030D-6E8A-4147-A177-3AD203B41FA5}">
                      <a16:colId xmlns:a16="http://schemas.microsoft.com/office/drawing/2014/main" val="2604132539"/>
                    </a:ext>
                  </a:extLst>
                </a:gridCol>
                <a:gridCol w="984846">
                  <a:extLst>
                    <a:ext uri="{9D8B030D-6E8A-4147-A177-3AD203B41FA5}">
                      <a16:colId xmlns:a16="http://schemas.microsoft.com/office/drawing/2014/main" val="4097573433"/>
                    </a:ext>
                  </a:extLst>
                </a:gridCol>
              </a:tblGrid>
              <a:tr h="419554">
                <a:tc>
                  <a:txBody>
                    <a:bodyPr/>
                    <a:lstStyle/>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Үзүүлэлт</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2016 он</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2017 он</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mn-MN" sz="800" b="1">
                          <a:effectLst/>
                          <a:latin typeface="Times New Roman" panose="02020603050405020304" pitchFamily="18" charset="0"/>
                          <a:ea typeface="Calibri" panose="020F0502020204030204" pitchFamily="34" charset="0"/>
                          <a:cs typeface="Times New Roman" panose="02020603050405020304" pitchFamily="18" charset="0"/>
                        </a:rPr>
                        <a:t>2018 он</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800" b="1">
                          <a:effectLst/>
                          <a:latin typeface="Times New Roman" panose="02020603050405020304" pitchFamily="18" charset="0"/>
                          <a:ea typeface="Calibri" panose="020F0502020204030204" pitchFamily="34" charset="0"/>
                          <a:cs typeface="Times New Roman" panose="02020603050405020304" pitchFamily="18" charset="0"/>
                        </a:rPr>
                        <a:t>2019 </a:t>
                      </a:r>
                      <a:r>
                        <a:rPr lang="mn-MN" sz="800" b="1">
                          <a:effectLst/>
                          <a:latin typeface="Times New Roman" panose="02020603050405020304" pitchFamily="18" charset="0"/>
                          <a:ea typeface="Calibri" panose="020F0502020204030204" pitchFamily="34" charset="0"/>
                          <a:cs typeface="Times New Roman" panose="02020603050405020304" pitchFamily="18" charset="0"/>
                        </a:rPr>
                        <a:t>он</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800" b="1">
                          <a:effectLst/>
                          <a:latin typeface="Times New Roman" panose="02020603050405020304" pitchFamily="18" charset="0"/>
                          <a:ea typeface="Calibri" panose="020F0502020204030204" pitchFamily="34" charset="0"/>
                          <a:cs typeface="Times New Roman" panose="02020603050405020304" pitchFamily="18" charset="0"/>
                        </a:rPr>
                        <a:t>2020 </a:t>
                      </a:r>
                      <a:r>
                        <a:rPr lang="mn-MN" sz="800" b="1">
                          <a:effectLst/>
                          <a:latin typeface="Times New Roman" panose="02020603050405020304" pitchFamily="18" charset="0"/>
                          <a:ea typeface="Calibri" panose="020F0502020204030204" pitchFamily="34" charset="0"/>
                          <a:cs typeface="Times New Roman" panose="02020603050405020304" pitchFamily="18" charset="0"/>
                        </a:rPr>
                        <a:t>он</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12289411"/>
                  </a:ext>
                </a:extLst>
              </a:tr>
              <a:tr h="279703">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Эргэлтийн хөрөнгө</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1,541,179,226.10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1,678,326,249.34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1,721,276,038.37</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1,874,201,189.91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2,114,796,356.89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5422464"/>
                  </a:ext>
                </a:extLst>
              </a:tr>
              <a:tr h="279703">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2</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Эргэлтийн бус хөрөнгө</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6,861,584,941.56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6,805,624,589.59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6,677,378,101.86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6,527,354,400.69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6,365,855,327.44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507579"/>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Нийт хөрөнгө</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dirty="0">
                          <a:effectLst/>
                          <a:latin typeface="Times New Roman" panose="02020603050405020304" pitchFamily="18" charset="0"/>
                          <a:ea typeface="Calibri" panose="020F0502020204030204" pitchFamily="34" charset="0"/>
                          <a:cs typeface="Times New Roman" panose="02020603050405020304" pitchFamily="18" charset="0"/>
                        </a:rPr>
                        <a:t>8,402,764,167.66</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8,483,950,838.93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8,398,654,140.23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8,401,555,590.60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8,480,651,684.33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156719"/>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Нийт өр төлбөр</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209,455,277.50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198,987,075.45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213,651,174.42</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206,660,096.80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245,942,546.49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58535"/>
                  </a:ext>
                </a:extLst>
              </a:tr>
              <a:tr h="279703">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Эзэмшигчдийн өмч</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8,193,308,890.16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8,284,963,763.48</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8,185,002,965.81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8,194,895,493.80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8,234,709,137.84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2617548"/>
                  </a:ext>
                </a:extLst>
              </a:tr>
              <a:tr h="279703">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Борлуулалтын орлого</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1,367,696,294.36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dirty="0">
                          <a:effectLst/>
                          <a:latin typeface="Times New Roman" panose="02020603050405020304" pitchFamily="18" charset="0"/>
                          <a:ea typeface="Calibri" panose="020F0502020204030204" pitchFamily="34" charset="0"/>
                          <a:cs typeface="Times New Roman" panose="02020603050405020304" pitchFamily="18" charset="0"/>
                        </a:rPr>
                        <a:t>1,334,591010.34</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1,389,183,726.83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1,449,256,652.85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1,540,194,398.62</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2568765"/>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Нийт орлого</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dirty="0">
                          <a:effectLst/>
                          <a:latin typeface="Times New Roman" panose="02020603050405020304" pitchFamily="18" charset="0"/>
                          <a:ea typeface="Calibri" panose="020F0502020204030204" pitchFamily="34" charset="0"/>
                          <a:cs typeface="Times New Roman" panose="02020603050405020304" pitchFamily="18" charset="0"/>
                        </a:rPr>
                        <a:t>1,489,906,907.10</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dirty="0">
                          <a:effectLst/>
                          <a:latin typeface="Times New Roman" panose="02020603050405020304" pitchFamily="18" charset="0"/>
                          <a:ea typeface="Calibri" panose="020F0502020204030204" pitchFamily="34" charset="0"/>
                          <a:cs typeface="Times New Roman" panose="02020603050405020304" pitchFamily="18" charset="0"/>
                        </a:rPr>
                        <a:t>1,490,397,917.45</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1,572,606,312.34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1,652,538,682.76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1,746,874,233.59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4039896"/>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Нийт зардал</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817,376,753.65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774,988,602.67</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789,189,311.26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832,528,421.60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836,238,153.28</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2888373"/>
                  </a:ext>
                </a:extLst>
              </a:tr>
              <a:tr h="348108">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Нийт ашиг</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750,829,448.23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794,898,101.23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870,464,204.26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911,677,442.26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1,011,817,561.55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104545"/>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Цэвэр ашиг</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672,530,153.45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715,409,314.78</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783,417,870.81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820,010,261.16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910,636,080.31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4307799"/>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EPS /</a:t>
                      </a:r>
                      <a:r>
                        <a:rPr lang="mn-MN" sz="800">
                          <a:effectLst/>
                          <a:latin typeface="Times New Roman" panose="02020603050405020304" pitchFamily="18" charset="0"/>
                          <a:ea typeface="Calibri" panose="020F0502020204030204" pitchFamily="34" charset="0"/>
                          <a:cs typeface="Times New Roman" panose="02020603050405020304" pitchFamily="18" charset="0"/>
                        </a:rPr>
                        <a:t>Нэгж хувьцаанд ногдох ашиг/</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8.56</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9.11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9.97</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10.44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11.59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804696"/>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12</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PE /</a:t>
                      </a:r>
                      <a:r>
                        <a:rPr lang="mn-MN" sz="800">
                          <a:effectLst/>
                          <a:latin typeface="Times New Roman" panose="02020603050405020304" pitchFamily="18" charset="0"/>
                          <a:ea typeface="Calibri" panose="020F0502020204030204" pitchFamily="34" charset="0"/>
                          <a:cs typeface="Times New Roman" panose="02020603050405020304" pitchFamily="18" charset="0"/>
                        </a:rPr>
                        <a:t>Үнэ ашгийн харьцаа/</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19.84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15.59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14.04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12.45</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11.13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209749"/>
                  </a:ext>
                </a:extLst>
              </a:tr>
              <a:tr h="419554">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13</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ROE /</a:t>
                      </a:r>
                      <a:r>
                        <a:rPr lang="mn-MN" sz="800">
                          <a:effectLst/>
                          <a:latin typeface="Times New Roman" panose="02020603050405020304" pitchFamily="18" charset="0"/>
                          <a:ea typeface="Calibri" panose="020F0502020204030204" pitchFamily="34" charset="0"/>
                          <a:cs typeface="Times New Roman" panose="02020603050405020304" pitchFamily="18" charset="0"/>
                        </a:rPr>
                        <a:t>Хувьцаат капиталын өгөөж/</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0.08</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0.09</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0.10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0.10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0.11</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330482"/>
                  </a:ext>
                </a:extLst>
              </a:tr>
              <a:tr h="559405">
                <a:tc>
                  <a:txBody>
                    <a:bodyPr/>
                    <a:lstStyle/>
                    <a:p>
                      <a:pPr marL="0" marR="0" algn="ct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14</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BV /</a:t>
                      </a:r>
                      <a:r>
                        <a:rPr lang="mn-MN" sz="800">
                          <a:effectLst/>
                          <a:latin typeface="Times New Roman" panose="02020603050405020304" pitchFamily="18" charset="0"/>
                          <a:ea typeface="Calibri" panose="020F0502020204030204" pitchFamily="34" charset="0"/>
                          <a:cs typeface="Times New Roman" panose="02020603050405020304" pitchFamily="18" charset="0"/>
                        </a:rPr>
                        <a:t>Нэгж хувьцаанд ногдох дансны үнийн харьцаа/</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1.70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1.42</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mn-MN" sz="800">
                          <a:effectLst/>
                          <a:latin typeface="Times New Roman" panose="02020603050405020304" pitchFamily="18" charset="0"/>
                          <a:ea typeface="Calibri" panose="020F0502020204030204" pitchFamily="34" charset="0"/>
                          <a:cs typeface="Times New Roman" panose="02020603050405020304" pitchFamily="18" charset="0"/>
                        </a:rPr>
                        <a:t>1.40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1.30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1.29</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724" marR="547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019461"/>
                  </a:ext>
                </a:extLst>
              </a:tr>
            </a:tbl>
          </a:graphicData>
        </a:graphic>
      </p:graphicFrame>
    </p:spTree>
    <p:extLst>
      <p:ext uri="{BB962C8B-B14F-4D97-AF65-F5344CB8AC3E}">
        <p14:creationId xmlns:p14="http://schemas.microsoft.com/office/powerpoint/2010/main" val="2673682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3" name="Chart 12" title="Нийт хөрөнгө /сая төг/"/>
          <p:cNvGraphicFramePr/>
          <p:nvPr>
            <p:extLst>
              <p:ext uri="{D42A27DB-BD31-4B8C-83A1-F6EECF244321}">
                <p14:modId xmlns:p14="http://schemas.microsoft.com/office/powerpoint/2010/main" val="3802044574"/>
              </p:ext>
            </p:extLst>
          </p:nvPr>
        </p:nvGraphicFramePr>
        <p:xfrm>
          <a:off x="416242" y="4114799"/>
          <a:ext cx="6482715" cy="41315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6377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1" name="Chart 10"/>
          <p:cNvGraphicFramePr/>
          <p:nvPr>
            <p:extLst>
              <p:ext uri="{D42A27DB-BD31-4B8C-83A1-F6EECF244321}">
                <p14:modId xmlns:p14="http://schemas.microsoft.com/office/powerpoint/2010/main" val="3453852259"/>
              </p:ext>
            </p:extLst>
          </p:nvPr>
        </p:nvGraphicFramePr>
        <p:xfrm>
          <a:off x="332399" y="3657600"/>
          <a:ext cx="6543675" cy="465992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55066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1" name="Chart 10"/>
          <p:cNvGraphicFramePr/>
          <p:nvPr>
            <p:extLst>
              <p:ext uri="{D42A27DB-BD31-4B8C-83A1-F6EECF244321}">
                <p14:modId xmlns:p14="http://schemas.microsoft.com/office/powerpoint/2010/main" val="1344587503"/>
              </p:ext>
            </p:extLst>
          </p:nvPr>
        </p:nvGraphicFramePr>
        <p:xfrm>
          <a:off x="385762" y="3696117"/>
          <a:ext cx="6543675" cy="455026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26769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3" name="Chart 12"/>
          <p:cNvGraphicFramePr>
            <a:graphicFrameLocks/>
          </p:cNvGraphicFramePr>
          <p:nvPr>
            <p:extLst>
              <p:ext uri="{D42A27DB-BD31-4B8C-83A1-F6EECF244321}">
                <p14:modId xmlns:p14="http://schemas.microsoft.com/office/powerpoint/2010/main" val="989979599"/>
              </p:ext>
            </p:extLst>
          </p:nvPr>
        </p:nvGraphicFramePr>
        <p:xfrm>
          <a:off x="366711" y="3810000"/>
          <a:ext cx="6604059" cy="4191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80599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2" name="Chart 11"/>
          <p:cNvGraphicFramePr/>
          <p:nvPr>
            <p:extLst>
              <p:ext uri="{D42A27DB-BD31-4B8C-83A1-F6EECF244321}">
                <p14:modId xmlns:p14="http://schemas.microsoft.com/office/powerpoint/2010/main" val="977105236"/>
              </p:ext>
            </p:extLst>
          </p:nvPr>
        </p:nvGraphicFramePr>
        <p:xfrm>
          <a:off x="381000" y="3810000"/>
          <a:ext cx="6341145" cy="388619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61863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9" name="Chart 8"/>
          <p:cNvGraphicFramePr>
            <a:graphicFrameLocks/>
          </p:cNvGraphicFramePr>
          <p:nvPr>
            <p:extLst>
              <p:ext uri="{D42A27DB-BD31-4B8C-83A1-F6EECF244321}">
                <p14:modId xmlns:p14="http://schemas.microsoft.com/office/powerpoint/2010/main" val="4128261284"/>
              </p:ext>
            </p:extLst>
          </p:nvPr>
        </p:nvGraphicFramePr>
        <p:xfrm>
          <a:off x="303824" y="3657599"/>
          <a:ext cx="6600825" cy="45887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43822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0" name="Chart 9"/>
          <p:cNvGraphicFramePr>
            <a:graphicFrameLocks/>
          </p:cNvGraphicFramePr>
          <p:nvPr>
            <p:extLst>
              <p:ext uri="{D42A27DB-BD31-4B8C-83A1-F6EECF244321}">
                <p14:modId xmlns:p14="http://schemas.microsoft.com/office/powerpoint/2010/main" val="2036171817"/>
              </p:ext>
            </p:extLst>
          </p:nvPr>
        </p:nvGraphicFramePr>
        <p:xfrm>
          <a:off x="338137" y="3815863"/>
          <a:ext cx="6638926" cy="46423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19594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2" name="Chart 11"/>
          <p:cNvGraphicFramePr/>
          <p:nvPr>
            <p:extLst>
              <p:ext uri="{D42A27DB-BD31-4B8C-83A1-F6EECF244321}">
                <p14:modId xmlns:p14="http://schemas.microsoft.com/office/powerpoint/2010/main" val="4275913373"/>
              </p:ext>
            </p:extLst>
          </p:nvPr>
        </p:nvGraphicFramePr>
        <p:xfrm>
          <a:off x="381000" y="3815180"/>
          <a:ext cx="6341145" cy="38861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p:nvPr>
            <p:extLst>
              <p:ext uri="{D42A27DB-BD31-4B8C-83A1-F6EECF244321}">
                <p14:modId xmlns:p14="http://schemas.microsoft.com/office/powerpoint/2010/main" val="3809143997"/>
              </p:ext>
            </p:extLst>
          </p:nvPr>
        </p:nvGraphicFramePr>
        <p:xfrm>
          <a:off x="465749" y="3808759"/>
          <a:ext cx="6505022" cy="443762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950728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3" name="Chart 12"/>
          <p:cNvGraphicFramePr/>
          <p:nvPr>
            <p:extLst>
              <p:ext uri="{D42A27DB-BD31-4B8C-83A1-F6EECF244321}">
                <p14:modId xmlns:p14="http://schemas.microsoft.com/office/powerpoint/2010/main" val="1406961312"/>
              </p:ext>
            </p:extLst>
          </p:nvPr>
        </p:nvGraphicFramePr>
        <p:xfrm>
          <a:off x="304800" y="3657600"/>
          <a:ext cx="6665971" cy="45887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31501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71507" y="2544232"/>
            <a:ext cx="65" cy="92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p>
            <a:pPr defTabSz="914419" eaLnBrk="0" fontAlgn="base" hangingPunct="0">
              <a:spcBef>
                <a:spcPct val="0"/>
              </a:spcBef>
              <a:spcAft>
                <a:spcPct val="0"/>
              </a:spcAft>
            </a:pPr>
            <a:r>
              <a:rPr lang="en-US" altLang="en-US" sz="1600">
                <a:solidFill>
                  <a:srgbClr val="2E74B5"/>
                </a:solidFill>
                <a:latin typeface="Arial" panose="020B0604020202020204" pitchFamily="34" charset="0"/>
                <a:ea typeface="Times New Roman" panose="02020603050405020304" pitchFamily="18" charset="0"/>
              </a:rPr>
              <a:t/>
            </a:r>
            <a:br>
              <a:rPr lang="en-US" altLang="en-US" sz="1600">
                <a:solidFill>
                  <a:srgbClr val="2E74B5"/>
                </a:solidFill>
                <a:latin typeface="Arial" panose="020B0604020202020204" pitchFamily="34" charset="0"/>
                <a:ea typeface="Times New Roman" panose="02020603050405020304" pitchFamily="18" charset="0"/>
              </a:rPr>
            </a:br>
            <a:endParaRPr lang="en-US" altLang="en-US" sz="160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defTabSz="914419" eaLnBrk="0" fontAlgn="base" hangingPunct="0">
              <a:spcBef>
                <a:spcPct val="0"/>
              </a:spcBef>
              <a:spcAft>
                <a:spcPct val="0"/>
              </a:spcAft>
            </a:pPr>
            <a:endParaRPr lang="en-US" altLang="en-US" sz="1801">
              <a:latin typeface="Arial" panose="020B0604020202020204" pitchFamily="34" charset="0"/>
            </a:endParaRPr>
          </a:p>
        </p:txBody>
      </p:sp>
      <p:grpSp>
        <p:nvGrpSpPr>
          <p:cNvPr id="22" name="Group 21"/>
          <p:cNvGrpSpPr/>
          <p:nvPr/>
        </p:nvGrpSpPr>
        <p:grpSpPr>
          <a:xfrm>
            <a:off x="0" y="1505209"/>
            <a:ext cx="5105400" cy="780791"/>
            <a:chOff x="1" y="1190765"/>
            <a:chExt cx="4111973" cy="587051"/>
          </a:xfrm>
        </p:grpSpPr>
        <p:sp>
          <p:nvSpPr>
            <p:cNvPr id="23" name="Round Same Side Corner Rectangle 22"/>
            <p:cNvSpPr/>
            <p:nvPr/>
          </p:nvSpPr>
          <p:spPr>
            <a:xfrm rot="16200000" flipV="1">
              <a:off x="1762462" y="-571696"/>
              <a:ext cx="587051" cy="4111973"/>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1" y="1326365"/>
              <a:ext cx="3453869" cy="377728"/>
            </a:xfrm>
            <a:prstGeom prst="rect">
              <a:avLst/>
            </a:prstGeom>
            <a:noFill/>
          </p:spPr>
          <p:txBody>
            <a:bodyPr wrap="none" rtlCol="0">
              <a:spAutoFit/>
            </a:bodyPr>
            <a:lstStyle/>
            <a:p>
              <a:r>
                <a:rPr lang="mn-MN" sz="1600" b="1" dirty="0">
                  <a:solidFill>
                    <a:srgbClr val="002E6B"/>
                  </a:solidFill>
                  <a:latin typeface="Times New Roman" panose="02020603050405020304" pitchFamily="18" charset="0"/>
                  <a:cs typeface="Times New Roman" panose="02020603050405020304" pitchFamily="18" charset="0"/>
                </a:rPr>
                <a:t>КОМПАНИЙН ЕРӨНХИЙ ТАНИЛЦУУЛГА</a:t>
              </a:r>
              <a:endParaRPr lang="en-US" sz="1600" b="1" dirty="0">
                <a:solidFill>
                  <a:srgbClr val="002E6B"/>
                </a:solidFill>
                <a:latin typeface="Times New Roman" panose="02020603050405020304" pitchFamily="18" charset="0"/>
                <a:cs typeface="Times New Roman" panose="02020603050405020304" pitchFamily="18" charset="0"/>
              </a:endParaRPr>
            </a:p>
            <a:p>
              <a:endParaRPr lang="en-US" sz="1401" dirty="0">
                <a:solidFill>
                  <a:srgbClr val="002E6B"/>
                </a:solidFill>
              </a:endParaRPr>
            </a:p>
          </p:txBody>
        </p:sp>
      </p:grpSp>
      <p:sp>
        <p:nvSpPr>
          <p:cNvPr id="26" name="Right Triangle 25"/>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1"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3340920414"/>
              </p:ext>
            </p:extLst>
          </p:nvPr>
        </p:nvGraphicFramePr>
        <p:xfrm>
          <a:off x="692150" y="2819398"/>
          <a:ext cx="6089650" cy="5260378"/>
        </p:xfrm>
        <a:graphic>
          <a:graphicData uri="http://schemas.openxmlformats.org/drawingml/2006/table">
            <a:tbl>
              <a:tblPr>
                <a:tableStyleId>{5C22544A-7EE6-4342-B048-85BDC9FD1C3A}</a:tableStyleId>
              </a:tblPr>
              <a:tblGrid>
                <a:gridCol w="3010613">
                  <a:extLst>
                    <a:ext uri="{9D8B030D-6E8A-4147-A177-3AD203B41FA5}">
                      <a16:colId xmlns:a16="http://schemas.microsoft.com/office/drawing/2014/main" val="3862907922"/>
                    </a:ext>
                  </a:extLst>
                </a:gridCol>
                <a:gridCol w="3079037">
                  <a:extLst>
                    <a:ext uri="{9D8B030D-6E8A-4147-A177-3AD203B41FA5}">
                      <a16:colId xmlns:a16="http://schemas.microsoft.com/office/drawing/2014/main" val="2464379631"/>
                    </a:ext>
                  </a:extLst>
                </a:gridCol>
              </a:tblGrid>
              <a:tr h="429735">
                <a:tc>
                  <a:txBody>
                    <a:bodyPr/>
                    <a:lstStyle/>
                    <a:p>
                      <a:pPr algn="r" fontAlgn="ctr"/>
                      <a:r>
                        <a:rPr lang="mn-MN" sz="1400" b="0" i="0" u="none" strike="noStrike" dirty="0" smtClean="0">
                          <a:solidFill>
                            <a:srgbClr val="000000"/>
                          </a:solidFill>
                          <a:effectLst/>
                          <a:latin typeface="Times New Roman" panose="02020603050405020304" pitchFamily="18" charset="0"/>
                          <a:cs typeface="Times New Roman" panose="02020603050405020304" pitchFamily="18" charset="0"/>
                        </a:rPr>
                        <a:t>Оноосон</a:t>
                      </a:r>
                      <a:r>
                        <a:rPr lang="mn-MN" sz="1400" b="0" i="0" u="none" strike="noStrike" baseline="0" dirty="0" smtClean="0">
                          <a:solidFill>
                            <a:srgbClr val="000000"/>
                          </a:solidFill>
                          <a:effectLst/>
                          <a:latin typeface="Times New Roman" panose="02020603050405020304" pitchFamily="18" charset="0"/>
                          <a:cs typeface="Times New Roman" panose="02020603050405020304" pitchFamily="18" charset="0"/>
                        </a:rPr>
                        <a:t> нэр:    </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mn-MN" sz="1400" b="0" i="0" u="none" strike="noStrike" dirty="0" smtClean="0">
                          <a:solidFill>
                            <a:srgbClr val="000000"/>
                          </a:solidFill>
                          <a:effectLst/>
                          <a:latin typeface="Times New Roman" panose="02020603050405020304" pitchFamily="18" charset="0"/>
                          <a:cs typeface="Times New Roman" panose="02020603050405020304" pitchFamily="18" charset="0"/>
                        </a:rPr>
                        <a:t>“Гермес</a:t>
                      </a:r>
                      <a:r>
                        <a:rPr lang="mn-MN" sz="1400" b="0" i="0" u="none" strike="noStrike" baseline="0" dirty="0" smtClean="0">
                          <a:solidFill>
                            <a:srgbClr val="000000"/>
                          </a:solidFill>
                          <a:effectLst/>
                          <a:latin typeface="Times New Roman" panose="02020603050405020304" pitchFamily="18" charset="0"/>
                          <a:cs typeface="Times New Roman" panose="02020603050405020304" pitchFamily="18" charset="0"/>
                        </a:rPr>
                        <a:t> центр” хувьцаат компани</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861720066"/>
                  </a:ext>
                </a:extLst>
              </a:tr>
              <a:tr h="457361">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Улсын бүртгэлийн </a:t>
                      </a:r>
                      <a:r>
                        <a:rPr lang="mn-MN" sz="1400" u="none" strike="noStrike" dirty="0" smtClean="0">
                          <a:effectLst/>
                          <a:latin typeface="Times New Roman" panose="02020603050405020304" pitchFamily="18" charset="0"/>
                          <a:cs typeface="Times New Roman" panose="02020603050405020304" pitchFamily="18" charset="0"/>
                        </a:rPr>
                        <a:t>дугаар:</a:t>
                      </a:r>
                      <a:r>
                        <a:rPr lang="mn-MN" sz="1400" u="none" strike="noStrike" baseline="0" dirty="0" smtClean="0">
                          <a:effectLst/>
                          <a:latin typeface="Times New Roman" panose="02020603050405020304" pitchFamily="18" charset="0"/>
                          <a:cs typeface="Times New Roman" panose="02020603050405020304" pitchFamily="18" charset="0"/>
                        </a:rPr>
                        <a:t>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en-US" sz="1400" u="none" strike="noStrike" dirty="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9010001069</a:t>
                      </a:r>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09687254"/>
                  </a:ext>
                </a:extLst>
              </a:tr>
              <a:tr h="429735">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Регистрийн дугаар: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baseline="0" dirty="0" smtClean="0">
                          <a:effectLst/>
                          <a:latin typeface="Times New Roman" panose="02020603050405020304" pitchFamily="18" charset="0"/>
                          <a:cs typeface="Times New Roman" panose="02020603050405020304" pitchFamily="18" charset="0"/>
                        </a:rPr>
                        <a:t>  </a:t>
                      </a:r>
                      <a:r>
                        <a:rPr lang="en-US" sz="1400" u="none" strike="noStrike" dirty="0" smtClean="0">
                          <a:effectLst/>
                          <a:latin typeface="Times New Roman" panose="02020603050405020304" pitchFamily="18" charset="0"/>
                          <a:cs typeface="Times New Roman" panose="02020603050405020304" pitchFamily="18" charset="0"/>
                        </a:rPr>
                        <a:t>277 </a:t>
                      </a:r>
                      <a:r>
                        <a:rPr lang="en-US" sz="1400" u="none" strike="noStrike" dirty="0">
                          <a:effectLst/>
                          <a:latin typeface="Times New Roman" panose="02020603050405020304" pitchFamily="18" charset="0"/>
                          <a:cs typeface="Times New Roman" panose="02020603050405020304" pitchFamily="18" charset="0"/>
                        </a:rPr>
                        <a:t>3678</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25615650"/>
                  </a:ext>
                </a:extLst>
              </a:tr>
              <a:tr h="429735">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Үүсгэн байгуулагдсан огноо: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baseline="0" dirty="0" smtClean="0">
                          <a:effectLst/>
                          <a:latin typeface="Times New Roman" panose="02020603050405020304" pitchFamily="18" charset="0"/>
                          <a:cs typeface="Times New Roman" panose="02020603050405020304" pitchFamily="18" charset="0"/>
                        </a:rPr>
                        <a:t>  </a:t>
                      </a:r>
                      <a:r>
                        <a:rPr lang="ru-RU" sz="1400" u="none" strike="noStrike" dirty="0" smtClean="0">
                          <a:effectLst/>
                          <a:latin typeface="Times New Roman" panose="02020603050405020304" pitchFamily="18" charset="0"/>
                          <a:cs typeface="Times New Roman" panose="02020603050405020304" pitchFamily="18" charset="0"/>
                        </a:rPr>
                        <a:t>2003 </a:t>
                      </a:r>
                      <a:r>
                        <a:rPr lang="ru-RU" sz="1400" u="none" strike="noStrike" dirty="0">
                          <a:effectLst/>
                          <a:latin typeface="Times New Roman" panose="02020603050405020304" pitchFamily="18" charset="0"/>
                          <a:cs typeface="Times New Roman" panose="02020603050405020304" pitchFamily="18" charset="0"/>
                        </a:rPr>
                        <a:t>оны 07-р сарын 22-ны өдөр</a:t>
                      </a:r>
                      <a:endParaRPr lang="ru-RU"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584334308"/>
                  </a:ext>
                </a:extLst>
              </a:tr>
              <a:tr h="429735">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Үйл ажиллагааны чиглэл: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baseline="0"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Түрээсийн</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857637791"/>
                  </a:ext>
                </a:extLst>
              </a:tr>
              <a:tr h="604698">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Компанийн албан ёсны хаяг: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baseline="0" dirty="0" smtClean="0">
                          <a:effectLst/>
                          <a:latin typeface="Times New Roman" panose="02020603050405020304" pitchFamily="18" charset="0"/>
                          <a:cs typeface="Times New Roman" panose="02020603050405020304" pitchFamily="18" charset="0"/>
                        </a:rPr>
                        <a:t>  </a:t>
                      </a:r>
                      <a:r>
                        <a:rPr lang="mn-MN" sz="1400" u="none" strike="noStrike" baseline="0" dirty="0" smtClean="0">
                          <a:effectLst/>
                          <a:latin typeface="Times New Roman" panose="02020603050405020304" pitchFamily="18" charset="0"/>
                          <a:cs typeface="Times New Roman" panose="02020603050405020304" pitchFamily="18" charset="0"/>
                        </a:rPr>
                        <a:t>УБ хот, </a:t>
                      </a:r>
                      <a:r>
                        <a:rPr lang="ru-RU" sz="1400" u="none" strike="noStrike" dirty="0" smtClean="0">
                          <a:effectLst/>
                          <a:latin typeface="Times New Roman" panose="02020603050405020304" pitchFamily="18" charset="0"/>
                          <a:cs typeface="Times New Roman" panose="02020603050405020304" pitchFamily="18" charset="0"/>
                        </a:rPr>
                        <a:t>Бая</a:t>
                      </a:r>
                      <a:r>
                        <a:rPr lang="mn-MN" sz="1400" u="none" strike="noStrike" dirty="0" smtClean="0">
                          <a:effectLst/>
                          <a:latin typeface="Times New Roman" panose="02020603050405020304" pitchFamily="18" charset="0"/>
                          <a:cs typeface="Times New Roman" panose="02020603050405020304" pitchFamily="18" charset="0"/>
                        </a:rPr>
                        <a:t>н</a:t>
                      </a:r>
                      <a:r>
                        <a:rPr lang="ru-RU" sz="1400" u="none" strike="noStrike" dirty="0" smtClean="0">
                          <a:effectLst/>
                          <a:latin typeface="Times New Roman" panose="02020603050405020304" pitchFamily="18" charset="0"/>
                          <a:cs typeface="Times New Roman" panose="02020603050405020304" pitchFamily="18" charset="0"/>
                        </a:rPr>
                        <a:t>гол </a:t>
                      </a:r>
                      <a:r>
                        <a:rPr lang="ru-RU" sz="1400" u="none" strike="noStrike" dirty="0">
                          <a:effectLst/>
                          <a:latin typeface="Times New Roman" panose="02020603050405020304" pitchFamily="18" charset="0"/>
                          <a:cs typeface="Times New Roman" panose="02020603050405020304" pitchFamily="18" charset="0"/>
                        </a:rPr>
                        <a:t>дүүрэг 25-р хороо, </a:t>
                      </a:r>
                      <a:endParaRPr lang="en-US" sz="1400" u="none" strike="noStrike" dirty="0" smtClean="0">
                        <a:effectLst/>
                        <a:latin typeface="Times New Roman" panose="02020603050405020304" pitchFamily="18" charset="0"/>
                        <a:cs typeface="Times New Roman" panose="02020603050405020304" pitchFamily="18" charset="0"/>
                      </a:endParaRPr>
                    </a:p>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ru-RU" sz="1400" u="none" strike="noStrike" dirty="0" smtClean="0">
                          <a:effectLst/>
                          <a:latin typeface="Times New Roman" panose="02020603050405020304" pitchFamily="18" charset="0"/>
                          <a:cs typeface="Times New Roman" panose="02020603050405020304" pitchFamily="18" charset="0"/>
                        </a:rPr>
                        <a:t>Нарны зам </a:t>
                      </a:r>
                      <a:r>
                        <a:rPr lang="ru-RU" sz="1400" u="none" strike="noStrike" dirty="0">
                          <a:effectLst/>
                          <a:latin typeface="Times New Roman" panose="02020603050405020304" pitchFamily="18" charset="0"/>
                          <a:cs typeface="Times New Roman" panose="02020603050405020304" pitchFamily="18" charset="0"/>
                        </a:rPr>
                        <a:t>20, 20/1, өөрийн байр</a:t>
                      </a:r>
                      <a:endParaRPr lang="ru-RU"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832533748"/>
                  </a:ext>
                </a:extLst>
              </a:tr>
              <a:tr h="648003">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Компанийн удирдлага: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ТУЗ-ийн </a:t>
                      </a:r>
                      <a:r>
                        <a:rPr lang="mn-MN" sz="1400" u="none" strike="noStrike" dirty="0">
                          <a:effectLst/>
                          <a:latin typeface="Times New Roman" panose="02020603050405020304" pitchFamily="18" charset="0"/>
                          <a:cs typeface="Times New Roman" panose="02020603050405020304" pitchFamily="18" charset="0"/>
                        </a:rPr>
                        <a:t>дарга Д.Оюунсүрэн, </a:t>
                      </a:r>
                      <a:endParaRPr lang="en-US" sz="1400" u="none" strike="noStrike" dirty="0" smtClean="0">
                        <a:effectLst/>
                        <a:latin typeface="Times New Roman" panose="02020603050405020304" pitchFamily="18" charset="0"/>
                        <a:cs typeface="Times New Roman" panose="02020603050405020304" pitchFamily="18" charset="0"/>
                      </a:endParaRPr>
                    </a:p>
                    <a:p>
                      <a:pPr algn="l" rtl="0" fontAlgn="ctr"/>
                      <a:r>
                        <a:rPr lang="en-US" sz="1400" u="none" strike="noStrike" baseline="0"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Гүйцэтгэх </a:t>
                      </a:r>
                      <a:r>
                        <a:rPr lang="mn-MN" sz="1400" u="none" strike="noStrike" dirty="0">
                          <a:effectLst/>
                          <a:latin typeface="Times New Roman" panose="02020603050405020304" pitchFamily="18" charset="0"/>
                          <a:cs typeface="Times New Roman" panose="02020603050405020304" pitchFamily="18" charset="0"/>
                        </a:rPr>
                        <a:t>захирал Б.Оюунцэцэг</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705510728"/>
                  </a:ext>
                </a:extLst>
              </a:tr>
              <a:tr h="429735">
                <a:tc>
                  <a:txBody>
                    <a:bodyPr/>
                    <a:lstStyle/>
                    <a:p>
                      <a:pPr algn="r" rtl="0" fontAlgn="ctr"/>
                      <a:r>
                        <a:rPr lang="mn-MN" sz="1400" u="none" strike="noStrike" dirty="0" smtClean="0">
                          <a:effectLst/>
                          <a:latin typeface="Times New Roman" panose="02020603050405020304" pitchFamily="18" charset="0"/>
                          <a:cs typeface="Times New Roman" panose="02020603050405020304" pitchFamily="18" charset="0"/>
                        </a:rPr>
                        <a:t>Дүрмийн </a:t>
                      </a:r>
                      <a:r>
                        <a:rPr lang="mn-MN" sz="1400" u="none" strike="noStrike" dirty="0">
                          <a:effectLst/>
                          <a:latin typeface="Times New Roman" panose="02020603050405020304" pitchFamily="18" charset="0"/>
                          <a:cs typeface="Times New Roman" panose="02020603050405020304" pitchFamily="18" charset="0"/>
                        </a:rPr>
                        <a:t>сан: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dirty="0" smtClean="0">
                          <a:effectLst/>
                          <a:latin typeface="Times New Roman" panose="02020603050405020304" pitchFamily="18" charset="0"/>
                          <a:cs typeface="Times New Roman" panose="02020603050405020304" pitchFamily="18" charset="0"/>
                        </a:rPr>
                        <a:t>  7</a:t>
                      </a:r>
                      <a:r>
                        <a:rPr lang="mn-MN" sz="1400" u="none" strike="noStrike" dirty="0" smtClean="0">
                          <a:effectLst/>
                          <a:latin typeface="Times New Roman" panose="02020603050405020304" pitchFamily="18" charset="0"/>
                          <a:cs typeface="Times New Roman" panose="02020603050405020304" pitchFamily="18" charset="0"/>
                        </a:rPr>
                        <a:t> </a:t>
                      </a:r>
                      <a:r>
                        <a:rPr lang="en-US" sz="1400" u="none" strike="noStrike" dirty="0" smtClean="0">
                          <a:effectLst/>
                          <a:latin typeface="Times New Roman" panose="02020603050405020304" pitchFamily="18" charset="0"/>
                          <a:cs typeface="Times New Roman" panose="02020603050405020304" pitchFamily="18" charset="0"/>
                        </a:rPr>
                        <a:t>854</a:t>
                      </a:r>
                      <a:r>
                        <a:rPr lang="mn-MN" sz="1400" u="none" strike="noStrike" dirty="0" smtClean="0">
                          <a:effectLst/>
                          <a:latin typeface="Times New Roman" panose="02020603050405020304" pitchFamily="18" charset="0"/>
                          <a:cs typeface="Times New Roman" panose="02020603050405020304" pitchFamily="18" charset="0"/>
                        </a:rPr>
                        <a:t> </a:t>
                      </a:r>
                      <a:r>
                        <a:rPr lang="en-US" sz="1400" u="none" strike="noStrike" dirty="0" smtClean="0">
                          <a:effectLst/>
                          <a:latin typeface="Times New Roman" panose="02020603050405020304" pitchFamily="18" charset="0"/>
                          <a:cs typeface="Times New Roman" panose="02020603050405020304" pitchFamily="18" charset="0"/>
                        </a:rPr>
                        <a:t>300</a:t>
                      </a:r>
                      <a:r>
                        <a:rPr lang="mn-MN" sz="1400" u="none" strike="noStrike" dirty="0" smtClean="0">
                          <a:effectLst/>
                          <a:latin typeface="Times New Roman" panose="02020603050405020304" pitchFamily="18" charset="0"/>
                          <a:cs typeface="Times New Roman" panose="02020603050405020304" pitchFamily="18" charset="0"/>
                        </a:rPr>
                        <a:t> </a:t>
                      </a:r>
                      <a:r>
                        <a:rPr lang="en-US" sz="1400" u="none" strike="noStrike" dirty="0" smtClean="0">
                          <a:effectLst/>
                          <a:latin typeface="Times New Roman" panose="02020603050405020304" pitchFamily="18" charset="0"/>
                          <a:cs typeface="Times New Roman" panose="02020603050405020304" pitchFamily="18" charset="0"/>
                        </a:rPr>
                        <a:t>1</a:t>
                      </a:r>
                      <a:r>
                        <a:rPr lang="mn-MN" sz="1400" u="none" strike="noStrike" dirty="0" smtClean="0">
                          <a:effectLst/>
                          <a:latin typeface="Times New Roman" panose="02020603050405020304" pitchFamily="18" charset="0"/>
                          <a:cs typeface="Times New Roman" panose="02020603050405020304" pitchFamily="18" charset="0"/>
                        </a:rPr>
                        <a:t>00 төгрөг</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859810209"/>
                  </a:ext>
                </a:extLst>
              </a:tr>
              <a:tr h="604698">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Хувьцаа эзэмшигчдийн тоо: </a:t>
                      </a:r>
                      <a:r>
                        <a:rPr lang="mn-MN" sz="1400" u="none" strike="noStrike" dirty="0" smtClean="0">
                          <a:effectLst/>
                          <a:latin typeface="Times New Roman" panose="02020603050405020304" pitchFamily="18" charset="0"/>
                          <a:cs typeface="Times New Roman" panose="02020603050405020304" pitchFamily="18" charset="0"/>
                        </a:rPr>
                        <a:t>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982 </a:t>
                      </a:r>
                      <a:r>
                        <a:rPr lang="mn-MN" sz="1400" u="none" strike="noStrike" dirty="0">
                          <a:effectLst/>
                          <a:latin typeface="Times New Roman" panose="02020603050405020304" pitchFamily="18" charset="0"/>
                          <a:cs typeface="Times New Roman" panose="02020603050405020304" pitchFamily="18" charset="0"/>
                        </a:rPr>
                        <a:t>хувьцаа эзэмшигчидтэй. </a:t>
                      </a:r>
                      <a:endParaRPr lang="mn-MN" sz="1400" u="none" strike="noStrike" dirty="0" smtClean="0">
                        <a:effectLst/>
                        <a:latin typeface="Times New Roman" panose="02020603050405020304" pitchFamily="18" charset="0"/>
                        <a:cs typeface="Times New Roman" panose="02020603050405020304" pitchFamily="18" charset="0"/>
                      </a:endParaRPr>
                    </a:p>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2021 </a:t>
                      </a:r>
                      <a:r>
                        <a:rPr lang="mn-MN" sz="1400" u="none" strike="noStrike" dirty="0">
                          <a:effectLst/>
                          <a:latin typeface="Times New Roman" panose="02020603050405020304" pitchFamily="18" charset="0"/>
                          <a:cs typeface="Times New Roman" panose="02020603050405020304" pitchFamily="18" charset="0"/>
                        </a:rPr>
                        <a:t>оны 03-р сарын </a:t>
                      </a:r>
                      <a:r>
                        <a:rPr lang="mn-MN" sz="1400" u="none" strike="noStrike" dirty="0" smtClean="0">
                          <a:effectLst/>
                          <a:latin typeface="Times New Roman" panose="02020603050405020304" pitchFamily="18" charset="0"/>
                          <a:cs typeface="Times New Roman" panose="02020603050405020304" pitchFamily="18" charset="0"/>
                        </a:rPr>
                        <a:t>11-ний   </a:t>
                      </a:r>
                    </a:p>
                    <a:p>
                      <a:pPr algn="l" rtl="0" fontAlgn="ctr"/>
                      <a:r>
                        <a:rPr lang="mn-MN" sz="1400" u="none" strike="noStrike" dirty="0" smtClean="0">
                          <a:effectLst/>
                          <a:latin typeface="Times New Roman" panose="02020603050405020304" pitchFamily="18" charset="0"/>
                          <a:cs typeface="Times New Roman" panose="02020603050405020304" pitchFamily="18" charset="0"/>
                        </a:rPr>
                        <a:t>           </a:t>
                      </a:r>
                      <a:r>
                        <a:rPr lang="mn-MN" sz="1400" u="none" strike="noStrike" baseline="0"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бүртгэлийн өдрөөр</a:t>
                      </a:r>
                      <a:r>
                        <a:rPr lang="en-US" sz="1400" u="none" strike="noStrike" dirty="0" smtClean="0">
                          <a:effectLst/>
                          <a:latin typeface="Times New Roman" panose="02020603050405020304" pitchFamily="18" charset="0"/>
                          <a:cs typeface="Times New Roman" panose="02020603050405020304" pitchFamily="18" charset="0"/>
                        </a:rPr>
                        <a:t>)</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486540169"/>
                  </a:ext>
                </a:extLst>
              </a:tr>
              <a:tr h="429735">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Холбоо барих утас: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mn-MN" sz="1400" u="none" strike="noStrike" dirty="0" smtClean="0">
                          <a:effectLst/>
                          <a:latin typeface="Times New Roman" panose="02020603050405020304" pitchFamily="18" charset="0"/>
                          <a:cs typeface="Times New Roman" panose="02020603050405020304" pitchFamily="18" charset="0"/>
                        </a:rPr>
                        <a:t>11-</a:t>
                      </a:r>
                      <a:r>
                        <a:rPr lang="en-US" sz="1400" u="none" strike="noStrike" dirty="0" smtClean="0">
                          <a:effectLst/>
                          <a:latin typeface="Times New Roman" panose="02020603050405020304" pitchFamily="18" charset="0"/>
                          <a:cs typeface="Times New Roman" panose="02020603050405020304" pitchFamily="18" charset="0"/>
                        </a:rPr>
                        <a:t>30-15-77</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96357486"/>
                  </a:ext>
                </a:extLst>
              </a:tr>
              <a:tr h="322301">
                <a:tc>
                  <a:txBody>
                    <a:bodyPr/>
                    <a:lstStyle/>
                    <a:p>
                      <a:pPr algn="r" rtl="0" fontAlgn="ctr"/>
                      <a:r>
                        <a:rPr lang="mn-MN" sz="1400" u="none" strike="noStrike" dirty="0">
                          <a:effectLst/>
                          <a:latin typeface="Times New Roman" panose="02020603050405020304" pitchFamily="18" charset="0"/>
                          <a:cs typeface="Times New Roman" panose="02020603050405020304" pitchFamily="18" charset="0"/>
                        </a:rPr>
                        <a:t>Вэб хуудас: </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rtl="0" fontAlgn="ctr"/>
                      <a:r>
                        <a:rPr lang="en-US" sz="1400" u="none" strike="noStrike" dirty="0" smtClean="0">
                          <a:effectLst/>
                          <a:latin typeface="Times New Roman" panose="02020603050405020304" pitchFamily="18" charset="0"/>
                          <a:cs typeface="Times New Roman" panose="02020603050405020304" pitchFamily="18" charset="0"/>
                        </a:rPr>
                        <a:t>  </a:t>
                      </a:r>
                      <a:r>
                        <a:rPr lang="en-US" sz="1400" u="none" strike="noStrike" dirty="0" smtClean="0">
                          <a:effectLst/>
                          <a:latin typeface="Times New Roman" panose="02020603050405020304" pitchFamily="18" charset="0"/>
                          <a:cs typeface="Times New Roman" panose="02020603050405020304" pitchFamily="18" charset="0"/>
                          <a:hlinkClick r:id="rId4"/>
                        </a:rPr>
                        <a:t>www.hermescenter.mn</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455558911"/>
                  </a:ext>
                </a:extLst>
              </a:tr>
            </a:tbl>
          </a:graphicData>
        </a:graphic>
      </p:graphicFrame>
    </p:spTree>
    <p:extLst>
      <p:ext uri="{BB962C8B-B14F-4D97-AF65-F5344CB8AC3E}">
        <p14:creationId xmlns:p14="http://schemas.microsoft.com/office/powerpoint/2010/main" val="3797413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2273180"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kumimoji="0" lang="mn-MN" sz="1401" b="1" i="0" u="none" strike="noStrike" kern="1200" cap="none" spc="0" normalizeH="0" baseline="0" noProof="0" dirty="0" smtClean="0">
                  <a:ln>
                    <a:noFill/>
                  </a:ln>
                  <a:solidFill>
                    <a:srgbClr val="001463"/>
                  </a:solidFill>
                  <a:effectLst/>
                  <a:uLnTx/>
                  <a:uFillTx/>
                  <a:latin typeface="Times New Roman" panose="02020603050405020304" pitchFamily="18" charset="0"/>
                  <a:ea typeface="+mn-ea"/>
                  <a:cs typeface="Times New Roman" panose="02020603050405020304" pitchFamily="18" charset="0"/>
                </a:rPr>
                <a:t>САНХҮҮГИЙН ҮНДСЭН ҮЗҮҮЛЭЛТҮҮД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mc:AlternateContent xmlns:mc="http://schemas.openxmlformats.org/markup-compatibility/2006" xmlns:cx="http://schemas.microsoft.com/office/drawing/2014/chartex">
        <mc:Choice Requires="cx">
          <p:graphicFrame>
            <p:nvGraphicFramePr>
              <p:cNvPr id="10" name="Chart 9"/>
              <p:cNvGraphicFramePr/>
              <p:nvPr>
                <p:extLst>
                  <p:ext uri="{D42A27DB-BD31-4B8C-83A1-F6EECF244321}">
                    <p14:modId xmlns:p14="http://schemas.microsoft.com/office/powerpoint/2010/main" val="3217462940"/>
                  </p:ext>
                </p:extLst>
              </p:nvPr>
            </p:nvGraphicFramePr>
            <p:xfrm>
              <a:off x="465771" y="3657600"/>
              <a:ext cx="6286500" cy="4343400"/>
            </p:xfrm>
            <a:graphic>
              <a:graphicData uri="http://schemas.microsoft.com/office/drawing/2014/chartex">
                <c:chart xmlns:c="http://schemas.openxmlformats.org/drawingml/2006/chart" xmlns:r="http://schemas.openxmlformats.org/officeDocument/2006/relationships" r:id="rId5"/>
              </a:graphicData>
            </a:graphic>
          </p:graphicFrame>
        </mc:Choice>
        <mc:Fallback xmlns="">
          <p:pic>
            <p:nvPicPr>
              <p:cNvPr id="10" name="Chart 9"/>
              <p:cNvPicPr>
                <a:picLocks noGrp="1" noRot="1" noChangeAspect="1" noMove="1" noResize="1" noEditPoints="1" noAdjustHandles="1" noChangeArrowheads="1" noChangeShapeType="1"/>
              </p:cNvPicPr>
              <p:nvPr/>
            </p:nvPicPr>
            <p:blipFill>
              <a:blip r:embed="rId6"/>
              <a:stretch>
                <a:fillRect/>
              </a:stretch>
            </p:blipFill>
            <p:spPr>
              <a:xfrm>
                <a:off x="465771" y="3657600"/>
                <a:ext cx="6286500" cy="4343400"/>
              </a:xfrm>
              <a:prstGeom prst="rect">
                <a:avLst/>
              </a:prstGeom>
            </p:spPr>
          </p:pic>
        </mc:Fallback>
      </mc:AlternateContent>
    </p:spTree>
    <p:extLst>
      <p:ext uri="{BB962C8B-B14F-4D97-AF65-F5344CB8AC3E}">
        <p14:creationId xmlns:p14="http://schemas.microsoft.com/office/powerpoint/2010/main" val="1354588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1" name="TextBox 20"/>
            <p:cNvSpPr txBox="1"/>
            <p:nvPr/>
          </p:nvSpPr>
          <p:spPr>
            <a:xfrm>
              <a:off x="-29788" y="1531313"/>
              <a:ext cx="2273180" cy="245026"/>
            </a:xfrm>
            <a:prstGeom prst="rect">
              <a:avLst/>
            </a:prstGeom>
            <a:noFill/>
          </p:spPr>
          <p:txBody>
            <a:bodyPr wrap="none" rtlCol="0">
              <a:spAutoFit/>
            </a:bodyPr>
            <a:lstStyle/>
            <a:p>
              <a:r>
                <a:rPr lang="mn-MN" sz="1401" b="1" dirty="0" smtClean="0">
                  <a:solidFill>
                    <a:srgbClr val="001463"/>
                  </a:solidFill>
                  <a:latin typeface="Times New Roman" panose="02020603050405020304" pitchFamily="18" charset="0"/>
                  <a:cs typeface="Times New Roman" panose="02020603050405020304" pitchFamily="18" charset="0"/>
                </a:rPr>
                <a:t>САНХҮҮГИЙН ҮНДСЭН ҮЗҮҮЛЭЛТҮҮД</a:t>
              </a:r>
              <a:endParaRPr lang="en-US" sz="1401" b="1" dirty="0">
                <a:solidFill>
                  <a:srgbClr val="001463"/>
                </a:solidFill>
                <a:latin typeface="Times New Roman" panose="02020603050405020304" pitchFamily="18" charset="0"/>
                <a:cs typeface="Times New Roman" panose="02020603050405020304" pitchFamily="18" charset="0"/>
              </a:endParaRPr>
            </a:p>
          </p:txBody>
        </p:sp>
      </p:grpSp>
      <p:graphicFrame>
        <p:nvGraphicFramePr>
          <p:cNvPr id="12" name="Chart 11"/>
          <p:cNvGraphicFramePr/>
          <p:nvPr>
            <p:extLst>
              <p:ext uri="{D42A27DB-BD31-4B8C-83A1-F6EECF244321}">
                <p14:modId xmlns:p14="http://schemas.microsoft.com/office/powerpoint/2010/main" val="2844827092"/>
              </p:ext>
            </p:extLst>
          </p:nvPr>
        </p:nvGraphicFramePr>
        <p:xfrm>
          <a:off x="257957" y="3929480"/>
          <a:ext cx="6799286" cy="3657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609494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black"/>
              </a:solidFill>
              <a:effectLst/>
              <a:uLnTx/>
              <a:uFillTx/>
              <a:latin typeface="Calibri"/>
              <a:ea typeface="+mn-ea"/>
              <a:cs typeface="+mn-cs"/>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44721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1496233" rtl="0" eaLnBrk="1" fontAlgn="auto" latinLnBrk="0" hangingPunct="1">
                <a:lnSpc>
                  <a:spcPct val="100000"/>
                </a:lnSpc>
                <a:spcBef>
                  <a:spcPts val="0"/>
                </a:spcBef>
                <a:spcAft>
                  <a:spcPts val="0"/>
                </a:spcAft>
                <a:buClrTx/>
                <a:buSzTx/>
                <a:buFontTx/>
                <a:buNone/>
                <a:tabLst/>
                <a:defRPr/>
              </a:pPr>
              <a:endParaRPr kumimoji="0" lang="en-US" sz="29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p:cNvSpPr txBox="1"/>
            <p:nvPr/>
          </p:nvSpPr>
          <p:spPr>
            <a:xfrm>
              <a:off x="-29788" y="1531313"/>
              <a:ext cx="1510761" cy="245026"/>
            </a:xfrm>
            <a:prstGeom prst="rect">
              <a:avLst/>
            </a:prstGeom>
            <a:noFill/>
          </p:spPr>
          <p:txBody>
            <a:bodyPr wrap="none" rtlCol="0">
              <a:spAutoFit/>
            </a:bodyPr>
            <a:lstStyle/>
            <a:p>
              <a:pPr marL="0" marR="0" lvl="0" indent="0" algn="l" defTabSz="1496233" rtl="0" eaLnBrk="1" fontAlgn="auto" latinLnBrk="0" hangingPunct="1">
                <a:lnSpc>
                  <a:spcPct val="100000"/>
                </a:lnSpc>
                <a:spcBef>
                  <a:spcPts val="0"/>
                </a:spcBef>
                <a:spcAft>
                  <a:spcPts val="0"/>
                </a:spcAft>
                <a:buClrTx/>
                <a:buSzTx/>
                <a:buFontTx/>
                <a:buNone/>
                <a:tabLst/>
                <a:defRPr/>
              </a:pPr>
              <a:r>
                <a:rPr lang="mn-MN" sz="1401" b="1" dirty="0" smtClean="0">
                  <a:solidFill>
                    <a:srgbClr val="001463"/>
                  </a:solidFill>
                  <a:latin typeface="Times New Roman" panose="02020603050405020304" pitchFamily="18" charset="0"/>
                  <a:cs typeface="Times New Roman" panose="02020603050405020304" pitchFamily="18" charset="0"/>
                </a:rPr>
                <a:t>ХУВЬЦАА ЭЗЭМШИГЧИД</a:t>
              </a:r>
              <a:endParaRPr kumimoji="0" lang="en-US" sz="1401" b="1" i="0" u="none" strike="noStrike" kern="1200" cap="none" spc="0" normalizeH="0" baseline="0" noProof="0" dirty="0">
                <a:ln>
                  <a:noFill/>
                </a:ln>
                <a:solidFill>
                  <a:srgbClr val="001463"/>
                </a:solidFill>
                <a:effectLst/>
                <a:uLnTx/>
                <a:uFillTx/>
                <a:latin typeface="Times New Roman" panose="02020603050405020304" pitchFamily="18" charset="0"/>
                <a:ea typeface="+mn-ea"/>
                <a:cs typeface="Times New Roman" panose="02020603050405020304" pitchFamily="18" charset="0"/>
              </a:endParaRPr>
            </a:p>
          </p:txBody>
        </p:sp>
      </p:grpSp>
      <p:graphicFrame>
        <p:nvGraphicFramePr>
          <p:cNvPr id="17" name="Content Placeholder 11"/>
          <p:cNvGraphicFramePr>
            <a:graphicFrameLocks/>
          </p:cNvGraphicFramePr>
          <p:nvPr>
            <p:extLst>
              <p:ext uri="{D42A27DB-BD31-4B8C-83A1-F6EECF244321}">
                <p14:modId xmlns:p14="http://schemas.microsoft.com/office/powerpoint/2010/main" val="3101520264"/>
              </p:ext>
            </p:extLst>
          </p:nvPr>
        </p:nvGraphicFramePr>
        <p:xfrm>
          <a:off x="381000" y="4078705"/>
          <a:ext cx="3502637" cy="4167674"/>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1"/>
          <p:cNvSpPr/>
          <p:nvPr/>
        </p:nvSpPr>
        <p:spPr>
          <a:xfrm>
            <a:off x="1775437" y="3703025"/>
            <a:ext cx="3657600" cy="307777"/>
          </a:xfrm>
          <a:prstGeom prst="rect">
            <a:avLst/>
          </a:prstGeom>
        </p:spPr>
        <p:txBody>
          <a:bodyPr>
            <a:spAutoFit/>
          </a:bodyPr>
          <a:lstStyle/>
          <a:p>
            <a:r>
              <a:rPr lang="mn-MN" sz="1400" b="1" dirty="0">
                <a:latin typeface="Times New Roman" panose="02020603050405020304" pitchFamily="18" charset="0"/>
                <a:cs typeface="Times New Roman" panose="02020603050405020304" pitchFamily="18" charset="0"/>
              </a:rPr>
              <a:t>ХУВЬЦАА </a:t>
            </a:r>
            <a:r>
              <a:rPr lang="mn-MN" sz="1400" b="1" dirty="0" smtClean="0">
                <a:latin typeface="Times New Roman" panose="02020603050405020304" pitchFamily="18" charset="0"/>
                <a:cs typeface="Times New Roman" panose="02020603050405020304" pitchFamily="18" charset="0"/>
              </a:rPr>
              <a:t>ЭЗЭМШИГЧДИЙН БҮТЭЦ</a:t>
            </a:r>
            <a:endParaRPr lang="en-US" sz="1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4122768" y="4876800"/>
            <a:ext cx="2815919" cy="1815882"/>
          </a:xfrm>
          <a:prstGeom prst="rect">
            <a:avLst/>
          </a:prstGeom>
        </p:spPr>
        <p:txBody>
          <a:bodyPr wrap="square">
            <a:spAutoFit/>
          </a:bodyPr>
          <a:lstStyle/>
          <a:p>
            <a:pPr algn="ctr"/>
            <a:r>
              <a:rPr lang="mn-MN" sz="1400" dirty="0">
                <a:latin typeface="Times New Roman" panose="02020603050405020304" pitchFamily="18" charset="0"/>
                <a:cs typeface="Times New Roman" panose="02020603050405020304" pitchFamily="18" charset="0"/>
              </a:rPr>
              <a:t>Нийт хувьцааны </a:t>
            </a:r>
            <a:r>
              <a:rPr lang="mn-MN" sz="1400" dirty="0" smtClean="0">
                <a:latin typeface="Times New Roman" panose="02020603050405020304" pitchFamily="18" charset="0"/>
                <a:cs typeface="Times New Roman" panose="02020603050405020304" pitchFamily="18" charset="0"/>
              </a:rPr>
              <a:t>тоо: </a:t>
            </a:r>
            <a:endParaRPr lang="mn-MN" sz="1400" dirty="0">
              <a:latin typeface="Times New Roman" panose="02020603050405020304" pitchFamily="18" charset="0"/>
              <a:cs typeface="Times New Roman" panose="02020603050405020304" pitchFamily="18" charset="0"/>
            </a:endParaRPr>
          </a:p>
          <a:p>
            <a:pPr algn="ctr"/>
            <a:r>
              <a:rPr lang="mn-MN" sz="1400" b="1" dirty="0" smtClean="0">
                <a:latin typeface="Times New Roman" panose="02020603050405020304" pitchFamily="18" charset="0"/>
                <a:cs typeface="Times New Roman" panose="02020603050405020304" pitchFamily="18" charset="0"/>
              </a:rPr>
              <a:t>                                                                                         </a:t>
            </a:r>
            <a:r>
              <a:rPr lang="mn-MN" sz="1400" b="1" dirty="0">
                <a:latin typeface="Times New Roman" panose="02020603050405020304" pitchFamily="18" charset="0"/>
                <a:cs typeface="Times New Roman" panose="02020603050405020304" pitchFamily="18" charset="0"/>
              </a:rPr>
              <a:t>78 543 001</a:t>
            </a:r>
          </a:p>
          <a:p>
            <a:pPr algn="ctr"/>
            <a:r>
              <a:rPr lang="mn-MN" sz="1400" dirty="0" smtClean="0">
                <a:latin typeface="Times New Roman" panose="02020603050405020304" pitchFamily="18" charset="0"/>
                <a:cs typeface="Times New Roman" panose="02020603050405020304" pitchFamily="18" charset="0"/>
              </a:rPr>
              <a:t>                                                                                             </a:t>
            </a:r>
            <a:r>
              <a:rPr lang="mn-MN" sz="1400" dirty="0">
                <a:latin typeface="Times New Roman" panose="02020603050405020304" pitchFamily="18" charset="0"/>
                <a:cs typeface="Times New Roman" panose="02020603050405020304" pitchFamily="18" charset="0"/>
              </a:rPr>
              <a:t>Нийт хувьцаа эзэмшигчдийн </a:t>
            </a:r>
            <a:r>
              <a:rPr lang="mn-MN" sz="1400" dirty="0" smtClean="0">
                <a:latin typeface="Times New Roman" panose="02020603050405020304" pitchFamily="18" charset="0"/>
                <a:cs typeface="Times New Roman" panose="02020603050405020304" pitchFamily="18" charset="0"/>
              </a:rPr>
              <a:t>тоо: </a:t>
            </a:r>
            <a:r>
              <a:rPr lang="en-US" sz="1400" dirty="0" smtClean="0">
                <a:latin typeface="Times New Roman" panose="02020603050405020304" pitchFamily="18" charset="0"/>
                <a:cs typeface="Times New Roman" panose="02020603050405020304" pitchFamily="18" charset="0"/>
              </a:rPr>
              <a:t>(2021 </a:t>
            </a:r>
            <a:r>
              <a:rPr lang="mn-MN" sz="1400" dirty="0" smtClean="0">
                <a:latin typeface="Times New Roman" panose="02020603050405020304" pitchFamily="18" charset="0"/>
                <a:cs typeface="Times New Roman" panose="02020603050405020304" pitchFamily="18" charset="0"/>
              </a:rPr>
              <a:t>оны 03-р сарын 11-ний бүртгэлийн </a:t>
            </a:r>
            <a:r>
              <a:rPr lang="mn-MN" sz="1200" dirty="0" smtClean="0">
                <a:latin typeface="Times New Roman" panose="02020603050405020304" pitchFamily="18" charset="0"/>
                <a:cs typeface="Times New Roman" panose="02020603050405020304" pitchFamily="18" charset="0"/>
              </a:rPr>
              <a:t>өдрөөр</a:t>
            </a:r>
            <a:r>
              <a:rPr lang="en-US" sz="1400" dirty="0" smtClean="0">
                <a:latin typeface="Times New Roman" panose="02020603050405020304" pitchFamily="18" charset="0"/>
                <a:cs typeface="Times New Roman" panose="02020603050405020304" pitchFamily="18" charset="0"/>
              </a:rPr>
              <a:t>)</a:t>
            </a:r>
            <a:r>
              <a:rPr lang="mn-MN" sz="1400" b="1" dirty="0" smtClean="0">
                <a:latin typeface="Times New Roman" panose="02020603050405020304" pitchFamily="18" charset="0"/>
                <a:cs typeface="Times New Roman" panose="02020603050405020304" pitchFamily="18" charset="0"/>
              </a:rPr>
              <a:t>                                                                         982 </a:t>
            </a:r>
            <a:endParaRPr lang="mn-MN"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243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96154"/>
            <a:ext cx="7315200" cy="1961516"/>
          </a:xfrm>
          <a:prstGeom prst="rect">
            <a:avLst/>
          </a:prstGeom>
        </p:spPr>
      </p:pic>
      <p:grpSp>
        <p:nvGrpSpPr>
          <p:cNvPr id="19" name="Group 18"/>
          <p:cNvGrpSpPr/>
          <p:nvPr/>
        </p:nvGrpSpPr>
        <p:grpSpPr>
          <a:xfrm>
            <a:off x="0" y="1496154"/>
            <a:ext cx="5334000" cy="1029798"/>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1" name="TextBox 20"/>
            <p:cNvSpPr txBox="1"/>
            <p:nvPr/>
          </p:nvSpPr>
          <p:spPr>
            <a:xfrm>
              <a:off x="-45352" y="1513979"/>
              <a:ext cx="2966114" cy="421087"/>
            </a:xfrm>
            <a:prstGeom prst="rect">
              <a:avLst/>
            </a:prstGeom>
            <a:noFill/>
          </p:spPr>
          <p:txBody>
            <a:bodyPr wrap="square" rtlCol="0">
              <a:spAutoFit/>
            </a:bodyPr>
            <a:lstStyle/>
            <a:p>
              <a:pPr lvl="0"/>
              <a:r>
                <a:rPr lang="mn-MN" altLang="en-US" sz="1400" b="1" dirty="0" smtClean="0">
                  <a:latin typeface="Times New Roman" panose="02020603050405020304" pitchFamily="18" charset="0"/>
                  <a:ea typeface="Times New Roman" panose="02020603050405020304" pitchFamily="18" charset="0"/>
                  <a:cs typeface="Times New Roman" panose="02020603050405020304" pitchFamily="18" charset="0"/>
                </a:rPr>
                <a:t>НЭГДМЭЛ </a:t>
              </a:r>
              <a:r>
                <a:rPr lang="mn-MN" altLang="en-US" sz="1400" b="1" dirty="0">
                  <a:latin typeface="Times New Roman" panose="02020603050405020304" pitchFamily="18" charset="0"/>
                  <a:ea typeface="Times New Roman" panose="02020603050405020304" pitchFamily="18" charset="0"/>
                  <a:cs typeface="Times New Roman" panose="02020603050405020304" pitchFamily="18" charset="0"/>
                </a:rPr>
                <a:t>СОНИРХОЛТОЙ ЭТГЭЭД БОЛОН ТЭДГЭЭРИЙН ЭЗЭМШИЛД БАЙГАА ХУВЬЦААНЫ ТУХАЙ </a:t>
              </a:r>
              <a:r>
                <a:rPr lang="mn-MN" altLang="en-US" sz="1400" b="1" dirty="0" smtClean="0">
                  <a:latin typeface="Times New Roman" panose="02020603050405020304" pitchFamily="18" charset="0"/>
                  <a:ea typeface="Times New Roman" panose="02020603050405020304" pitchFamily="18" charset="0"/>
                  <a:cs typeface="Times New Roman" panose="02020603050405020304" pitchFamily="18" charset="0"/>
                </a:rPr>
                <a:t>МЭДЭЭЛЭЛ</a:t>
              </a:r>
              <a:endParaRPr lang="en-US" altLang="en-US" sz="1400" dirty="0"/>
            </a:p>
          </p:txBody>
        </p:sp>
      </p:grpSp>
      <p:graphicFrame>
        <p:nvGraphicFramePr>
          <p:cNvPr id="2" name="Table 1"/>
          <p:cNvGraphicFramePr>
            <a:graphicFrameLocks noGrp="1"/>
          </p:cNvGraphicFramePr>
          <p:nvPr>
            <p:extLst>
              <p:ext uri="{D42A27DB-BD31-4B8C-83A1-F6EECF244321}">
                <p14:modId xmlns:p14="http://schemas.microsoft.com/office/powerpoint/2010/main" val="2639450619"/>
              </p:ext>
            </p:extLst>
          </p:nvPr>
        </p:nvGraphicFramePr>
        <p:xfrm>
          <a:off x="457201" y="5012615"/>
          <a:ext cx="6513570" cy="3233764"/>
        </p:xfrm>
        <a:graphic>
          <a:graphicData uri="http://schemas.openxmlformats.org/drawingml/2006/table">
            <a:tbl>
              <a:tblPr firstRow="1" firstCol="1" bandRow="1">
                <a:tableStyleId>{5C22544A-7EE6-4342-B048-85BDC9FD1C3A}</a:tableStyleId>
              </a:tblPr>
              <a:tblGrid>
                <a:gridCol w="551359">
                  <a:extLst>
                    <a:ext uri="{9D8B030D-6E8A-4147-A177-3AD203B41FA5}">
                      <a16:colId xmlns:a16="http://schemas.microsoft.com/office/drawing/2014/main" val="4050958498"/>
                    </a:ext>
                  </a:extLst>
                </a:gridCol>
                <a:gridCol w="1590541">
                  <a:extLst>
                    <a:ext uri="{9D8B030D-6E8A-4147-A177-3AD203B41FA5}">
                      <a16:colId xmlns:a16="http://schemas.microsoft.com/office/drawing/2014/main" val="708439037"/>
                    </a:ext>
                  </a:extLst>
                </a:gridCol>
                <a:gridCol w="1109394">
                  <a:extLst>
                    <a:ext uri="{9D8B030D-6E8A-4147-A177-3AD203B41FA5}">
                      <a16:colId xmlns:a16="http://schemas.microsoft.com/office/drawing/2014/main" val="4258485289"/>
                    </a:ext>
                  </a:extLst>
                </a:gridCol>
                <a:gridCol w="1109394">
                  <a:extLst>
                    <a:ext uri="{9D8B030D-6E8A-4147-A177-3AD203B41FA5}">
                      <a16:colId xmlns:a16="http://schemas.microsoft.com/office/drawing/2014/main" val="1389213730"/>
                    </a:ext>
                  </a:extLst>
                </a:gridCol>
                <a:gridCol w="1109394">
                  <a:extLst>
                    <a:ext uri="{9D8B030D-6E8A-4147-A177-3AD203B41FA5}">
                      <a16:colId xmlns:a16="http://schemas.microsoft.com/office/drawing/2014/main" val="1868788176"/>
                    </a:ext>
                  </a:extLst>
                </a:gridCol>
                <a:gridCol w="1043488">
                  <a:extLst>
                    <a:ext uri="{9D8B030D-6E8A-4147-A177-3AD203B41FA5}">
                      <a16:colId xmlns:a16="http://schemas.microsoft.com/office/drawing/2014/main" val="3574445822"/>
                    </a:ext>
                  </a:extLst>
                </a:gridCol>
              </a:tblGrid>
              <a:tr h="471294">
                <a:tc rowSpan="2">
                  <a:txBody>
                    <a:bodyPr/>
                    <a:lstStyle/>
                    <a:p>
                      <a:pPr>
                        <a:lnSpc>
                          <a:spcPct val="115000"/>
                        </a:lnSpc>
                      </a:pPr>
                      <a:endParaRPr lang="en-US" sz="1350" dirty="0">
                        <a:solidFill>
                          <a:srgbClr val="000000"/>
                        </a:solidFill>
                        <a:effectLst/>
                        <a:latin typeface="Calibri" panose="020F0502020204030204" pitchFamily="34" charset="0"/>
                        <a:cs typeface="Times New Roman" panose="02020603050405020304" pitchFamily="18" charset="0"/>
                      </a:endParaRPr>
                    </a:p>
                  </a:txBody>
                  <a:tcPr marL="65514" marR="65514" marT="0" marB="0" anchor="ctr">
                    <a:solidFill>
                      <a:schemeClr val="accent1">
                        <a:lumMod val="40000"/>
                        <a:lumOff val="60000"/>
                      </a:schemeClr>
                    </a:solidFill>
                  </a:tcPr>
                </a:tc>
                <a:tc rowSpan="2">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Нэгдмэл</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сонирхолтой</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этгээдийн</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овог</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нэр</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rowSpan="2">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Эрхэлж</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буй</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албан</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тушаал</a:t>
                      </a:r>
                      <a:r>
                        <a:rPr lang="en-US" sz="1400" b="0" dirty="0">
                          <a:solidFill>
                            <a:schemeClr val="tx1"/>
                          </a:solidFill>
                          <a:effectLst/>
                          <a:latin typeface="Times New Roman" panose="02020603050405020304" pitchFamily="18" charset="0"/>
                          <a:cs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gridSpan="3">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Эзэмшиж</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буй</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хувьцааны</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3349162"/>
                  </a:ext>
                </a:extLst>
              </a:tr>
              <a:tr h="77786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Тоо</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ширхэг</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Нийт</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хувьцаанд</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эзлэх</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хувь</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b="0" dirty="0" err="1">
                          <a:solidFill>
                            <a:schemeClr val="tx1"/>
                          </a:solidFill>
                          <a:effectLst/>
                          <a:latin typeface="Times New Roman" panose="02020603050405020304" pitchFamily="18" charset="0"/>
                          <a:cs typeface="Times New Roman" panose="02020603050405020304" pitchFamily="18" charset="0"/>
                        </a:rPr>
                        <a:t>Энэ</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хувьд</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хүрсэн</a:t>
                      </a:r>
                      <a:r>
                        <a:rPr lang="en-US" sz="1400" b="0" dirty="0">
                          <a:solidFill>
                            <a:schemeClr val="tx1"/>
                          </a:solidFill>
                          <a:effectLst/>
                          <a:latin typeface="Times New Roman" panose="02020603050405020304" pitchFamily="18" charset="0"/>
                          <a:cs typeface="Times New Roman" panose="02020603050405020304" pitchFamily="18" charset="0"/>
                        </a:rPr>
                        <a:t> </a:t>
                      </a:r>
                      <a:r>
                        <a:rPr lang="en-US" sz="1400" b="0" dirty="0" err="1">
                          <a:solidFill>
                            <a:schemeClr val="tx1"/>
                          </a:solidFill>
                          <a:effectLst/>
                          <a:latin typeface="Times New Roman" panose="02020603050405020304" pitchFamily="18" charset="0"/>
                          <a:cs typeface="Times New Roman" panose="02020603050405020304" pitchFamily="18" charset="0"/>
                        </a:rPr>
                        <a:t>огноо</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extLst>
                  <a:ext uri="{0D108BD9-81ED-4DB2-BD59-A6C34878D82A}">
                    <a16:rowId xmlns:a16="http://schemas.microsoft.com/office/drawing/2014/main" val="302525313"/>
                  </a:ext>
                </a:extLst>
              </a:tr>
              <a:tr h="661534">
                <a:tc>
                  <a:txBody>
                    <a:bodyPr/>
                    <a:lstStyle/>
                    <a:p>
                      <a:pPr marL="0" marR="0" algn="ctr">
                        <a:lnSpc>
                          <a:spcPct val="115000"/>
                        </a:lnSpc>
                        <a:spcBef>
                          <a:spcPts val="0"/>
                        </a:spcBef>
                        <a:spcAft>
                          <a:spcPts val="0"/>
                        </a:spcAft>
                      </a:pPr>
                      <a:r>
                        <a:rPr lang="en-US" sz="1350" b="0" dirty="0">
                          <a:solidFill>
                            <a:srgbClr val="000000"/>
                          </a:solidFill>
                          <a:effectLst/>
                          <a:latin typeface="Times New Roman" panose="02020603050405020304" pitchFamily="18" charset="0"/>
                          <a:cs typeface="Times New Roman" panose="02020603050405020304" pitchFamily="18" charset="0"/>
                        </a:rPr>
                        <a:t>1</a:t>
                      </a:r>
                      <a:endParaRPr lang="en-US" sz="13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a:txBody>
                    <a:bodyPr/>
                    <a:lstStyle/>
                    <a:p>
                      <a:pPr marL="0" marR="0" algn="ctr">
                        <a:lnSpc>
                          <a:spcPct val="115000"/>
                        </a:lnSpc>
                        <a:spcBef>
                          <a:spcPts val="0"/>
                        </a:spcBef>
                        <a:spcAft>
                          <a:spcPts val="0"/>
                        </a:spcAft>
                      </a:pPr>
                      <a:r>
                        <a:rPr lang="en-US" sz="1400">
                          <a:solidFill>
                            <a:srgbClr val="000000"/>
                          </a:solidFill>
                          <a:effectLst/>
                          <a:latin typeface="Times New Roman" panose="02020603050405020304" pitchFamily="18" charset="0"/>
                          <a:cs typeface="Times New Roman" panose="02020603050405020304" pitchFamily="18" charset="0"/>
                        </a:rPr>
                        <a:t>Дашзэвэг овогтой Зоригт</a:t>
                      </a:r>
                      <a:endPar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mn-MN" sz="1400" dirty="0">
                          <a:solidFill>
                            <a:srgbClr val="000000"/>
                          </a:solidFill>
                          <a:effectLst/>
                          <a:latin typeface="Times New Roman" panose="02020603050405020304" pitchFamily="18" charset="0"/>
                          <a:cs typeface="Times New Roman" panose="02020603050405020304" pitchFamily="18" charset="0"/>
                        </a:rPr>
                        <a:t>И</a:t>
                      </a:r>
                      <a:r>
                        <a:rPr lang="en-US" sz="1400" dirty="0" err="1">
                          <a:solidFill>
                            <a:srgbClr val="000000"/>
                          </a:solidFill>
                          <a:effectLst/>
                          <a:latin typeface="Times New Roman" panose="02020603050405020304" pitchFamily="18" charset="0"/>
                          <a:cs typeface="Times New Roman" panose="02020603050405020304" pitchFamily="18" charset="0"/>
                        </a:rPr>
                        <a:t>ргэн</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42 530 145</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54.10%</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mn-MN" sz="1400" dirty="0" smtClean="0">
                          <a:solidFill>
                            <a:srgbClr val="000000"/>
                          </a:solidFill>
                          <a:effectLst/>
                          <a:latin typeface="Times New Roman" panose="02020603050405020304" pitchFamily="18" charset="0"/>
                          <a:cs typeface="Times New Roman" panose="02020603050405020304" pitchFamily="18" charset="0"/>
                        </a:rPr>
                        <a:t>2021.03.11</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extLst>
                  <a:ext uri="{0D108BD9-81ED-4DB2-BD59-A6C34878D82A}">
                    <a16:rowId xmlns:a16="http://schemas.microsoft.com/office/drawing/2014/main" val="73487799"/>
                  </a:ext>
                </a:extLst>
              </a:tr>
              <a:tr h="837682">
                <a:tc>
                  <a:txBody>
                    <a:bodyPr/>
                    <a:lstStyle/>
                    <a:p>
                      <a:pPr marL="0" marR="0" algn="ctr">
                        <a:lnSpc>
                          <a:spcPct val="115000"/>
                        </a:lnSpc>
                        <a:spcBef>
                          <a:spcPts val="0"/>
                        </a:spcBef>
                        <a:spcAft>
                          <a:spcPts val="0"/>
                        </a:spcAft>
                      </a:pPr>
                      <a:r>
                        <a:rPr lang="en-US" sz="1350" b="0" dirty="0">
                          <a:solidFill>
                            <a:srgbClr val="000000"/>
                          </a:solidFill>
                          <a:effectLst/>
                          <a:latin typeface="Times New Roman" panose="02020603050405020304" pitchFamily="18" charset="0"/>
                          <a:cs typeface="Times New Roman" panose="02020603050405020304" pitchFamily="18" charset="0"/>
                        </a:rPr>
                        <a:t>2</a:t>
                      </a:r>
                      <a:endParaRPr lang="en-US" sz="13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a:txBody>
                    <a:bodyPr/>
                    <a:lstStyle/>
                    <a:p>
                      <a:pPr marL="0" marR="0" algn="ctr">
                        <a:lnSpc>
                          <a:spcPct val="115000"/>
                        </a:lnSpc>
                        <a:spcBef>
                          <a:spcPts val="0"/>
                        </a:spcBef>
                        <a:spcAft>
                          <a:spcPts val="0"/>
                        </a:spcAft>
                      </a:pPr>
                      <a:r>
                        <a:rPr lang="en-US" sz="1400" dirty="0" err="1">
                          <a:solidFill>
                            <a:srgbClr val="000000"/>
                          </a:solidFill>
                          <a:effectLst/>
                          <a:latin typeface="Times New Roman" panose="02020603050405020304" pitchFamily="18" charset="0"/>
                          <a:cs typeface="Times New Roman" panose="02020603050405020304" pitchFamily="18" charset="0"/>
                        </a:rPr>
                        <a:t>Дугаржав</a:t>
                      </a:r>
                      <a:r>
                        <a:rPr lang="en-US" sz="1400" dirty="0">
                          <a:solidFill>
                            <a:srgbClr val="000000"/>
                          </a:solidFill>
                          <a:effectLst/>
                          <a:latin typeface="Times New Roman" panose="02020603050405020304" pitchFamily="18" charset="0"/>
                          <a:cs typeface="Times New Roman" panose="02020603050405020304" pitchFamily="18" charset="0"/>
                        </a:rPr>
                        <a:t> </a:t>
                      </a:r>
                      <a:r>
                        <a:rPr lang="en-US" sz="1400" dirty="0" err="1">
                          <a:solidFill>
                            <a:srgbClr val="000000"/>
                          </a:solidFill>
                          <a:effectLst/>
                          <a:latin typeface="Times New Roman" panose="02020603050405020304" pitchFamily="18" charset="0"/>
                          <a:cs typeface="Times New Roman" panose="02020603050405020304" pitchFamily="18" charset="0"/>
                        </a:rPr>
                        <a:t>овогтой</a:t>
                      </a:r>
                      <a:r>
                        <a:rPr lang="en-US" sz="1400" dirty="0">
                          <a:solidFill>
                            <a:srgbClr val="000000"/>
                          </a:solidFill>
                          <a:effectLst/>
                          <a:latin typeface="Times New Roman" panose="02020603050405020304" pitchFamily="18" charset="0"/>
                          <a:cs typeface="Times New Roman" panose="02020603050405020304" pitchFamily="18" charset="0"/>
                        </a:rPr>
                        <a:t> </a:t>
                      </a:r>
                      <a:r>
                        <a:rPr lang="en-US" sz="1400" dirty="0" err="1">
                          <a:solidFill>
                            <a:srgbClr val="000000"/>
                          </a:solidFill>
                          <a:effectLst/>
                          <a:latin typeface="Times New Roman" panose="02020603050405020304" pitchFamily="18" charset="0"/>
                          <a:cs typeface="Times New Roman" panose="02020603050405020304" pitchFamily="18" charset="0"/>
                        </a:rPr>
                        <a:t>Оюунсүрэн</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"АСУ" </a:t>
                      </a:r>
                      <a:r>
                        <a:rPr lang="en-US" sz="1400" dirty="0" err="1">
                          <a:solidFill>
                            <a:srgbClr val="000000"/>
                          </a:solidFill>
                          <a:effectLst/>
                          <a:latin typeface="Times New Roman" panose="02020603050405020304" pitchFamily="18" charset="0"/>
                          <a:cs typeface="Times New Roman" panose="02020603050405020304" pitchFamily="18" charset="0"/>
                        </a:rPr>
                        <a:t>сургуулийн</a:t>
                      </a:r>
                      <a:r>
                        <a:rPr lang="en-US" sz="1400" dirty="0">
                          <a:solidFill>
                            <a:srgbClr val="000000"/>
                          </a:solidFill>
                          <a:effectLst/>
                          <a:latin typeface="Times New Roman" panose="02020603050405020304" pitchFamily="18" charset="0"/>
                          <a:cs typeface="Times New Roman" panose="02020603050405020304" pitchFamily="18" charset="0"/>
                        </a:rPr>
                        <a:t> </a:t>
                      </a:r>
                      <a:r>
                        <a:rPr lang="en-US" sz="1400" dirty="0" err="1">
                          <a:solidFill>
                            <a:srgbClr val="000000"/>
                          </a:solidFill>
                          <a:effectLst/>
                          <a:latin typeface="Times New Roman" panose="02020603050405020304" pitchFamily="18" charset="0"/>
                          <a:cs typeface="Times New Roman" panose="02020603050405020304" pitchFamily="18" charset="0"/>
                        </a:rPr>
                        <a:t>захирал</a:t>
                      </a:r>
                      <a:r>
                        <a:rPr lang="en-US" sz="1400" dirty="0">
                          <a:solidFill>
                            <a:srgbClr val="000000"/>
                          </a:solidFill>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23 460 015</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29.80%</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mn-MN" sz="1400" dirty="0" smtClean="0">
                          <a:solidFill>
                            <a:srgbClr val="000000"/>
                          </a:solidFill>
                          <a:effectLst/>
                          <a:latin typeface="Times New Roman" panose="02020603050405020304" pitchFamily="18" charset="0"/>
                          <a:cs typeface="Times New Roman" panose="02020603050405020304" pitchFamily="18" charset="0"/>
                        </a:rPr>
                        <a:t>2021.03.11</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extLst>
                  <a:ext uri="{0D108BD9-81ED-4DB2-BD59-A6C34878D82A}">
                    <a16:rowId xmlns:a16="http://schemas.microsoft.com/office/drawing/2014/main" val="2797540207"/>
                  </a:ext>
                </a:extLst>
              </a:tr>
              <a:tr h="485385">
                <a:tc gridSpan="2">
                  <a:txBody>
                    <a:bodyPr/>
                    <a:lstStyle/>
                    <a:p>
                      <a:pPr marL="0" marR="0" algn="ctr">
                        <a:lnSpc>
                          <a:spcPct val="115000"/>
                        </a:lnSpc>
                        <a:spcBef>
                          <a:spcPts val="0"/>
                        </a:spcBef>
                        <a:spcAft>
                          <a:spcPts val="0"/>
                        </a:spcAft>
                      </a:pPr>
                      <a:r>
                        <a:rPr lang="en-US" sz="1400" dirty="0" err="1">
                          <a:solidFill>
                            <a:srgbClr val="000000"/>
                          </a:solidFill>
                          <a:effectLst/>
                          <a:latin typeface="Times New Roman" panose="02020603050405020304" pitchFamily="18" charset="0"/>
                          <a:cs typeface="Times New Roman" panose="02020603050405020304" pitchFamily="18" charset="0"/>
                        </a:rPr>
                        <a:t>Нийт</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solidFill>
                      <a:schemeClr val="accent1">
                        <a:lumMod val="40000"/>
                        <a:lumOff val="60000"/>
                      </a:schemeClr>
                    </a:solidFill>
                  </a:tcPr>
                </a:tc>
                <a:tc hMerge="1">
                  <a:txBody>
                    <a:bodyPr/>
                    <a:lstStyle/>
                    <a:p>
                      <a:endParaRPr lang="en-US"/>
                    </a:p>
                  </a:txBody>
                  <a:tcP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65 990 160</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83.90%</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tc>
                  <a:txBody>
                    <a:bodyPr/>
                    <a:lstStyle/>
                    <a:p>
                      <a:pPr marL="0" marR="0" algn="ctr">
                        <a:lnSpc>
                          <a:spcPct val="115000"/>
                        </a:lnSpc>
                        <a:spcBef>
                          <a:spcPts val="0"/>
                        </a:spcBef>
                        <a:spcAft>
                          <a:spcPts val="0"/>
                        </a:spcAft>
                      </a:pPr>
                      <a:r>
                        <a:rPr lang="en-US" sz="1400" dirty="0">
                          <a:solidFill>
                            <a:srgbClr val="000000"/>
                          </a:solidFill>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14" marR="65514" marT="0" marB="0" anchor="ctr"/>
                </a:tc>
                <a:extLst>
                  <a:ext uri="{0D108BD9-81ED-4DB2-BD59-A6C34878D82A}">
                    <a16:rowId xmlns:a16="http://schemas.microsoft.com/office/drawing/2014/main" val="855309016"/>
                  </a:ext>
                </a:extLst>
              </a:tr>
            </a:tbl>
          </a:graphicData>
        </a:graphic>
      </p:graphicFrame>
      <p:sp>
        <p:nvSpPr>
          <p:cNvPr id="5" name="Rectangle 1"/>
          <p:cNvSpPr>
            <a:spLocks noChangeArrowheads="1"/>
          </p:cNvSpPr>
          <p:nvPr/>
        </p:nvSpPr>
        <p:spPr bwMode="auto">
          <a:xfrm>
            <a:off x="234462" y="3592898"/>
            <a:ext cx="6846276"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Компанийн нэр: </a:t>
            </a:r>
            <a:r>
              <a:rPr kumimoji="0" lang="mn-MN" altLang="en-US"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Гермес Центр</a:t>
            </a:r>
            <a:r>
              <a:rPr kumimoji="0" lang="mn-MN" altLang="en-US"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ХК</a:t>
            </a: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Компанийн гаргасан хувьцааны тоо: 78 543 001</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Мэдээлэл гаргасан огноо: 2020 оны сүүлийн</a:t>
            </a:r>
            <a:r>
              <a:rPr kumimoji="0" lang="mn-MN" altLang="en-US" sz="1400" b="0"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mn-MN" alt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хагас жилийн ногдол ашиг авах эрхтэй хувьцаа эзэмшигчдийн бүртгэлийн өдөр буюу 2021 оны 03-р сарын 11-ний өдрөөр</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5685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8" y="1520071"/>
            <a:ext cx="7315200" cy="1692361"/>
          </a:xfrm>
          <a:prstGeom prst="rect">
            <a:avLst/>
          </a:prstGeom>
        </p:spPr>
      </p:pic>
      <p:sp>
        <p:nvSpPr>
          <p:cNvPr id="7" name="TextBox 6"/>
          <p:cNvSpPr txBox="1"/>
          <p:nvPr/>
        </p:nvSpPr>
        <p:spPr>
          <a:xfrm>
            <a:off x="196517" y="3297843"/>
            <a:ext cx="6857999" cy="1815882"/>
          </a:xfrm>
          <a:prstGeom prst="rect">
            <a:avLst/>
          </a:prstGeom>
          <a:noFill/>
        </p:spPr>
        <p:txBody>
          <a:bodyPr wrap="square" rtlCol="0">
            <a:spAutoFit/>
          </a:bodyPr>
          <a:lstStyle/>
          <a:p>
            <a:pPr algn="just" defTabSz="914354" eaLnBrk="0" fontAlgn="base">
              <a:spcBef>
                <a:spcPct val="0"/>
              </a:spcBef>
              <a:spcAft>
                <a:spcPct val="0"/>
              </a:spcAft>
            </a:pPr>
            <a:r>
              <a:rPr lang="mn-MN" altLang="en-US" sz="1350" b="1" dirty="0">
                <a:latin typeface="Times New Roman" pitchFamily="18" charset="0"/>
                <a:ea typeface="Times New Roman" pitchFamily="18" charset="0"/>
                <a:cs typeface="Times New Roman" pitchFamily="18" charset="0"/>
              </a:rPr>
              <a:t>Хувьцааны зах зээлийн үнэлгээ</a:t>
            </a:r>
            <a:endParaRPr lang="en-US" altLang="en-US" sz="1350" dirty="0">
              <a:latin typeface="Arial" pitchFamily="34" charset="0"/>
              <a:cs typeface="Arial" pitchFamily="34" charset="0"/>
            </a:endParaRPr>
          </a:p>
          <a:p>
            <a:pPr algn="just" defTabSz="914354" eaLnBrk="0" fontAlgn="base">
              <a:spcBef>
                <a:spcPct val="0"/>
              </a:spcBef>
              <a:spcAft>
                <a:spcPct val="0"/>
              </a:spcAft>
            </a:pPr>
            <a:r>
              <a:rPr lang="mn-MN" altLang="en-US" sz="1350" dirty="0">
                <a:latin typeface="Times New Roman" pitchFamily="18" charset="0"/>
                <a:ea typeface="Times New Roman" pitchFamily="18" charset="0"/>
                <a:cs typeface="Times New Roman" pitchFamily="18" charset="0"/>
              </a:rPr>
              <a:t>"Гермес Центр" ХК нь Монголын хөрөнгийн бирж дээр 2 дугаар ангиллын компанид багтдаг бөгөөд </a:t>
            </a:r>
            <a:r>
              <a:rPr lang="mn-MN" altLang="en-US" sz="1350" dirty="0" smtClean="0">
                <a:latin typeface="Times New Roman" pitchFamily="18" charset="0"/>
                <a:ea typeface="Times New Roman" pitchFamily="18" charset="0"/>
                <a:cs typeface="Times New Roman" pitchFamily="18" charset="0"/>
              </a:rPr>
              <a:t>2020 </a:t>
            </a:r>
            <a:r>
              <a:rPr lang="mn-MN" altLang="en-US" sz="1350" dirty="0">
                <a:latin typeface="Times New Roman" pitchFamily="18" charset="0"/>
                <a:ea typeface="Times New Roman" pitchFamily="18" charset="0"/>
                <a:cs typeface="Times New Roman" pitchFamily="18" charset="0"/>
              </a:rPr>
              <a:t>оны 12 дугаар сарын байдлаар зах зээлийн үнэлгээ </a:t>
            </a:r>
            <a:r>
              <a:rPr lang="mn-MN" altLang="en-US" sz="1350" dirty="0" smtClean="0">
                <a:latin typeface="Times New Roman" pitchFamily="18" charset="0"/>
                <a:ea typeface="Times New Roman" pitchFamily="18" charset="0"/>
                <a:cs typeface="Times New Roman" pitchFamily="18" charset="0"/>
              </a:rPr>
              <a:t>10.1 </a:t>
            </a:r>
            <a:r>
              <a:rPr lang="mn-MN" altLang="en-US" sz="1350" dirty="0">
                <a:latin typeface="Times New Roman" pitchFamily="18" charset="0"/>
                <a:ea typeface="Times New Roman" pitchFamily="18" charset="0"/>
                <a:cs typeface="Times New Roman" pitchFamily="18" charset="0"/>
              </a:rPr>
              <a:t>тэрбум төгрөг болсон . </a:t>
            </a:r>
            <a:endParaRPr lang="mn-MN" altLang="en-US" sz="1350" b="1" dirty="0">
              <a:latin typeface="Times New Roman" pitchFamily="18" charset="0"/>
              <a:ea typeface="Times New Roman" pitchFamily="18" charset="0"/>
              <a:cs typeface="Times New Roman" pitchFamily="18" charset="0"/>
            </a:endParaRPr>
          </a:p>
          <a:p>
            <a:pPr algn="just" defTabSz="914354" fontAlgn="base">
              <a:spcBef>
                <a:spcPct val="0"/>
              </a:spcBef>
              <a:spcAft>
                <a:spcPct val="0"/>
              </a:spcAft>
            </a:pPr>
            <a:r>
              <a:rPr lang="mn-MN" altLang="en-US" sz="1350" b="1" dirty="0">
                <a:latin typeface="Times New Roman" pitchFamily="18" charset="0"/>
                <a:ea typeface="Times New Roman" pitchFamily="18" charset="0"/>
                <a:cs typeface="Times New Roman" pitchFamily="18" charset="0"/>
              </a:rPr>
              <a:t>Хувьцааны ханшийн өөрчлөлт</a:t>
            </a:r>
            <a:r>
              <a:rPr lang="mn-MN" altLang="en-US" sz="1350" dirty="0">
                <a:latin typeface="Times New Roman" pitchFamily="18" charset="0"/>
                <a:ea typeface="Times New Roman" pitchFamily="18" charset="0"/>
                <a:cs typeface="Times New Roman" pitchFamily="18" charset="0"/>
              </a:rPr>
              <a:t> </a:t>
            </a:r>
          </a:p>
          <a:p>
            <a:pPr algn="just" defTabSz="914354" fontAlgn="base">
              <a:spcBef>
                <a:spcPct val="0"/>
              </a:spcBef>
              <a:spcAft>
                <a:spcPct val="0"/>
              </a:spcAft>
            </a:pPr>
            <a:r>
              <a:rPr lang="mn-MN" sz="1350" dirty="0" smtClean="0">
                <a:latin typeface="Times New Roman" panose="02020603050405020304" pitchFamily="18" charset="0"/>
                <a:cs typeface="Times New Roman" panose="02020603050405020304" pitchFamily="18" charset="0"/>
              </a:rPr>
              <a:t>Компанийн </a:t>
            </a:r>
            <a:r>
              <a:rPr lang="mn-MN" sz="1350" dirty="0">
                <a:latin typeface="Times New Roman" panose="02020603050405020304" pitchFamily="18" charset="0"/>
                <a:cs typeface="Times New Roman" panose="02020603050405020304" pitchFamily="18" charset="0"/>
              </a:rPr>
              <a:t>нэгж хувьцааны анхны ханш 2010 онд 54 ₮ байсан бол 2020 онд нэгж хувьцааны ханш 129 ₮ болсон бөгөөд дараах графикаар </a:t>
            </a:r>
            <a:r>
              <a:rPr lang="mn-MN" sz="1350" dirty="0" smtClean="0">
                <a:latin typeface="Times New Roman" panose="02020603050405020304" pitchFamily="18" charset="0"/>
                <a:cs typeface="Times New Roman" panose="02020603050405020304" pitchFamily="18" charset="0"/>
              </a:rPr>
              <a:t>хувьцааны </a:t>
            </a:r>
            <a:r>
              <a:rPr lang="mn-MN" sz="1350" dirty="0">
                <a:latin typeface="Times New Roman" panose="02020603050405020304" pitchFamily="18" charset="0"/>
                <a:cs typeface="Times New Roman" panose="02020603050405020304" pitchFamily="18" charset="0"/>
              </a:rPr>
              <a:t>ханшийн өөрчлөлтийг харуулав</a:t>
            </a:r>
            <a:r>
              <a:rPr lang="mn-MN" sz="1350" dirty="0" smtClean="0">
                <a:latin typeface="Times New Roman" panose="02020603050405020304" pitchFamily="18" charset="0"/>
                <a:cs typeface="Times New Roman" panose="02020603050405020304" pitchFamily="18" charset="0"/>
              </a:rPr>
              <a:t>.</a:t>
            </a:r>
            <a:endParaRPr lang="en-US" sz="1350" dirty="0">
              <a:latin typeface="Times New Roman" panose="02020603050405020304" pitchFamily="18" charset="0"/>
              <a:cs typeface="Times New Roman" panose="02020603050405020304" pitchFamily="18" charset="0"/>
            </a:endParaRPr>
          </a:p>
        </p:txBody>
      </p:sp>
      <p:sp>
        <p:nvSpPr>
          <p:cNvPr id="25" name="Right Triangle 24"/>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Round Same Side Corner Rectangle 16"/>
          <p:cNvSpPr/>
          <p:nvPr/>
        </p:nvSpPr>
        <p:spPr>
          <a:xfrm rot="16200000" flipV="1">
            <a:off x="1889313" y="-382790"/>
            <a:ext cx="609599" cy="441532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a:p>
        </p:txBody>
      </p:sp>
      <p:sp>
        <p:nvSpPr>
          <p:cNvPr id="18" name="TextBox 17"/>
          <p:cNvSpPr txBox="1"/>
          <p:nvPr/>
        </p:nvSpPr>
        <p:spPr>
          <a:xfrm>
            <a:off x="196517" y="1583811"/>
            <a:ext cx="3552576" cy="307905"/>
          </a:xfrm>
          <a:prstGeom prst="rect">
            <a:avLst/>
          </a:prstGeom>
          <a:noFill/>
        </p:spPr>
        <p:txBody>
          <a:bodyPr wrap="none" rtlCol="0">
            <a:spAutoFit/>
          </a:bodyPr>
          <a:lstStyle/>
          <a:p>
            <a:r>
              <a:rPr lang="mn-MN" sz="1401" b="1" dirty="0" smtClean="0">
                <a:solidFill>
                  <a:srgbClr val="002E6B"/>
                </a:solidFill>
                <a:latin typeface="Times New Roman" panose="02020603050405020304" pitchFamily="18" charset="0"/>
                <a:cs typeface="Times New Roman" panose="02020603050405020304" pitchFamily="18" charset="0"/>
              </a:rPr>
              <a:t>ХУВЬЦААНЫ ХАНШИЙН ӨӨРЧЛӨЛТ</a:t>
            </a:r>
            <a:endParaRPr lang="en-US" sz="1401" b="1" dirty="0">
              <a:solidFill>
                <a:srgbClr val="002E6B"/>
              </a:solidFill>
              <a:latin typeface="Times New Roman" panose="02020603050405020304" pitchFamily="18" charset="0"/>
              <a:cs typeface="Times New Roman" panose="02020603050405020304" pitchFamily="18" charset="0"/>
            </a:endParaRPr>
          </a:p>
        </p:txBody>
      </p:sp>
      <p:graphicFrame>
        <p:nvGraphicFramePr>
          <p:cNvPr id="11" name="Chart 10"/>
          <p:cNvGraphicFramePr/>
          <p:nvPr>
            <p:extLst>
              <p:ext uri="{D42A27DB-BD31-4B8C-83A1-F6EECF244321}">
                <p14:modId xmlns:p14="http://schemas.microsoft.com/office/powerpoint/2010/main" val="2215373704"/>
              </p:ext>
            </p:extLst>
          </p:nvPr>
        </p:nvGraphicFramePr>
        <p:xfrm>
          <a:off x="311482" y="5130635"/>
          <a:ext cx="6628067" cy="3378954"/>
        </p:xfrm>
        <a:graphic>
          <a:graphicData uri="http://schemas.openxmlformats.org/drawingml/2006/chart">
            <c:chart xmlns:c="http://schemas.openxmlformats.org/drawingml/2006/chart" xmlns:r="http://schemas.openxmlformats.org/officeDocument/2006/relationships" r:id="rId4"/>
          </a:graphicData>
        </a:graphic>
      </p:graphicFrame>
      <p:pic>
        <p:nvPicPr>
          <p:cNvPr id="12" name="Picture Placeholder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49766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0" y="36576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sp>
        <p:nvSpPr>
          <p:cNvPr id="5" name="Rectangle 4"/>
          <p:cNvSpPr/>
          <p:nvPr/>
        </p:nvSpPr>
        <p:spPr>
          <a:xfrm>
            <a:off x="152401" y="3551764"/>
            <a:ext cx="6818370" cy="1083374"/>
          </a:xfrm>
          <a:prstGeom prst="rect">
            <a:avLst/>
          </a:prstGeom>
        </p:spPr>
        <p:txBody>
          <a:bodyPr wrap="square">
            <a:spAutoFit/>
          </a:bodyPr>
          <a:lstStyle/>
          <a:p>
            <a:pPr algn="just">
              <a:lnSpc>
                <a:spcPct val="115000"/>
              </a:lnSpc>
            </a:pPr>
            <a:r>
              <a:rPr lang="mn-MN" sz="1400" b="1" i="1" dirty="0">
                <a:latin typeface="Times New Roman" panose="02020603050405020304" pitchFamily="18" charset="0"/>
                <a:ea typeface="Times New Roman" panose="02020603050405020304" pitchFamily="18" charset="0"/>
                <a:cs typeface="Times New Roman" panose="02020603050405020304" pitchFamily="18" charset="0"/>
              </a:rPr>
              <a:t>Ногдол ашгийн өгөөж</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mn-MN" sz="1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mn-MN" sz="1400" dirty="0">
                <a:latin typeface="Times New Roman" panose="02020603050405020304" pitchFamily="18" charset="0"/>
                <a:ea typeface="Times New Roman" panose="02020603050405020304" pitchFamily="18" charset="0"/>
                <a:cs typeface="Times New Roman" panose="02020603050405020304" pitchFamily="18" charset="0"/>
              </a:rPr>
              <a:t>"Гермес центр" ХК нь Монголын хөрөнгийн бирж дээрх хамгийн идэвхитэй ногдол ашиг тараадаг компаниудын нэгэн бөгөөд </a:t>
            </a:r>
            <a:r>
              <a:rPr lang="mn-MN" sz="1400" dirty="0" smtClean="0">
                <a:latin typeface="Times New Roman" panose="02020603050405020304" pitchFamily="18" charset="0"/>
                <a:ea typeface="Times New Roman" panose="02020603050405020304" pitchFamily="18" charset="0"/>
                <a:cs typeface="Times New Roman" panose="02020603050405020304" pitchFamily="18" charset="0"/>
              </a:rPr>
              <a:t>2010 - 2020 он хүртэл тараасан </a:t>
            </a:r>
            <a:r>
              <a:rPr lang="mn-MN" sz="1400" dirty="0">
                <a:latin typeface="Times New Roman" panose="02020603050405020304" pitchFamily="18" charset="0"/>
                <a:ea typeface="Times New Roman" panose="02020603050405020304" pitchFamily="18" charset="0"/>
                <a:cs typeface="Times New Roman" panose="02020603050405020304" pitchFamily="18" charset="0"/>
              </a:rPr>
              <a:t>ногдол ашгийг хэмжээг </a:t>
            </a:r>
            <a:r>
              <a:rPr lang="mn-MN" sz="1400" dirty="0" smtClean="0">
                <a:latin typeface="Times New Roman" panose="02020603050405020304" pitchFamily="18" charset="0"/>
                <a:ea typeface="Times New Roman" panose="02020603050405020304" pitchFamily="18" charset="0"/>
                <a:cs typeface="Times New Roman" panose="02020603050405020304" pitchFamily="18" charset="0"/>
              </a:rPr>
              <a:t>графикаар харуулав.</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1" name="TextBox 20"/>
            <p:cNvSpPr txBox="1"/>
            <p:nvPr/>
          </p:nvSpPr>
          <p:spPr>
            <a:xfrm>
              <a:off x="-29788" y="1531313"/>
              <a:ext cx="958153" cy="245026"/>
            </a:xfrm>
            <a:prstGeom prst="rect">
              <a:avLst/>
            </a:prstGeom>
            <a:noFill/>
          </p:spPr>
          <p:txBody>
            <a:bodyPr wrap="none" rtlCol="0">
              <a:spAutoFit/>
            </a:bodyPr>
            <a:lstStyle/>
            <a:p>
              <a:r>
                <a:rPr lang="mn-MN" sz="1401" b="1" dirty="0" smtClean="0">
                  <a:solidFill>
                    <a:srgbClr val="001463"/>
                  </a:solidFill>
                  <a:latin typeface="Times New Roman" panose="02020603050405020304" pitchFamily="18" charset="0"/>
                  <a:cs typeface="Times New Roman" panose="02020603050405020304" pitchFamily="18" charset="0"/>
                </a:rPr>
                <a:t>НОГДОЛ АШИГ</a:t>
              </a:r>
              <a:endParaRPr lang="en-US" sz="1401" b="1" dirty="0">
                <a:solidFill>
                  <a:srgbClr val="001463"/>
                </a:solidFill>
                <a:latin typeface="Times New Roman" panose="02020603050405020304" pitchFamily="18" charset="0"/>
                <a:cs typeface="Times New Roman" panose="02020603050405020304" pitchFamily="18" charset="0"/>
              </a:endParaRPr>
            </a:p>
          </p:txBody>
        </p:sp>
      </p:grpSp>
      <p:graphicFrame>
        <p:nvGraphicFramePr>
          <p:cNvPr id="12" name="Chart 11"/>
          <p:cNvGraphicFramePr>
            <a:graphicFrameLocks/>
          </p:cNvGraphicFramePr>
          <p:nvPr>
            <p:extLst>
              <p:ext uri="{D42A27DB-BD31-4B8C-83A1-F6EECF244321}">
                <p14:modId xmlns:p14="http://schemas.microsoft.com/office/powerpoint/2010/main" val="8158201"/>
              </p:ext>
            </p:extLst>
          </p:nvPr>
        </p:nvGraphicFramePr>
        <p:xfrm>
          <a:off x="265936" y="4683455"/>
          <a:ext cx="6591300" cy="339374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43168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25590" y="3485605"/>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232"/>
            <a:ext cx="7315200" cy="1883577"/>
          </a:xfrm>
          <a:prstGeom prst="rect">
            <a:avLst/>
          </a:prstGeom>
        </p:spPr>
      </p:pic>
      <p:grpSp>
        <p:nvGrpSpPr>
          <p:cNvPr id="19" name="Group 18"/>
          <p:cNvGrpSpPr/>
          <p:nvPr/>
        </p:nvGrpSpPr>
        <p:grpSpPr>
          <a:xfrm>
            <a:off x="0" y="1548298"/>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1" name="TextBox 20"/>
            <p:cNvSpPr txBox="1"/>
            <p:nvPr/>
          </p:nvSpPr>
          <p:spPr>
            <a:xfrm>
              <a:off x="-29788" y="1531313"/>
              <a:ext cx="958153" cy="245026"/>
            </a:xfrm>
            <a:prstGeom prst="rect">
              <a:avLst/>
            </a:prstGeom>
            <a:noFill/>
          </p:spPr>
          <p:txBody>
            <a:bodyPr wrap="none" rtlCol="0">
              <a:spAutoFit/>
            </a:bodyPr>
            <a:lstStyle/>
            <a:p>
              <a:r>
                <a:rPr lang="mn-MN" sz="1401" b="1" dirty="0" smtClean="0">
                  <a:solidFill>
                    <a:srgbClr val="001463"/>
                  </a:solidFill>
                  <a:latin typeface="Times New Roman" panose="02020603050405020304" pitchFamily="18" charset="0"/>
                  <a:cs typeface="Times New Roman" panose="02020603050405020304" pitchFamily="18" charset="0"/>
                </a:rPr>
                <a:t>НОГДОЛ АШИГ</a:t>
              </a:r>
              <a:endParaRPr lang="en-US" sz="1401" b="1" dirty="0">
                <a:solidFill>
                  <a:srgbClr val="001463"/>
                </a:solidFill>
                <a:latin typeface="Times New Roman" panose="02020603050405020304" pitchFamily="18" charset="0"/>
                <a:cs typeface="Times New Roman" panose="02020603050405020304" pitchFamily="18" charset="0"/>
              </a:endParaRPr>
            </a:p>
          </p:txBody>
        </p:sp>
      </p:grpSp>
      <p:graphicFrame>
        <p:nvGraphicFramePr>
          <p:cNvPr id="12" name="Chart 11"/>
          <p:cNvGraphicFramePr/>
          <p:nvPr>
            <p:extLst>
              <p:ext uri="{D42A27DB-BD31-4B8C-83A1-F6EECF244321}">
                <p14:modId xmlns:p14="http://schemas.microsoft.com/office/powerpoint/2010/main" val="3926992141"/>
              </p:ext>
            </p:extLst>
          </p:nvPr>
        </p:nvGraphicFramePr>
        <p:xfrm>
          <a:off x="435644" y="3826974"/>
          <a:ext cx="6346155" cy="425022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6799765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Triangle 14"/>
          <p:cNvSpPr/>
          <p:nvPr/>
        </p:nvSpPr>
        <p:spPr>
          <a:xfrm>
            <a:off x="0" y="8246379"/>
            <a:ext cx="640669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316215" y="3203000"/>
            <a:ext cx="25694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mn-MN" sz="1400" dirty="0" smtClean="0">
                <a:latin typeface="Times New Roman" panose="02020603050405020304" pitchFamily="18" charset="0"/>
                <a:cs typeface="Times New Roman" panose="02020603050405020304" pitchFamily="18" charset="0"/>
              </a:rPr>
              <a:t>Хамрах хугацаа 2019 – 2020 он</a:t>
            </a:r>
            <a:endParaRPr lang="en-US" sz="1400" dirty="0">
              <a:latin typeface="Times New Roman" panose="02020603050405020304" pitchFamily="18" charset="0"/>
              <a:cs typeface="Times New Roman" panose="02020603050405020304" pitchFamily="18" charset="0"/>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96154"/>
            <a:ext cx="7315200" cy="1640212"/>
          </a:xfrm>
          <a:prstGeom prst="rect">
            <a:avLst/>
          </a:prstGeom>
        </p:spPr>
      </p:pic>
      <p:grpSp>
        <p:nvGrpSpPr>
          <p:cNvPr id="19" name="Group 18"/>
          <p:cNvGrpSpPr/>
          <p:nvPr/>
        </p:nvGrpSpPr>
        <p:grpSpPr>
          <a:xfrm>
            <a:off x="0" y="1496154"/>
            <a:ext cx="5105400" cy="737702"/>
            <a:chOff x="-45352" y="1477777"/>
            <a:chExt cx="3105150" cy="587052"/>
          </a:xfrm>
        </p:grpSpPr>
        <p:sp>
          <p:nvSpPr>
            <p:cNvPr id="20" name="Round Same Side Corner Rectangle 19"/>
            <p:cNvSpPr/>
            <p:nvPr/>
          </p:nvSpPr>
          <p:spPr>
            <a:xfrm rot="16200000" flipV="1">
              <a:off x="1213697"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1" name="TextBox 20"/>
            <p:cNvSpPr txBox="1"/>
            <p:nvPr/>
          </p:nvSpPr>
          <p:spPr>
            <a:xfrm>
              <a:off x="-29788" y="1531313"/>
              <a:ext cx="958153" cy="245026"/>
            </a:xfrm>
            <a:prstGeom prst="rect">
              <a:avLst/>
            </a:prstGeom>
            <a:noFill/>
          </p:spPr>
          <p:txBody>
            <a:bodyPr wrap="none" rtlCol="0">
              <a:spAutoFit/>
            </a:bodyPr>
            <a:lstStyle/>
            <a:p>
              <a:r>
                <a:rPr lang="mn-MN" sz="1401" b="1" dirty="0" smtClean="0">
                  <a:solidFill>
                    <a:srgbClr val="001463"/>
                  </a:solidFill>
                  <a:latin typeface="Times New Roman" panose="02020603050405020304" pitchFamily="18" charset="0"/>
                  <a:cs typeface="Times New Roman" panose="02020603050405020304" pitchFamily="18" charset="0"/>
                </a:rPr>
                <a:t>НОГДОЛ АШИГ</a:t>
              </a:r>
              <a:endParaRPr lang="en-US" sz="1401" b="1" dirty="0">
                <a:solidFill>
                  <a:srgbClr val="001463"/>
                </a:solidFill>
                <a:latin typeface="Times New Roman" panose="02020603050405020304" pitchFamily="18" charset="0"/>
                <a:cs typeface="Times New Roman" panose="02020603050405020304" pitchFamily="18" charset="0"/>
              </a:endParaRPr>
            </a:p>
          </p:txBody>
        </p:sp>
      </p:grpSp>
      <p:graphicFrame>
        <p:nvGraphicFramePr>
          <p:cNvPr id="3" name="Table 2"/>
          <p:cNvGraphicFramePr>
            <a:graphicFrameLocks noGrp="1"/>
          </p:cNvGraphicFramePr>
          <p:nvPr>
            <p:extLst>
              <p:ext uri="{D42A27DB-BD31-4B8C-83A1-F6EECF244321}">
                <p14:modId xmlns:p14="http://schemas.microsoft.com/office/powerpoint/2010/main" val="3902218266"/>
              </p:ext>
            </p:extLst>
          </p:nvPr>
        </p:nvGraphicFramePr>
        <p:xfrm>
          <a:off x="265169" y="3516817"/>
          <a:ext cx="6705602" cy="3699573"/>
        </p:xfrm>
        <a:graphic>
          <a:graphicData uri="http://schemas.openxmlformats.org/drawingml/2006/table">
            <a:tbl>
              <a:tblPr>
                <a:tableStyleId>{5C22544A-7EE6-4342-B048-85BDC9FD1C3A}</a:tableStyleId>
              </a:tblPr>
              <a:tblGrid>
                <a:gridCol w="685802">
                  <a:extLst>
                    <a:ext uri="{9D8B030D-6E8A-4147-A177-3AD203B41FA5}">
                      <a16:colId xmlns:a16="http://schemas.microsoft.com/office/drawing/2014/main" val="812206423"/>
                    </a:ext>
                  </a:extLst>
                </a:gridCol>
                <a:gridCol w="1069220">
                  <a:extLst>
                    <a:ext uri="{9D8B030D-6E8A-4147-A177-3AD203B41FA5}">
                      <a16:colId xmlns:a16="http://schemas.microsoft.com/office/drawing/2014/main" val="3423110550"/>
                    </a:ext>
                  </a:extLst>
                </a:gridCol>
                <a:gridCol w="973886">
                  <a:extLst>
                    <a:ext uri="{9D8B030D-6E8A-4147-A177-3AD203B41FA5}">
                      <a16:colId xmlns:a16="http://schemas.microsoft.com/office/drawing/2014/main" val="1110928723"/>
                    </a:ext>
                  </a:extLst>
                </a:gridCol>
                <a:gridCol w="872438">
                  <a:extLst>
                    <a:ext uri="{9D8B030D-6E8A-4147-A177-3AD203B41FA5}">
                      <a16:colId xmlns:a16="http://schemas.microsoft.com/office/drawing/2014/main" val="3217220096"/>
                    </a:ext>
                  </a:extLst>
                </a:gridCol>
                <a:gridCol w="770992">
                  <a:extLst>
                    <a:ext uri="{9D8B030D-6E8A-4147-A177-3AD203B41FA5}">
                      <a16:colId xmlns:a16="http://schemas.microsoft.com/office/drawing/2014/main" val="423416126"/>
                    </a:ext>
                  </a:extLst>
                </a:gridCol>
                <a:gridCol w="770992">
                  <a:extLst>
                    <a:ext uri="{9D8B030D-6E8A-4147-A177-3AD203B41FA5}">
                      <a16:colId xmlns:a16="http://schemas.microsoft.com/office/drawing/2014/main" val="2521948495"/>
                    </a:ext>
                  </a:extLst>
                </a:gridCol>
                <a:gridCol w="781136">
                  <a:extLst>
                    <a:ext uri="{9D8B030D-6E8A-4147-A177-3AD203B41FA5}">
                      <a16:colId xmlns:a16="http://schemas.microsoft.com/office/drawing/2014/main" val="812234639"/>
                    </a:ext>
                  </a:extLst>
                </a:gridCol>
                <a:gridCol w="781136">
                  <a:extLst>
                    <a:ext uri="{9D8B030D-6E8A-4147-A177-3AD203B41FA5}">
                      <a16:colId xmlns:a16="http://schemas.microsoft.com/office/drawing/2014/main" val="2968836043"/>
                    </a:ext>
                  </a:extLst>
                </a:gridCol>
              </a:tblGrid>
              <a:tr h="454177">
                <a:tc rowSpan="2" grid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Ногдол ашиг зарласан огноо</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rowSpan="2" hMerge="1">
                  <a:txBody>
                    <a:bodyPr/>
                    <a:lstStyle/>
                    <a:p>
                      <a:endParaRPr lang="en-US"/>
                    </a:p>
                  </a:txBody>
                  <a:tcPr/>
                </a:tc>
                <a:tc row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Нэгж хувьцаанд хуваарилсан ногдол ашиг (төг)</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row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Хувьцаа эзэмшигчдийн тоо</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row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Нийт ногдол ашгийн дүн (төг)</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grid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Ногдол ашиг олгосон хэлбэр</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hMerge="1">
                  <a:txBody>
                    <a:bodyPr/>
                    <a:lstStyle/>
                    <a:p>
                      <a:endParaRPr lang="en-US"/>
                    </a:p>
                  </a:txBody>
                  <a:tcPr/>
                </a:tc>
                <a:tc rowSpan="2">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Ногдол ашиг тараалтын хувь</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3270777081"/>
                  </a:ext>
                </a:extLst>
              </a:tr>
              <a:tr h="900087">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Компани дээр бэлнээр</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ҮЦТХТөвөөр  бэлэн бусаар </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vMerge="1">
                  <a:txBody>
                    <a:bodyPr/>
                    <a:lstStyle/>
                    <a:p>
                      <a:endParaRPr lang="en-US"/>
                    </a:p>
                  </a:txBody>
                  <a:tcPr/>
                </a:tc>
                <a:extLst>
                  <a:ext uri="{0D108BD9-81ED-4DB2-BD59-A6C34878D82A}">
                    <a16:rowId xmlns:a16="http://schemas.microsoft.com/office/drawing/2014/main" val="87490890"/>
                  </a:ext>
                </a:extLst>
              </a:tr>
              <a:tr h="454177">
                <a:tc rowSpan="2">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2019</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l" rtl="0" fontAlgn="ctr"/>
                      <a:r>
                        <a:rPr lang="mn-MN" sz="1350" u="none" strike="noStrike" dirty="0">
                          <a:effectLst/>
                          <a:latin typeface="Times New Roman" panose="02020603050405020304" pitchFamily="18" charset="0"/>
                          <a:cs typeface="Times New Roman" panose="02020603050405020304" pitchFamily="18" charset="0"/>
                        </a:rPr>
                        <a:t>Эхний хагас жил</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5.7</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937</a:t>
                      </a:r>
                      <a:endParaRPr lang="en-US"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447.7 сая </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384.2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63.5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100%</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1411804381"/>
                  </a:ext>
                </a:extLst>
              </a:tr>
              <a:tr h="459343">
                <a:tc vMerge="1">
                  <a:txBody>
                    <a:bodyPr/>
                    <a:lstStyle/>
                    <a:p>
                      <a:endParaRPr lang="en-US"/>
                    </a:p>
                  </a:txBody>
                  <a:tcPr/>
                </a:tc>
                <a:tc>
                  <a:txBody>
                    <a:bodyPr/>
                    <a:lstStyle/>
                    <a:p>
                      <a:pPr algn="l" rtl="0" fontAlgn="ctr"/>
                      <a:r>
                        <a:rPr lang="mn-MN" sz="1350" u="none" strike="noStrike" dirty="0">
                          <a:effectLst/>
                          <a:latin typeface="Times New Roman" panose="02020603050405020304" pitchFamily="18" charset="0"/>
                          <a:cs typeface="Times New Roman" panose="02020603050405020304" pitchFamily="18" charset="0"/>
                        </a:rPr>
                        <a:t>Сүүлийн хагас жил</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4.1</a:t>
                      </a:r>
                      <a:endParaRPr lang="en-US"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961</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322.0 сая </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276.2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45.8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100%</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257518254"/>
                  </a:ext>
                </a:extLst>
              </a:tr>
              <a:tr h="277741">
                <a:tc gridSpan="2">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Нийт</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hMerge="1">
                  <a:txBody>
                    <a:bodyPr/>
                    <a:lstStyle/>
                    <a:p>
                      <a:endParaRPr lang="en-US"/>
                    </a:p>
                  </a:txBody>
                  <a:tcP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9.8</a:t>
                      </a:r>
                      <a:endParaRPr lang="en-US" sz="1350" b="1"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 </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769.7 сая</a:t>
                      </a:r>
                      <a:endParaRPr lang="mn-MN" sz="1350" b="1"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l" rtl="0" fontAlgn="ctr"/>
                      <a:r>
                        <a:rPr lang="en-US" sz="1350" u="none" strike="noStrike">
                          <a:effectLst/>
                          <a:latin typeface="Times New Roman" panose="02020603050405020304" pitchFamily="18" charset="0"/>
                          <a:cs typeface="Times New Roman" panose="02020603050405020304" pitchFamily="18" charset="0"/>
                        </a:rPr>
                        <a:t> </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l" rtl="0" fontAlgn="ctr"/>
                      <a:r>
                        <a:rPr lang="en-US" sz="1350" u="none" strike="noStrike">
                          <a:effectLst/>
                          <a:latin typeface="Times New Roman" panose="02020603050405020304" pitchFamily="18" charset="0"/>
                          <a:cs typeface="Times New Roman" panose="02020603050405020304" pitchFamily="18" charset="0"/>
                        </a:rPr>
                        <a:t> </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l" rtl="0" fontAlgn="ctr"/>
                      <a:r>
                        <a:rPr lang="en-US" sz="1350" u="none" strike="noStrike">
                          <a:effectLst/>
                          <a:latin typeface="Times New Roman" panose="02020603050405020304" pitchFamily="18" charset="0"/>
                          <a:cs typeface="Times New Roman" panose="02020603050405020304" pitchFamily="18" charset="0"/>
                        </a:rPr>
                        <a:t> </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644772824"/>
                  </a:ext>
                </a:extLst>
              </a:tr>
              <a:tr h="454177">
                <a:tc rowSpan="2">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2020</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l" rtl="0" fontAlgn="ctr"/>
                      <a:r>
                        <a:rPr lang="mn-MN" sz="1350" u="none" strike="noStrike">
                          <a:effectLst/>
                          <a:latin typeface="Times New Roman" panose="02020603050405020304" pitchFamily="18" charset="0"/>
                          <a:cs typeface="Times New Roman" panose="02020603050405020304" pitchFamily="18" charset="0"/>
                        </a:rPr>
                        <a:t>Эхний хагас жил</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6.6</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962</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518.4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444.1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74.3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100%</a:t>
                      </a:r>
                      <a:endParaRPr lang="en-US"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2500527406"/>
                  </a:ext>
                </a:extLst>
              </a:tr>
              <a:tr h="454177">
                <a:tc vMerge="1">
                  <a:txBody>
                    <a:bodyPr/>
                    <a:lstStyle/>
                    <a:p>
                      <a:endParaRPr lang="en-US"/>
                    </a:p>
                  </a:txBody>
                  <a:tcPr/>
                </a:tc>
                <a:tc>
                  <a:txBody>
                    <a:bodyPr/>
                    <a:lstStyle/>
                    <a:p>
                      <a:pPr algn="l" rtl="0" fontAlgn="ctr"/>
                      <a:r>
                        <a:rPr lang="mn-MN" sz="1350" u="none" strike="noStrike">
                          <a:effectLst/>
                          <a:latin typeface="Times New Roman" panose="02020603050405020304" pitchFamily="18" charset="0"/>
                          <a:cs typeface="Times New Roman" panose="02020603050405020304" pitchFamily="18" charset="0"/>
                        </a:rPr>
                        <a:t>Сүүлийн хагас жил</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4.8</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982</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377.0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323.0 сая</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54.0 сая </a:t>
                      </a:r>
                      <a:endParaRPr lang="mn-MN"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a:effectLst/>
                          <a:latin typeface="Times New Roman" panose="02020603050405020304" pitchFamily="18" charset="0"/>
                          <a:cs typeface="Times New Roman" panose="02020603050405020304" pitchFamily="18" charset="0"/>
                        </a:rPr>
                        <a:t>100%</a:t>
                      </a:r>
                      <a:endParaRPr lang="en-US" sz="1350" b="0"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extLst>
                  <a:ext uri="{0D108BD9-81ED-4DB2-BD59-A6C34878D82A}">
                    <a16:rowId xmlns:a16="http://schemas.microsoft.com/office/drawing/2014/main" val="2509729044"/>
                  </a:ext>
                </a:extLst>
              </a:tr>
              <a:tr h="245694">
                <a:tc gridSpan="2">
                  <a:txBody>
                    <a:bodyPr/>
                    <a:lstStyle/>
                    <a:p>
                      <a:pPr algn="ctr" rtl="0" fontAlgn="ctr"/>
                      <a:r>
                        <a:rPr lang="mn-MN" sz="1350" u="none" strike="noStrike" dirty="0">
                          <a:effectLst/>
                          <a:latin typeface="Times New Roman" panose="02020603050405020304" pitchFamily="18" charset="0"/>
                          <a:cs typeface="Times New Roman" panose="02020603050405020304" pitchFamily="18" charset="0"/>
                        </a:rPr>
                        <a:t>Нийт</a:t>
                      </a:r>
                      <a:endParaRPr lang="mn-MN"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hMerge="1">
                  <a:txBody>
                    <a:bodyPr/>
                    <a:lstStyle/>
                    <a:p>
                      <a:endParaRPr lang="en-US"/>
                    </a:p>
                  </a:txBody>
                  <a:tcPr/>
                </a:tc>
                <a:tc>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11.4</a:t>
                      </a:r>
                      <a:endParaRPr lang="en-US" sz="1350" b="1"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 </a:t>
                      </a:r>
                      <a:endParaRPr lang="en-US"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a:txBody>
                    <a:bodyPr/>
                    <a:lstStyle/>
                    <a:p>
                      <a:pPr algn="ctr" rtl="0" fontAlgn="ctr"/>
                      <a:r>
                        <a:rPr lang="mn-MN" sz="1350" u="none" strike="noStrike">
                          <a:effectLst/>
                          <a:latin typeface="Times New Roman" panose="02020603050405020304" pitchFamily="18" charset="0"/>
                          <a:cs typeface="Times New Roman" panose="02020603050405020304" pitchFamily="18" charset="0"/>
                        </a:rPr>
                        <a:t>895.4 сая</a:t>
                      </a:r>
                      <a:endParaRPr lang="mn-MN" sz="1350" b="1" i="0" u="none" strike="noStrike">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gridSpan="3">
                  <a:txBody>
                    <a:bodyPr/>
                    <a:lstStyle/>
                    <a:p>
                      <a:pPr algn="ctr" rtl="0" fontAlgn="ctr"/>
                      <a:r>
                        <a:rPr lang="en-US" sz="1350" u="none" strike="noStrike" dirty="0">
                          <a:effectLst/>
                          <a:latin typeface="Times New Roman" panose="02020603050405020304" pitchFamily="18" charset="0"/>
                          <a:cs typeface="Times New Roman" panose="02020603050405020304" pitchFamily="18" charset="0"/>
                        </a:rPr>
                        <a:t> </a:t>
                      </a:r>
                      <a:endParaRPr lang="en-US" sz="1350" b="0" i="0" u="none" strike="noStrike" dirty="0">
                        <a:solidFill>
                          <a:srgbClr val="1F497D"/>
                        </a:solidFill>
                        <a:effectLst/>
                        <a:latin typeface="Times New Roman" panose="02020603050405020304" pitchFamily="18" charset="0"/>
                        <a:cs typeface="Times New Roman" panose="02020603050405020304" pitchFamily="18" charset="0"/>
                      </a:endParaRPr>
                    </a:p>
                  </a:txBody>
                  <a:tcPr marL="7912" marR="7912" marT="7912"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8379470"/>
                  </a:ext>
                </a:extLst>
              </a:tr>
            </a:tbl>
          </a:graphicData>
        </a:graphic>
      </p:graphicFrame>
      <p:sp>
        <p:nvSpPr>
          <p:cNvPr id="6" name="Rectangle 5"/>
          <p:cNvSpPr/>
          <p:nvPr/>
        </p:nvSpPr>
        <p:spPr>
          <a:xfrm>
            <a:off x="228599" y="7313743"/>
            <a:ext cx="6858001" cy="1261884"/>
          </a:xfrm>
          <a:prstGeom prst="rect">
            <a:avLst/>
          </a:prstGeom>
        </p:spPr>
        <p:txBody>
          <a:bodyPr wrap="square">
            <a:spAutoFit/>
          </a:bodyPr>
          <a:lstStyle/>
          <a:p>
            <a:pPr algn="ctr" fontAlgn="ctr"/>
            <a:r>
              <a:rPr lang="mn-MN" sz="1400" b="1" dirty="0" smtClean="0">
                <a:latin typeface="Times New Roman" panose="02020603050405020304" pitchFamily="18" charset="0"/>
                <a:cs typeface="Times New Roman" panose="02020603050405020304" pitchFamily="18" charset="0"/>
              </a:rPr>
              <a:t>20</a:t>
            </a:r>
            <a:r>
              <a:rPr lang="en-US" sz="1400" b="1" dirty="0" smtClean="0">
                <a:latin typeface="Times New Roman" panose="02020603050405020304" pitchFamily="18" charset="0"/>
                <a:cs typeface="Times New Roman" panose="02020603050405020304" pitchFamily="18" charset="0"/>
              </a:rPr>
              <a:t>2</a:t>
            </a:r>
            <a:r>
              <a:rPr lang="mn-MN" sz="1400" b="1" dirty="0" smtClean="0">
                <a:latin typeface="Times New Roman" panose="02020603050405020304" pitchFamily="18" charset="0"/>
                <a:cs typeface="Times New Roman" panose="02020603050405020304" pitchFamily="18" charset="0"/>
              </a:rPr>
              <a:t>1 </a:t>
            </a:r>
            <a:r>
              <a:rPr lang="mn-MN" sz="1400" b="1" dirty="0">
                <a:latin typeface="Times New Roman" panose="02020603050405020304" pitchFamily="18" charset="0"/>
                <a:cs typeface="Times New Roman" panose="02020603050405020304" pitchFamily="18" charset="0"/>
              </a:rPr>
              <a:t>ОНЫ НОГДОЛ АШГИЙН </a:t>
            </a:r>
            <a:r>
              <a:rPr lang="mn-MN" sz="1400" b="1" dirty="0" smtClean="0">
                <a:latin typeface="Times New Roman" panose="02020603050405020304" pitchFamily="18" charset="0"/>
                <a:cs typeface="Times New Roman" panose="02020603050405020304" pitchFamily="18" charset="0"/>
              </a:rPr>
              <a:t>ТУХАЙ</a:t>
            </a:r>
          </a:p>
          <a:p>
            <a:pPr algn="ctr" fontAlgn="ctr"/>
            <a:endParaRPr lang="mn-MN" sz="600" b="1" dirty="0">
              <a:latin typeface="Times New Roman" panose="02020603050405020304" pitchFamily="18" charset="0"/>
              <a:cs typeface="Times New Roman" panose="02020603050405020304" pitchFamily="18" charset="0"/>
            </a:endParaRPr>
          </a:p>
          <a:p>
            <a:pPr algn="just" fontAlgn="ctr"/>
            <a:r>
              <a:rPr lang="mn-MN" sz="1400" dirty="0" smtClean="0">
                <a:latin typeface="Times New Roman" panose="02020603050405020304" pitchFamily="18" charset="0"/>
                <a:cs typeface="Times New Roman" panose="02020603050405020304" pitchFamily="18" charset="0"/>
              </a:rPr>
              <a:t>Компанийн </a:t>
            </a:r>
            <a:r>
              <a:rPr lang="mn-MN" sz="1400" dirty="0">
                <a:latin typeface="Times New Roman" panose="02020603050405020304" pitchFamily="18" charset="0"/>
                <a:cs typeface="Times New Roman" panose="02020603050405020304" pitchFamily="18" charset="0"/>
              </a:rPr>
              <a:t>Төлөөлөн Удирдах Зөвлөл нь 20</a:t>
            </a:r>
            <a:r>
              <a:rPr lang="en-US" sz="1400" dirty="0" smtClean="0">
                <a:latin typeface="Times New Roman" panose="02020603050405020304" pitchFamily="18" charset="0"/>
                <a:cs typeface="Times New Roman" panose="02020603050405020304" pitchFamily="18" charset="0"/>
              </a:rPr>
              <a:t>2</a:t>
            </a:r>
            <a:r>
              <a:rPr lang="mn-MN" sz="1400" dirty="0" smtClean="0">
                <a:latin typeface="Times New Roman" panose="02020603050405020304" pitchFamily="18" charset="0"/>
                <a:cs typeface="Times New Roman" panose="02020603050405020304" pitchFamily="18" charset="0"/>
              </a:rPr>
              <a:t>1 </a:t>
            </a:r>
            <a:r>
              <a:rPr lang="mn-MN" sz="1400" dirty="0">
                <a:latin typeface="Times New Roman" panose="02020603050405020304" pitchFamily="18" charset="0"/>
                <a:cs typeface="Times New Roman" panose="02020603050405020304" pitchFamily="18" charset="0"/>
              </a:rPr>
              <a:t>онд хувьцаа эзэмшигчдийнхээ эрх ашгийг дээдэлж,  20</a:t>
            </a:r>
            <a:r>
              <a:rPr lang="en-US" sz="1400" dirty="0" smtClean="0">
                <a:latin typeface="Times New Roman" panose="02020603050405020304" pitchFamily="18" charset="0"/>
                <a:cs typeface="Times New Roman" panose="02020603050405020304" pitchFamily="18" charset="0"/>
              </a:rPr>
              <a:t>2</a:t>
            </a:r>
            <a:r>
              <a:rPr lang="mn-MN" sz="1400" dirty="0" smtClean="0">
                <a:latin typeface="Times New Roman" panose="02020603050405020304" pitchFamily="18" charset="0"/>
                <a:cs typeface="Times New Roman" panose="02020603050405020304" pitchFamily="18" charset="0"/>
              </a:rPr>
              <a:t>1 </a:t>
            </a:r>
            <a:r>
              <a:rPr lang="mn-MN" sz="1400" dirty="0">
                <a:latin typeface="Times New Roman" panose="02020603050405020304" pitchFamily="18" charset="0"/>
                <a:cs typeface="Times New Roman" panose="02020603050405020304" pitchFamily="18" charset="0"/>
              </a:rPr>
              <a:t>оны санхүүгийн тайланд 2 </a:t>
            </a:r>
            <a:r>
              <a:rPr lang="mn-MN" sz="1400" dirty="0" smtClean="0">
                <a:latin typeface="Times New Roman" panose="02020603050405020304" pitchFamily="18" charset="0"/>
                <a:cs typeface="Times New Roman" panose="02020603050405020304" pitchFamily="18" charset="0"/>
              </a:rPr>
              <a:t>удаа хөндлөнгийн </a:t>
            </a:r>
            <a:r>
              <a:rPr lang="mn-MN" sz="1400" dirty="0">
                <a:latin typeface="Times New Roman" panose="02020603050405020304" pitchFamily="18" charset="0"/>
                <a:cs typeface="Times New Roman" panose="02020603050405020304" pitchFamily="18" charset="0"/>
              </a:rPr>
              <a:t>аудитын дүгнэлт гаргуулж, ногдол ашгийг өмнөх жилүүдийн адилаар оны хагас болон бүтэн жилээр хоёр удаа хуваарилах саналтай байгааг хувьцаа эзэмшигчдэдээ мэдэгдэхэд таатай байна</a:t>
            </a:r>
            <a:endParaRPr lang="en-US" sz="1400" dirty="0"/>
          </a:p>
        </p:txBody>
      </p:sp>
    </p:spTree>
    <p:extLst>
      <p:ext uri="{BB962C8B-B14F-4D97-AF65-F5344CB8AC3E}">
        <p14:creationId xmlns:p14="http://schemas.microsoft.com/office/powerpoint/2010/main" val="2988543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ight Triangle 11"/>
          <p:cNvSpPr/>
          <p:nvPr/>
        </p:nvSpPr>
        <p:spPr>
          <a:xfrm flipH="1">
            <a:off x="0" y="8255002"/>
            <a:ext cx="7315200" cy="889001"/>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lIns="149623" tIns="74812" rIns="149623" bIns="74812" rtlCol="0" anchor="ctr"/>
          <a:lstStyle/>
          <a:p>
            <a:pPr algn="ctr"/>
            <a:endParaRPr lang="en-US"/>
          </a:p>
        </p:txBody>
      </p:sp>
      <p:sp>
        <p:nvSpPr>
          <p:cNvPr id="27" name="Round Same Side Corner Rectangle 26"/>
          <p:cNvSpPr/>
          <p:nvPr/>
        </p:nvSpPr>
        <p:spPr>
          <a:xfrm rot="16200000" flipV="1">
            <a:off x="2212185" y="-607217"/>
            <a:ext cx="604831" cy="5029202"/>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lIns="149623" tIns="74812" rIns="149623" bIns="74812" rtlCol="0" anchor="t"/>
          <a:lstStyle/>
          <a:p>
            <a:pPr algn="ctr"/>
            <a:endParaRPr lang="en-US" dirty="0"/>
          </a:p>
        </p:txBody>
      </p:sp>
      <p:sp>
        <p:nvSpPr>
          <p:cNvPr id="26" name="TextBox 25"/>
          <p:cNvSpPr txBox="1"/>
          <p:nvPr/>
        </p:nvSpPr>
        <p:spPr>
          <a:xfrm>
            <a:off x="-76200" y="1641310"/>
            <a:ext cx="4016162" cy="397306"/>
          </a:xfrm>
          <a:prstGeom prst="rect">
            <a:avLst/>
          </a:prstGeom>
          <a:noFill/>
        </p:spPr>
        <p:txBody>
          <a:bodyPr wrap="square" lIns="149623" tIns="74812" rIns="149623" bIns="74812" rtlCol="0">
            <a:spAutoFit/>
          </a:bodyPr>
          <a:lstStyle/>
          <a:p>
            <a:r>
              <a:rPr lang="mn-MN" sz="1600" b="1" dirty="0" smtClean="0">
                <a:solidFill>
                  <a:srgbClr val="001463"/>
                </a:solidFill>
                <a:latin typeface="Times New Roman" panose="02020603050405020304" pitchFamily="18" charset="0"/>
                <a:cs typeface="Times New Roman" panose="02020603050405020304" pitchFamily="18" charset="0"/>
              </a:rPr>
              <a:t> КОМПАНИЙН ЗАСАГЛАЛ</a:t>
            </a:r>
            <a:endParaRPr lang="en-US" sz="1600" b="1" dirty="0">
              <a:solidFill>
                <a:srgbClr val="001463"/>
              </a:solidFill>
              <a:latin typeface="Times New Roman" panose="02020603050405020304" pitchFamily="18" charset="0"/>
              <a:cs typeface="Times New Roman" panose="02020603050405020304" pitchFamily="18" charset="0"/>
            </a:endParaRPr>
          </a:p>
        </p:txBody>
      </p:sp>
      <p:sp>
        <p:nvSpPr>
          <p:cNvPr id="2" name="Rectangle 1"/>
          <p:cNvSpPr/>
          <p:nvPr/>
        </p:nvSpPr>
        <p:spPr>
          <a:xfrm>
            <a:off x="647700" y="2205111"/>
            <a:ext cx="6019800" cy="6352723"/>
          </a:xfrm>
          <a:prstGeom prst="rect">
            <a:avLst/>
          </a:prstGeom>
        </p:spPr>
        <p:txBody>
          <a:bodyPr/>
          <a:lstStyle/>
          <a:p>
            <a:pPr lvl="0" eaLnBrk="1" latinLnBrk="0"/>
            <a:r>
              <a:rPr lang="mn-MN" sz="1400" b="1" dirty="0" smtClean="0">
                <a:latin typeface="Times New Roman" panose="02020603050405020304" pitchFamily="18" charset="0"/>
                <a:cs typeface="Times New Roman" panose="02020603050405020304" pitchFamily="18" charset="0"/>
              </a:rPr>
              <a:t>Хувьцаа эзэмшигчдийн 2019 оны </a:t>
            </a:r>
            <a:r>
              <a:rPr lang="mn-MN" sz="1400" b="1" dirty="0">
                <a:latin typeface="Times New Roman" panose="02020603050405020304" pitchFamily="18" charset="0"/>
                <a:cs typeface="Times New Roman" panose="02020603050405020304" pitchFamily="18" charset="0"/>
              </a:rPr>
              <a:t>ээлжит </a:t>
            </a:r>
            <a:r>
              <a:rPr lang="mn-MN" sz="1400" b="1" dirty="0" smtClean="0">
                <a:latin typeface="Times New Roman" panose="02020603050405020304" pitchFamily="18" charset="0"/>
                <a:cs typeface="Times New Roman" panose="02020603050405020304" pitchFamily="18" charset="0"/>
              </a:rPr>
              <a:t>хурлын тухай </a:t>
            </a:r>
            <a:r>
              <a:rPr lang="en-US" sz="1400" b="1" dirty="0" smtClean="0">
                <a:latin typeface="Times New Roman" panose="02020603050405020304" pitchFamily="18" charset="0"/>
                <a:cs typeface="Times New Roman" panose="02020603050405020304" pitchFamily="18" charset="0"/>
              </a:rPr>
              <a:t> </a:t>
            </a:r>
            <a:endParaRPr lang="en-US" sz="1400" b="1" dirty="0">
              <a:latin typeface="Times New Roman" panose="02020603050405020304" pitchFamily="18" charset="0"/>
              <a:cs typeface="Times New Roman" panose="02020603050405020304" pitchFamily="18" charset="0"/>
            </a:endParaRPr>
          </a:p>
          <a:p>
            <a:pPr lvl="0" algn="just"/>
            <a:r>
              <a:rPr lang="mn-MN" sz="1400" dirty="0" smtClean="0">
                <a:latin typeface="Times New Roman" panose="02020603050405020304" pitchFamily="18" charset="0"/>
                <a:cs typeface="Times New Roman" panose="02020603050405020304" pitchFamily="18" charset="0"/>
              </a:rPr>
              <a:t>Компанийн хувьцаа эзэмшигчдийн 2019 оны ээлжит хурлыг ТУЗ-ийн 20</a:t>
            </a:r>
            <a:r>
              <a:rPr lang="en-US" sz="1400" dirty="0" smtClean="0">
                <a:latin typeface="Times New Roman" panose="02020603050405020304" pitchFamily="18" charset="0"/>
                <a:cs typeface="Times New Roman" panose="02020603050405020304" pitchFamily="18" charset="0"/>
              </a:rPr>
              <a:t>20</a:t>
            </a:r>
            <a:r>
              <a:rPr lang="mn-MN" sz="1400" dirty="0" smtClean="0">
                <a:latin typeface="Times New Roman" panose="02020603050405020304" pitchFamily="18" charset="0"/>
                <a:cs typeface="Times New Roman" panose="02020603050405020304" pitchFamily="18" charset="0"/>
              </a:rPr>
              <a:t> оны 02-р сарын 05-ны өдрийн хурлаас баталсан 5 тоот тогтоолын дагуу гүйцэтгэх удирдлагын баг бэлтгэл ажлыг хангаж, хурлын зарыг холбогдох хууль, дүрэм, журмын дагуу өдөр</a:t>
            </a:r>
            <a:r>
              <a:rPr lang="en-US" sz="1400" dirty="0" smtClean="0">
                <a:latin typeface="Times New Roman" panose="02020603050405020304" pitchFamily="18" charset="0"/>
                <a:cs typeface="Times New Roman" panose="02020603050405020304" pitchFamily="18" charset="0"/>
              </a:rPr>
              <a:t> </a:t>
            </a:r>
            <a:r>
              <a:rPr lang="mn-MN" sz="1400" dirty="0" smtClean="0">
                <a:latin typeface="Times New Roman" panose="02020603050405020304" pitchFamily="18" charset="0"/>
                <a:cs typeface="Times New Roman" panose="02020603050405020304" pitchFamily="18" charset="0"/>
              </a:rPr>
              <a:t>тутмын сонин, телевиз, радио, мөн өөрийн болон Монголын Хөрөнгийн Биржийн сайтаар дамжуулан хувьцаа эзэмшигчдэд мэдээлж, үнэт цаасны компаниудад цахим шуудангаар хурлын материалын хамт хүргүүлсэн. </a:t>
            </a:r>
            <a:endParaRPr lang="en-US" sz="1400" dirty="0" smtClean="0">
              <a:latin typeface="Times New Roman" panose="02020603050405020304" pitchFamily="18" charset="0"/>
              <a:cs typeface="Times New Roman" panose="02020603050405020304" pitchFamily="18" charset="0"/>
            </a:endParaRPr>
          </a:p>
          <a:p>
            <a:pPr algn="just">
              <a:spcBef>
                <a:spcPts val="601"/>
              </a:spcBef>
            </a:pPr>
            <a:r>
              <a:rPr lang="mn-MN" sz="1400" dirty="0" smtClean="0">
                <a:latin typeface="Times New Roman" panose="02020603050405020304" pitchFamily="18" charset="0"/>
                <a:cs typeface="Times New Roman" panose="02020603050405020304" pitchFamily="18" charset="0"/>
              </a:rPr>
              <a:t>Санхүүгийн зохицуулах хорооноос дэлхий нийтэд эрчимтэй тархаж буй “</a:t>
            </a:r>
            <a:r>
              <a:rPr lang="en-US" sz="1400" dirty="0" err="1" smtClean="0">
                <a:latin typeface="Times New Roman" panose="02020603050405020304" pitchFamily="18" charset="0"/>
                <a:cs typeface="Times New Roman" panose="02020603050405020304" pitchFamily="18" charset="0"/>
              </a:rPr>
              <a:t>Co</a:t>
            </a:r>
            <a:r>
              <a:rPr lang="en-US" sz="1400" dirty="0" err="1">
                <a:latin typeface="Times New Roman" panose="02020603050405020304" pitchFamily="18" charset="0"/>
                <a:cs typeface="Times New Roman" panose="02020603050405020304" pitchFamily="18" charset="0"/>
              </a:rPr>
              <a:t>v</a:t>
            </a:r>
            <a:r>
              <a:rPr lang="en-US" sz="1400" dirty="0" err="1" smtClean="0">
                <a:latin typeface="Times New Roman" panose="02020603050405020304" pitchFamily="18" charset="0"/>
                <a:cs typeface="Times New Roman" panose="02020603050405020304" pitchFamily="18" charset="0"/>
              </a:rPr>
              <a:t>id</a:t>
            </a:r>
            <a:r>
              <a:rPr lang="mn-MN"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19</a:t>
            </a:r>
            <a:r>
              <a:rPr lang="mn-MN" sz="1400" dirty="0" smtClean="0">
                <a:latin typeface="Times New Roman" panose="02020603050405020304" pitchFamily="18" charset="0"/>
                <a:cs typeface="Times New Roman" panose="02020603050405020304" pitchFamily="18" charset="0"/>
              </a:rPr>
              <a:t>” өвчнөөс урьдчилан сэргийлэх,</a:t>
            </a:r>
            <a:r>
              <a:rPr lang="en-US" sz="1400" dirty="0" smtClean="0">
                <a:latin typeface="Times New Roman" panose="02020603050405020304" pitchFamily="18" charset="0"/>
                <a:cs typeface="Times New Roman" panose="02020603050405020304" pitchFamily="18" charset="0"/>
              </a:rPr>
              <a:t> </a:t>
            </a:r>
            <a:r>
              <a:rPr lang="mn-MN" sz="1400" dirty="0" smtClean="0">
                <a:latin typeface="Times New Roman" panose="02020603050405020304" pitchFamily="18" charset="0"/>
                <a:cs typeface="Times New Roman" panose="02020603050405020304" pitchFamily="18" charset="0"/>
              </a:rPr>
              <a:t>учирч болох эрсдлийг бууруулах зорилгоор хувьцаат компаниудын хувьцаа эзэмшигчдийн ээлжит хурлыг цахим хэлбэрээр зохион байгуулах тухай чиглэлийг компаниудад өгсөн. Үүний дагуу хувьцаа эзэмшигчдийн 2019 оны ээлжит хурлыг 2020 оны </a:t>
            </a:r>
            <a:r>
              <a:rPr lang="en-US" sz="1400" dirty="0" smtClean="0">
                <a:latin typeface="Times New Roman" panose="02020603050405020304" pitchFamily="18" charset="0"/>
                <a:cs typeface="Times New Roman" panose="02020603050405020304" pitchFamily="18" charset="0"/>
              </a:rPr>
              <a:t>03-</a:t>
            </a:r>
            <a:r>
              <a:rPr lang="mn-MN" sz="1400" dirty="0" smtClean="0">
                <a:latin typeface="Times New Roman" panose="02020603050405020304" pitchFamily="18" charset="0"/>
                <a:cs typeface="Times New Roman" panose="02020603050405020304" pitchFamily="18" charset="0"/>
              </a:rPr>
              <a:t>р сарын 20-ны өдөр цахим хэлбэрээр зохион байгуулсан. Хурлын ирц 85.74 %-тай байсан бөгөөд хурлаар дараах </a:t>
            </a:r>
            <a:r>
              <a:rPr lang="mn-MN" sz="1400" dirty="0">
                <a:latin typeface="Times New Roman" panose="02020603050405020304" pitchFamily="18" charset="0"/>
                <a:cs typeface="Times New Roman" panose="02020603050405020304" pitchFamily="18" charset="0"/>
              </a:rPr>
              <a:t>асуудлуудыг </a:t>
            </a:r>
            <a:r>
              <a:rPr lang="mn-MN" sz="1400" dirty="0" smtClean="0">
                <a:latin typeface="Times New Roman" panose="02020603050405020304" pitchFamily="18" charset="0"/>
                <a:cs typeface="Times New Roman" panose="02020603050405020304" pitchFamily="18" charset="0"/>
              </a:rPr>
              <a:t>хэлэлцэн баталсан. </a:t>
            </a:r>
            <a:r>
              <a:rPr lang="en-US" sz="1400" dirty="0" smtClean="0">
                <a:latin typeface="Times New Roman" panose="02020603050405020304" pitchFamily="18" charset="0"/>
                <a:cs typeface="Times New Roman" panose="02020603050405020304" pitchFamily="18" charset="0"/>
              </a:rPr>
              <a:t> </a:t>
            </a:r>
            <a:r>
              <a:rPr lang="mn-MN" sz="1400" dirty="0" smtClean="0">
                <a:latin typeface="Times New Roman" panose="02020603050405020304" pitchFamily="18" charset="0"/>
                <a:cs typeface="Times New Roman" panose="02020603050405020304" pitchFamily="18" charset="0"/>
              </a:rPr>
              <a:t>Үүнд: </a:t>
            </a:r>
            <a:endParaRPr lang="en-US"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a:latin typeface="Times New Roman" panose="02020603050405020304" pitchFamily="18" charset="0"/>
                <a:cs typeface="Times New Roman" panose="02020603050405020304" pitchFamily="18" charset="0"/>
              </a:rPr>
              <a:t>Компанийн 2019 оны үйл ажиллагааны болон санхүүгийн тайлангийн талаарх ТУЗ-</a:t>
            </a:r>
            <a:r>
              <a:rPr lang="en-US" sz="1400" dirty="0">
                <a:latin typeface="Times New Roman" panose="02020603050405020304" pitchFamily="18" charset="0"/>
                <a:cs typeface="Times New Roman" panose="02020603050405020304" pitchFamily="18" charset="0"/>
              </a:rPr>
              <a:t> </a:t>
            </a:r>
            <a:r>
              <a:rPr lang="mn-MN" sz="1400" dirty="0">
                <a:latin typeface="Times New Roman" panose="02020603050405020304" pitchFamily="18" charset="0"/>
                <a:cs typeface="Times New Roman" panose="02020603050405020304" pitchFamily="18" charset="0"/>
              </a:rPr>
              <a:t>ийн гаргасан </a:t>
            </a:r>
            <a:r>
              <a:rPr lang="mn-MN" sz="1400" dirty="0" smtClean="0">
                <a:latin typeface="Times New Roman" panose="02020603050405020304" pitchFamily="18" charset="0"/>
                <a:cs typeface="Times New Roman" panose="02020603050405020304" pitchFamily="18" charset="0"/>
              </a:rPr>
              <a:t>дүгнэлт</a:t>
            </a:r>
            <a:endParaRPr lang="en-US"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2019 оны аудитаар баталгаажсан санхүүгийн тайланд хийсэн ТУЗ-ийн дэргэдэх аудитын хорооны дүгнэлт</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2018 оны ногдол ашгийг хуваарилж тараасан тухай мэдээлэл, 2019 оны ногдол ашгийг хуваарилсан болон 2020 оны ногдол ашгийн тухай </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ТУЗ-ийн болон Гүйцэтгэх захирлын цалин урамшуулал, зардлын төсвийн тухай </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нэгдмэл сонирхолтой этгээд, тэдгээрийн эзэмшилд байгаа хувьцааны тухай </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2020 оны зорилтын тухай</a:t>
            </a:r>
            <a:endParaRPr lang="en-US" sz="1400" dirty="0">
              <a:latin typeface="Times New Roman" panose="02020603050405020304" pitchFamily="18" charset="0"/>
              <a:cs typeface="Times New Roman" panose="02020603050405020304" pitchFamily="18" charset="0"/>
            </a:endParaRPr>
          </a:p>
          <a:p>
            <a:pPr lvl="0"/>
            <a:endParaRPr lang="mn-MN" sz="1200" dirty="0">
              <a:latin typeface="Times New Roman" panose="02020603050405020304" pitchFamily="18" charset="0"/>
              <a:cs typeface="Times New Roman" panose="02020603050405020304" pitchFamily="18" charset="0"/>
            </a:endParaRPr>
          </a:p>
        </p:txBody>
      </p:sp>
      <p:pic>
        <p:nvPicPr>
          <p:cNvPr id="8"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68838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71507" y="2544232"/>
            <a:ext cx="65" cy="92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p>
            <a:pPr defTabSz="914419" eaLnBrk="0" fontAlgn="base" hangingPunct="0">
              <a:spcBef>
                <a:spcPct val="0"/>
              </a:spcBef>
              <a:spcAft>
                <a:spcPct val="0"/>
              </a:spcAft>
            </a:pPr>
            <a:r>
              <a:rPr lang="en-US" altLang="en-US" sz="1600">
                <a:solidFill>
                  <a:srgbClr val="2E74B5"/>
                </a:solidFill>
                <a:latin typeface="Arial" panose="020B0604020202020204" pitchFamily="34" charset="0"/>
                <a:ea typeface="Times New Roman" panose="02020603050405020304" pitchFamily="18" charset="0"/>
              </a:rPr>
              <a:t/>
            </a:r>
            <a:br>
              <a:rPr lang="en-US" altLang="en-US" sz="1600">
                <a:solidFill>
                  <a:srgbClr val="2E74B5"/>
                </a:solidFill>
                <a:latin typeface="Arial" panose="020B0604020202020204" pitchFamily="34" charset="0"/>
                <a:ea typeface="Times New Roman" panose="02020603050405020304" pitchFamily="18" charset="0"/>
              </a:rPr>
            </a:br>
            <a:endParaRPr lang="en-US" altLang="en-US" sz="160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defTabSz="914419" eaLnBrk="0" fontAlgn="base" hangingPunct="0">
              <a:spcBef>
                <a:spcPct val="0"/>
              </a:spcBef>
              <a:spcAft>
                <a:spcPct val="0"/>
              </a:spcAft>
            </a:pPr>
            <a:endParaRPr lang="en-US" altLang="en-US" sz="1801">
              <a:latin typeface="Arial" panose="020B0604020202020204" pitchFamily="34" charset="0"/>
            </a:endParaRPr>
          </a:p>
        </p:txBody>
      </p:sp>
      <p:grpSp>
        <p:nvGrpSpPr>
          <p:cNvPr id="22" name="Group 21"/>
          <p:cNvGrpSpPr/>
          <p:nvPr/>
        </p:nvGrpSpPr>
        <p:grpSpPr>
          <a:xfrm>
            <a:off x="0" y="1505210"/>
            <a:ext cx="5105400" cy="780790"/>
            <a:chOff x="1" y="1190765"/>
            <a:chExt cx="4111973" cy="587051"/>
          </a:xfrm>
        </p:grpSpPr>
        <p:sp>
          <p:nvSpPr>
            <p:cNvPr id="23" name="Round Same Side Corner Rectangle 22"/>
            <p:cNvSpPr/>
            <p:nvPr/>
          </p:nvSpPr>
          <p:spPr>
            <a:xfrm rot="16200000" flipV="1">
              <a:off x="1762462" y="-571696"/>
              <a:ext cx="587051" cy="4111973"/>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1" y="1308302"/>
              <a:ext cx="2184067" cy="377728"/>
            </a:xfrm>
            <a:prstGeom prst="rect">
              <a:avLst/>
            </a:prstGeom>
            <a:noFill/>
          </p:spPr>
          <p:txBody>
            <a:bodyPr wrap="none" rtlCol="0">
              <a:spAutoFit/>
            </a:bodyPr>
            <a:lstStyle/>
            <a:p>
              <a:r>
                <a:rPr lang="mn-MN" sz="1600" b="1" dirty="0" smtClean="0">
                  <a:solidFill>
                    <a:srgbClr val="002E6B"/>
                  </a:solidFill>
                  <a:latin typeface="Times New Roman" panose="02020603050405020304" pitchFamily="18" charset="0"/>
                  <a:cs typeface="Times New Roman" panose="02020603050405020304" pitchFamily="18" charset="0"/>
                </a:rPr>
                <a:t>КОМПАНИЙН ЗАСАГЛАЛ</a:t>
              </a:r>
              <a:endParaRPr lang="en-US" sz="1600" b="1" dirty="0">
                <a:solidFill>
                  <a:srgbClr val="002E6B"/>
                </a:solidFill>
                <a:latin typeface="Times New Roman" panose="02020603050405020304" pitchFamily="18" charset="0"/>
                <a:cs typeface="Times New Roman" panose="02020603050405020304" pitchFamily="18" charset="0"/>
              </a:endParaRPr>
            </a:p>
            <a:p>
              <a:endParaRPr lang="en-US" sz="1401" dirty="0">
                <a:solidFill>
                  <a:srgbClr val="002E6B"/>
                </a:solidFill>
              </a:endParaRPr>
            </a:p>
          </p:txBody>
        </p:sp>
      </p:grpSp>
      <p:sp>
        <p:nvSpPr>
          <p:cNvPr id="26" name="Right Triangle 25"/>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1"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sp>
        <p:nvSpPr>
          <p:cNvPr id="10" name="Rectangle 9"/>
          <p:cNvSpPr/>
          <p:nvPr/>
        </p:nvSpPr>
        <p:spPr>
          <a:xfrm>
            <a:off x="685800" y="2442328"/>
            <a:ext cx="5943600" cy="6155270"/>
          </a:xfrm>
          <a:prstGeom prst="rect">
            <a:avLst/>
          </a:prstGeom>
        </p:spPr>
        <p:txBody>
          <a:bodyPr/>
          <a:lstStyle/>
          <a:p>
            <a:pPr lvl="0"/>
            <a:endParaRPr lang="mn-MN" sz="800" dirty="0"/>
          </a:p>
          <a:p>
            <a:pPr lvl="0" algn="just"/>
            <a:r>
              <a:rPr lang="mn-MN" sz="1600" b="1" dirty="0">
                <a:latin typeface="Times New Roman" panose="02020603050405020304" pitchFamily="18" charset="0"/>
                <a:cs typeface="Times New Roman" panose="02020603050405020304" pitchFamily="18" charset="0"/>
              </a:rPr>
              <a:t>Төлөөлөн удирдах зөвлөлийн </a:t>
            </a:r>
            <a:r>
              <a:rPr lang="mn-MN" sz="1600" b="1" dirty="0" smtClean="0">
                <a:latin typeface="Times New Roman" panose="02020603050405020304" pitchFamily="18" charset="0"/>
                <a:cs typeface="Times New Roman" panose="02020603050405020304" pitchFamily="18" charset="0"/>
              </a:rPr>
              <a:t>үйл ажиллагаа</a:t>
            </a:r>
          </a:p>
          <a:p>
            <a:pPr lvl="0" algn="just"/>
            <a:endParaRPr lang="mn-MN" sz="800" b="1" dirty="0">
              <a:latin typeface="Times New Roman" panose="02020603050405020304" pitchFamily="18" charset="0"/>
              <a:cs typeface="Times New Roman" panose="02020603050405020304" pitchFamily="18" charset="0"/>
            </a:endParaRPr>
          </a:p>
          <a:p>
            <a:pPr algn="just"/>
            <a:r>
              <a:rPr lang="mn-MN" sz="1400" dirty="0">
                <a:latin typeface="Times New Roman" panose="02020603050405020304" pitchFamily="18" charset="0"/>
                <a:cs typeface="Times New Roman" panose="02020603050405020304" pitchFamily="18" charset="0"/>
              </a:rPr>
              <a:t>Компанийн Төлөөлөн </a:t>
            </a:r>
            <a:r>
              <a:rPr lang="mn-MN" sz="1400" dirty="0" smtClean="0">
                <a:latin typeface="Times New Roman" panose="02020603050405020304" pitchFamily="18" charset="0"/>
                <a:cs typeface="Times New Roman" panose="02020603050405020304" pitchFamily="18" charset="0"/>
              </a:rPr>
              <a:t>удирдах </a:t>
            </a:r>
            <a:r>
              <a:rPr lang="mn-MN" sz="1400" dirty="0">
                <a:latin typeface="Times New Roman" panose="02020603050405020304" pitchFamily="18" charset="0"/>
                <a:cs typeface="Times New Roman" panose="02020603050405020304" pitchFamily="18" charset="0"/>
              </a:rPr>
              <a:t>з</a:t>
            </a:r>
            <a:r>
              <a:rPr lang="mn-MN" sz="1400" dirty="0" smtClean="0">
                <a:latin typeface="Times New Roman" panose="02020603050405020304" pitchFamily="18" charset="0"/>
                <a:cs typeface="Times New Roman" panose="02020603050405020304" pitchFamily="18" charset="0"/>
              </a:rPr>
              <a:t>өвлөл </a:t>
            </a:r>
            <a:r>
              <a:rPr lang="mn-MN" sz="1400" dirty="0">
                <a:latin typeface="Times New Roman" panose="02020603050405020304" pitchFamily="18" charset="0"/>
                <a:cs typeface="Times New Roman" panose="02020603050405020304" pitchFamily="18" charset="0"/>
              </a:rPr>
              <a:t>нь өнгөрсөн жилийн хугацаанд улирал тутамд </a:t>
            </a:r>
            <a:r>
              <a:rPr lang="mn-MN" sz="1400" dirty="0" smtClean="0">
                <a:latin typeface="Times New Roman" panose="02020603050405020304" pitchFamily="18" charset="0"/>
                <a:cs typeface="Times New Roman" panose="02020603050405020304" pitchFamily="18" charset="0"/>
              </a:rPr>
              <a:t>буюу 3 </a:t>
            </a:r>
            <a:r>
              <a:rPr lang="mn-MN" sz="1400" dirty="0">
                <a:latin typeface="Times New Roman" panose="02020603050405020304" pitchFamily="18" charset="0"/>
                <a:cs typeface="Times New Roman" panose="02020603050405020304" pitchFamily="18" charset="0"/>
              </a:rPr>
              <a:t>удаа </a:t>
            </a:r>
            <a:r>
              <a:rPr lang="mn-MN" sz="1400" dirty="0" smtClean="0">
                <a:latin typeface="Times New Roman" panose="02020603050405020304" pitchFamily="18" charset="0"/>
                <a:cs typeface="Times New Roman" panose="02020603050405020304" pitchFamily="18" charset="0"/>
              </a:rPr>
              <a:t>танхимаар, 1 удаа цахим хэлбэрээр хуралдаж, нийт 23 </a:t>
            </a:r>
            <a:r>
              <a:rPr lang="mn-MN" sz="1400" dirty="0">
                <a:latin typeface="Times New Roman" panose="02020603050405020304" pitchFamily="18" charset="0"/>
                <a:cs typeface="Times New Roman" panose="02020603050405020304" pitchFamily="18" charset="0"/>
              </a:rPr>
              <a:t>төрлийн тогтоол шийдвэрүүдийг </a:t>
            </a:r>
            <a:r>
              <a:rPr lang="mn-MN" sz="1400" dirty="0" smtClean="0">
                <a:latin typeface="Times New Roman" panose="02020603050405020304" pitchFamily="18" charset="0"/>
                <a:cs typeface="Times New Roman" panose="02020603050405020304" pitchFamily="18" charset="0"/>
              </a:rPr>
              <a:t>баталсан </a:t>
            </a:r>
            <a:r>
              <a:rPr lang="mn-MN" sz="1400" dirty="0">
                <a:latin typeface="Times New Roman" panose="02020603050405020304" pitchFamily="18" charset="0"/>
                <a:cs typeface="Times New Roman" panose="02020603050405020304" pitchFamily="18" charset="0"/>
              </a:rPr>
              <a:t>бөгөөд </a:t>
            </a:r>
            <a:r>
              <a:rPr lang="mn-MN" sz="1400" dirty="0" smtClean="0">
                <a:latin typeface="Times New Roman" panose="02020603050405020304" pitchFamily="18" charset="0"/>
                <a:cs typeface="Times New Roman" panose="02020603050405020304" pitchFamily="18" charset="0"/>
              </a:rPr>
              <a:t>тэдгээр шийдвэрүүд нь бүрэн хэрэгжиж биелэгдсэн . Үүнд: </a:t>
            </a:r>
            <a:endParaRPr lang="en-US" sz="1400" dirty="0">
              <a:latin typeface="Times New Roman" panose="02020603050405020304" pitchFamily="18" charset="0"/>
              <a:cs typeface="Times New Roman" panose="02020603050405020304" pitchFamily="18" charset="0"/>
            </a:endParaRPr>
          </a:p>
          <a:p>
            <a:pPr marL="182884" indent="-182884" algn="just">
              <a:spcBef>
                <a:spcPts val="300"/>
              </a:spcBef>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Компанийн 2019 оны сүүлийн хагас жилийн аудитаар баталгаажсан санхүүгийн тайланг баталсан</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2019 оны сүүлийн хагас жилийн цэвэр ашгаас ногдол ашиг хуваарилсан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Гүйцэтгэх захиралтай байгуулсан хөлсөөр ажиллах гэрээний биелэлтийг дүгнэсэн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Хувьцаа эзэмшигчдийн 2019 оны ээлжит хурлыг  хуралдуулсан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Хувьцаа эзэмшигчдийн хурлын дарга болон хурал зохион байгуулах комиссыг томилсон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Тооллогын комиссыг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2020 оны санхүүгийн тайланд аудитын шалгалт хийх компанийг сонгож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худалдааны төвд коронавирусын халдварт өвчний сэжигтэй тохиолдлын үед авах арга хэмжээний зөвлөмж”-ийг хэлэлцэж баталсан</a:t>
            </a:r>
          </a:p>
          <a:p>
            <a:pPr marL="182884" indent="-182884" algn="just">
              <a:spcBef>
                <a:spcPts val="300"/>
              </a:spcBef>
              <a:buChar char="•"/>
            </a:pPr>
            <a:endParaRPr lang="mn-MN" sz="1400" dirty="0" smtClean="0">
              <a:latin typeface="Times New Roman" panose="02020603050405020304" pitchFamily="18" charset="0"/>
              <a:cs typeface="Times New Roman" panose="02020603050405020304" pitchFamily="18" charset="0"/>
            </a:endParaRPr>
          </a:p>
          <a:p>
            <a:pPr marL="182884" indent="-182884" algn="just">
              <a:spcBef>
                <a:spcPts val="300"/>
              </a:spcBef>
              <a:buChar char="•"/>
            </a:pPr>
            <a:endParaRPr lang="mn-MN" sz="1100" dirty="0" smtClean="0"/>
          </a:p>
          <a:p>
            <a:pPr>
              <a:spcBef>
                <a:spcPts val="300"/>
              </a:spcBef>
            </a:pPr>
            <a:endParaRPr lang="en-US" sz="1100" dirty="0"/>
          </a:p>
        </p:txBody>
      </p:sp>
    </p:spTree>
    <p:extLst>
      <p:ext uri="{BB962C8B-B14F-4D97-AF65-F5344CB8AC3E}">
        <p14:creationId xmlns:p14="http://schemas.microsoft.com/office/powerpoint/2010/main" val="3190320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71507" y="2544232"/>
            <a:ext cx="65" cy="92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p>
            <a:pPr defTabSz="914419" eaLnBrk="0" fontAlgn="base" hangingPunct="0">
              <a:spcBef>
                <a:spcPct val="0"/>
              </a:spcBef>
              <a:spcAft>
                <a:spcPct val="0"/>
              </a:spcAft>
            </a:pPr>
            <a:r>
              <a:rPr lang="en-US" altLang="en-US" sz="1600">
                <a:solidFill>
                  <a:srgbClr val="2E74B5"/>
                </a:solidFill>
                <a:latin typeface="Arial" panose="020B0604020202020204" pitchFamily="34" charset="0"/>
                <a:ea typeface="Times New Roman" panose="02020603050405020304" pitchFamily="18" charset="0"/>
              </a:rPr>
              <a:t/>
            </a:r>
            <a:br>
              <a:rPr lang="en-US" altLang="en-US" sz="1600">
                <a:solidFill>
                  <a:srgbClr val="2E74B5"/>
                </a:solidFill>
                <a:latin typeface="Arial" panose="020B0604020202020204" pitchFamily="34" charset="0"/>
                <a:ea typeface="Times New Roman" panose="02020603050405020304" pitchFamily="18" charset="0"/>
              </a:rPr>
            </a:br>
            <a:endParaRPr lang="en-US" altLang="en-US" sz="160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defTabSz="914419" eaLnBrk="0" fontAlgn="base" hangingPunct="0">
              <a:spcBef>
                <a:spcPct val="0"/>
              </a:spcBef>
              <a:spcAft>
                <a:spcPct val="0"/>
              </a:spcAft>
            </a:pPr>
            <a:endParaRPr lang="en-US" altLang="en-US" sz="1801">
              <a:latin typeface="Arial" panose="020B0604020202020204" pitchFamily="34" charset="0"/>
            </a:endParaRPr>
          </a:p>
        </p:txBody>
      </p:sp>
      <p:grpSp>
        <p:nvGrpSpPr>
          <p:cNvPr id="22" name="Group 21"/>
          <p:cNvGrpSpPr/>
          <p:nvPr/>
        </p:nvGrpSpPr>
        <p:grpSpPr>
          <a:xfrm>
            <a:off x="0" y="1505210"/>
            <a:ext cx="5105400" cy="857782"/>
            <a:chOff x="1" y="1190765"/>
            <a:chExt cx="4111973" cy="587051"/>
          </a:xfrm>
        </p:grpSpPr>
        <p:sp>
          <p:nvSpPr>
            <p:cNvPr id="23" name="Round Same Side Corner Rectangle 22"/>
            <p:cNvSpPr/>
            <p:nvPr/>
          </p:nvSpPr>
          <p:spPr>
            <a:xfrm rot="16200000" flipV="1">
              <a:off x="1762462" y="-571696"/>
              <a:ext cx="587051" cy="4111973"/>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22382" y="1254599"/>
              <a:ext cx="2184067" cy="377728"/>
            </a:xfrm>
            <a:prstGeom prst="rect">
              <a:avLst/>
            </a:prstGeom>
            <a:noFill/>
          </p:spPr>
          <p:txBody>
            <a:bodyPr wrap="none" rtlCol="0">
              <a:spAutoFit/>
            </a:bodyPr>
            <a:lstStyle/>
            <a:p>
              <a:r>
                <a:rPr lang="mn-MN" sz="1600" b="1" dirty="0">
                  <a:solidFill>
                    <a:srgbClr val="002E6B"/>
                  </a:solidFill>
                  <a:latin typeface="Times New Roman" panose="02020603050405020304" pitchFamily="18" charset="0"/>
                  <a:cs typeface="Times New Roman" panose="02020603050405020304" pitchFamily="18" charset="0"/>
                </a:rPr>
                <a:t>КОМПАНИЙН </a:t>
              </a:r>
              <a:r>
                <a:rPr lang="mn-MN" sz="1600" b="1" dirty="0" smtClean="0">
                  <a:solidFill>
                    <a:srgbClr val="002E6B"/>
                  </a:solidFill>
                  <a:latin typeface="Times New Roman" panose="02020603050405020304" pitchFamily="18" charset="0"/>
                  <a:cs typeface="Times New Roman" panose="02020603050405020304" pitchFamily="18" charset="0"/>
                </a:rPr>
                <a:t>ЗАСАГЛАЛ</a:t>
              </a:r>
              <a:endParaRPr lang="en-US" sz="1600" b="1" dirty="0">
                <a:solidFill>
                  <a:srgbClr val="002E6B"/>
                </a:solidFill>
                <a:latin typeface="Times New Roman" panose="02020603050405020304" pitchFamily="18" charset="0"/>
                <a:cs typeface="Times New Roman" panose="02020603050405020304" pitchFamily="18" charset="0"/>
              </a:endParaRPr>
            </a:p>
            <a:p>
              <a:endParaRPr lang="en-US" sz="1401" dirty="0">
                <a:solidFill>
                  <a:srgbClr val="002E6B"/>
                </a:solidFill>
              </a:endParaRPr>
            </a:p>
          </p:txBody>
        </p:sp>
      </p:grpSp>
      <p:sp>
        <p:nvSpPr>
          <p:cNvPr id="26" name="Right Triangle 25"/>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1"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sp>
        <p:nvSpPr>
          <p:cNvPr id="10" name="Rectangle 9"/>
          <p:cNvSpPr/>
          <p:nvPr/>
        </p:nvSpPr>
        <p:spPr>
          <a:xfrm>
            <a:off x="800099" y="2819400"/>
            <a:ext cx="5867401" cy="6155270"/>
          </a:xfrm>
          <a:prstGeom prst="rect">
            <a:avLst/>
          </a:prstGeom>
        </p:spPr>
        <p:txBody>
          <a:bodyPr/>
          <a:lstStyle/>
          <a:p>
            <a:pPr lvl="0"/>
            <a:endParaRPr lang="mn-MN" sz="800" dirty="0"/>
          </a:p>
          <a:p>
            <a:pPr marL="182884" indent="-182884" algn="just">
              <a:spcBef>
                <a:spcPts val="300"/>
              </a:spcBef>
              <a:buFontTx/>
              <a:buChar char="•"/>
            </a:pPr>
            <a:r>
              <a:rPr lang="mn-MN" sz="1400" dirty="0">
                <a:latin typeface="Times New Roman" panose="02020603050405020304" pitchFamily="18" charset="0"/>
                <a:cs typeface="Times New Roman" panose="02020603050405020304" pitchFamily="18" charset="0"/>
              </a:rPr>
              <a:t>Түрээслэгчидтэй байгуулсан түрээсийн гэрээг үнэлэх “Түрээсийн гэрээний гүйцэтгэлийн явцын үнэлгээ”-г </a:t>
            </a:r>
            <a:r>
              <a:rPr lang="mn-MN" sz="1400" dirty="0" smtClean="0">
                <a:latin typeface="Times New Roman" panose="02020603050405020304" pitchFamily="18" charset="0"/>
                <a:cs typeface="Times New Roman" panose="02020603050405020304" pitchFamily="18" charset="0"/>
              </a:rPr>
              <a:t>баталж хэрэгжүүлсэн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Компанийн </a:t>
            </a:r>
            <a:r>
              <a:rPr lang="mn-MN" sz="1400" dirty="0">
                <a:latin typeface="Times New Roman" panose="02020603050405020304" pitchFamily="18" charset="0"/>
                <a:cs typeface="Times New Roman" panose="02020603050405020304" pitchFamily="18" charset="0"/>
              </a:rPr>
              <a:t>2020 оны эхний хагас жилийн </a:t>
            </a:r>
            <a:r>
              <a:rPr lang="mn-MN" sz="1400" dirty="0" smtClean="0">
                <a:latin typeface="Times New Roman" panose="02020603050405020304" pitchFamily="18" charset="0"/>
                <a:cs typeface="Times New Roman" panose="02020603050405020304" pitchFamily="18" charset="0"/>
              </a:rPr>
              <a:t>аудитаар баталгаажсан санхүүгийн тайланг баталсан </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a:latin typeface="Times New Roman" panose="02020603050405020304" pitchFamily="18" charset="0"/>
                <a:cs typeface="Times New Roman" panose="02020603050405020304" pitchFamily="18" charset="0"/>
              </a:rPr>
              <a:t>Компанийн 2020 оны эхний хагас жилийн цэвэр </a:t>
            </a:r>
            <a:r>
              <a:rPr lang="mn-MN" sz="1400" dirty="0" smtClean="0">
                <a:latin typeface="Times New Roman" panose="02020603050405020304" pitchFamily="18" charset="0"/>
                <a:cs typeface="Times New Roman" panose="02020603050405020304" pitchFamily="18" charset="0"/>
              </a:rPr>
              <a:t>ашгийг хуваарилсан</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a:latin typeface="Times New Roman" panose="02020603050405020304" pitchFamily="18" charset="0"/>
                <a:cs typeface="Times New Roman" panose="02020603050405020304" pitchFamily="18" charset="0"/>
              </a:rPr>
              <a:t>Компанийн 2020 оны эхний хагас жилийн цэвэр ашгаас ногдол ашиг </a:t>
            </a:r>
            <a:r>
              <a:rPr lang="mn-MN" sz="1400" dirty="0" smtClean="0">
                <a:latin typeface="Times New Roman" panose="02020603050405020304" pitchFamily="18" charset="0"/>
                <a:cs typeface="Times New Roman" panose="02020603050405020304" pitchFamily="18" charset="0"/>
              </a:rPr>
              <a:t>хуваарилсан</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a:latin typeface="Times New Roman" panose="02020603050405020304" pitchFamily="18" charset="0"/>
                <a:cs typeface="Times New Roman" panose="02020603050405020304" pitchFamily="18" charset="0"/>
              </a:rPr>
              <a:t>“Гамшгаас хамгаалах бүх нийтийн бэлэн байдлын зэрэг”-т шилжсэнтэй холбогдуулан түрээслэгчдэд үзүүлэх түрээсийн </a:t>
            </a:r>
            <a:r>
              <a:rPr lang="mn-MN" sz="1400" dirty="0" smtClean="0">
                <a:latin typeface="Times New Roman" panose="02020603050405020304" pitchFamily="18" charset="0"/>
                <a:cs typeface="Times New Roman" panose="02020603050405020304" pitchFamily="18" charset="0"/>
              </a:rPr>
              <a:t>төлбөрт хөнгөлөлт үзүүлсэн</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a:latin typeface="Times New Roman" panose="02020603050405020304" pitchFamily="18" charset="0"/>
                <a:cs typeface="Times New Roman" panose="02020603050405020304" pitchFamily="18" charset="0"/>
              </a:rPr>
              <a:t>Гермес худалдааны төвийн 2021 онд баримталж ажиллах түрээсийн үнэ </a:t>
            </a:r>
            <a:r>
              <a:rPr lang="mn-MN" sz="1400" dirty="0" smtClean="0">
                <a:latin typeface="Times New Roman" panose="02020603050405020304" pitchFamily="18" charset="0"/>
                <a:cs typeface="Times New Roman" panose="02020603050405020304" pitchFamily="18" charset="0"/>
              </a:rPr>
              <a:t>тарифыг баталсан</a:t>
            </a:r>
            <a:endParaRPr lang="mn-MN" sz="1400" dirty="0">
              <a:latin typeface="Times New Roman" panose="02020603050405020304" pitchFamily="18" charset="0"/>
              <a:cs typeface="Times New Roman" panose="02020603050405020304" pitchFamily="18" charset="0"/>
            </a:endParaRP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худалдааны төвийн түрээслэгчидтэй байгуулах “Түрээсийн гэрээ” болон “Түрээслэгчдийн мөрдөж ажиллах дотоод журам”-ыг шинэчлэн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Центр” ХК-ийн 2021 оны ажиллагсдын орон тоо, цалингийн төсвийг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худалдааны төвийн ажил, амралтын өдрийг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Центр” ХК-ийн 2021 оны орлого, зарлагын төсвийг баталсан</a:t>
            </a:r>
          </a:p>
          <a:p>
            <a:pPr marL="182884" indent="-182884" algn="just">
              <a:spcBef>
                <a:spcPts val="300"/>
              </a:spcBef>
              <a:buChar char="•"/>
            </a:pPr>
            <a:r>
              <a:rPr lang="mn-MN" sz="1400" dirty="0" smtClean="0">
                <a:latin typeface="Times New Roman" panose="02020603050405020304" pitchFamily="18" charset="0"/>
                <a:cs typeface="Times New Roman" panose="02020603050405020304" pitchFamily="18" charset="0"/>
              </a:rPr>
              <a:t>“Гермес Центр” ХК-ийн 2021 оны хөрөнгө оруулалтын төсвийг баталсан</a:t>
            </a:r>
            <a:endParaRPr lang="mn-MN" sz="1100" dirty="0" smtClean="0"/>
          </a:p>
          <a:p>
            <a:pPr>
              <a:spcBef>
                <a:spcPts val="300"/>
              </a:spcBef>
            </a:pPr>
            <a:endParaRPr lang="en-US" sz="1100" dirty="0"/>
          </a:p>
        </p:txBody>
      </p:sp>
    </p:spTree>
    <p:extLst>
      <p:ext uri="{BB962C8B-B14F-4D97-AF65-F5344CB8AC3E}">
        <p14:creationId xmlns:p14="http://schemas.microsoft.com/office/powerpoint/2010/main" val="2856275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71507" y="2544232"/>
            <a:ext cx="65" cy="92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p>
            <a:pPr defTabSz="914419" eaLnBrk="0" fontAlgn="base" hangingPunct="0">
              <a:spcBef>
                <a:spcPct val="0"/>
              </a:spcBef>
              <a:spcAft>
                <a:spcPct val="0"/>
              </a:spcAft>
            </a:pPr>
            <a:r>
              <a:rPr lang="en-US" altLang="en-US" sz="1600">
                <a:solidFill>
                  <a:srgbClr val="2E74B5"/>
                </a:solidFill>
                <a:latin typeface="Arial" panose="020B0604020202020204" pitchFamily="34" charset="0"/>
                <a:ea typeface="Times New Roman" panose="02020603050405020304" pitchFamily="18" charset="0"/>
              </a:rPr>
              <a:t/>
            </a:r>
            <a:br>
              <a:rPr lang="en-US" altLang="en-US" sz="1600">
                <a:solidFill>
                  <a:srgbClr val="2E74B5"/>
                </a:solidFill>
                <a:latin typeface="Arial" panose="020B0604020202020204" pitchFamily="34" charset="0"/>
                <a:ea typeface="Times New Roman" panose="02020603050405020304" pitchFamily="18" charset="0"/>
              </a:rPr>
            </a:br>
            <a:endParaRPr lang="en-US" altLang="en-US" sz="160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defTabSz="914419" eaLnBrk="0" fontAlgn="base" hangingPunct="0">
              <a:spcBef>
                <a:spcPct val="0"/>
              </a:spcBef>
              <a:spcAft>
                <a:spcPct val="0"/>
              </a:spcAft>
            </a:pPr>
            <a:endParaRPr lang="en-US" altLang="en-US" sz="1801">
              <a:latin typeface="Arial" panose="020B0604020202020204" pitchFamily="34" charset="0"/>
            </a:endParaRPr>
          </a:p>
        </p:txBody>
      </p:sp>
      <p:grpSp>
        <p:nvGrpSpPr>
          <p:cNvPr id="22" name="Group 21"/>
          <p:cNvGrpSpPr/>
          <p:nvPr/>
        </p:nvGrpSpPr>
        <p:grpSpPr>
          <a:xfrm>
            <a:off x="0" y="1505210"/>
            <a:ext cx="5257800" cy="856990"/>
            <a:chOff x="1" y="1190765"/>
            <a:chExt cx="4111973" cy="587051"/>
          </a:xfrm>
        </p:grpSpPr>
        <p:sp>
          <p:nvSpPr>
            <p:cNvPr id="23" name="Round Same Side Corner Rectangle 22"/>
            <p:cNvSpPr/>
            <p:nvPr/>
          </p:nvSpPr>
          <p:spPr>
            <a:xfrm rot="16200000" flipV="1">
              <a:off x="1762462" y="-571696"/>
              <a:ext cx="587051" cy="4111973"/>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22382" y="1254599"/>
              <a:ext cx="2661357" cy="377728"/>
            </a:xfrm>
            <a:prstGeom prst="rect">
              <a:avLst/>
            </a:prstGeom>
            <a:noFill/>
          </p:spPr>
          <p:txBody>
            <a:bodyPr wrap="none" rtlCol="0">
              <a:spAutoFit/>
            </a:bodyPr>
            <a:lstStyle/>
            <a:p>
              <a:r>
                <a:rPr lang="mn-MN" sz="1600" b="1" dirty="0" smtClean="0">
                  <a:solidFill>
                    <a:srgbClr val="002E6B"/>
                  </a:solidFill>
                  <a:latin typeface="Times New Roman" panose="02020603050405020304" pitchFamily="18" charset="0"/>
                  <a:cs typeface="Times New Roman" panose="02020603050405020304" pitchFamily="18" charset="0"/>
                </a:rPr>
                <a:t>ҮЙЛ АЖИЛЛАГААНЫ ТАЙЛАН</a:t>
              </a:r>
              <a:endParaRPr lang="en-US" sz="1600" b="1" dirty="0">
                <a:solidFill>
                  <a:srgbClr val="002E6B"/>
                </a:solidFill>
                <a:latin typeface="Times New Roman" panose="02020603050405020304" pitchFamily="18" charset="0"/>
                <a:cs typeface="Times New Roman" panose="02020603050405020304" pitchFamily="18" charset="0"/>
              </a:endParaRPr>
            </a:p>
            <a:p>
              <a:endParaRPr lang="en-US" sz="1401" dirty="0">
                <a:solidFill>
                  <a:srgbClr val="002E6B"/>
                </a:solidFill>
              </a:endParaRPr>
            </a:p>
          </p:txBody>
        </p:sp>
      </p:grpSp>
      <p:sp>
        <p:nvSpPr>
          <p:cNvPr id="26" name="Right Triangle 25"/>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1"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sp>
        <p:nvSpPr>
          <p:cNvPr id="10" name="Rectangle 9"/>
          <p:cNvSpPr/>
          <p:nvPr/>
        </p:nvSpPr>
        <p:spPr>
          <a:xfrm>
            <a:off x="571507" y="2667000"/>
            <a:ext cx="6095993" cy="5761568"/>
          </a:xfrm>
          <a:prstGeom prst="rect">
            <a:avLst/>
          </a:prstGeom>
        </p:spPr>
        <p:txBody>
          <a:bodyPr/>
          <a:lstStyle/>
          <a:p>
            <a:pPr algn="just"/>
            <a:r>
              <a:rPr lang="mn-MN" sz="1400" dirty="0" smtClean="0">
                <a:latin typeface="Times New Roman" panose="02020603050405020304" pitchFamily="18" charset="0"/>
                <a:cs typeface="Times New Roman" panose="02020603050405020304" pitchFamily="18" charset="0"/>
              </a:rPr>
              <a:t>Тус компанийн удирдлагын баг </a:t>
            </a:r>
            <a:r>
              <a:rPr lang="mn-MN" sz="1400" dirty="0">
                <a:latin typeface="Times New Roman" panose="02020603050405020304" pitchFamily="18" charset="0"/>
                <a:cs typeface="Times New Roman" panose="02020603050405020304" pitchFamily="18" charset="0"/>
              </a:rPr>
              <a:t>нь өнгөрсөн 2020 онд батлагдсан орлого, зарлагын төсөв төлөвлөгөөний хүрээнд дараах </a:t>
            </a:r>
            <a:r>
              <a:rPr lang="mn-MN" sz="1400" dirty="0" smtClean="0">
                <a:latin typeface="Times New Roman" panose="02020603050405020304" pitchFamily="18" charset="0"/>
                <a:cs typeface="Times New Roman" panose="02020603050405020304" pitchFamily="18" charset="0"/>
              </a:rPr>
              <a:t>ажлуудыг </a:t>
            </a:r>
            <a:r>
              <a:rPr lang="mn-MN" sz="1400" dirty="0">
                <a:latin typeface="Times New Roman" panose="02020603050405020304" pitchFamily="18" charset="0"/>
                <a:cs typeface="Times New Roman" panose="02020603050405020304" pitchFamily="18" charset="0"/>
              </a:rPr>
              <a:t>гүйцэтгэлээ. Үүнд : </a:t>
            </a:r>
            <a:endParaRPr lang="en-US" sz="1400" dirty="0">
              <a:latin typeface="Times New Roman" panose="02020603050405020304" pitchFamily="18" charset="0"/>
              <a:cs typeface="Times New Roman" panose="02020603050405020304" pitchFamily="18" charset="0"/>
            </a:endParaRPr>
          </a:p>
          <a:p>
            <a:pPr algn="just"/>
            <a:r>
              <a:rPr lang="mn-MN" sz="1400" b="1"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“Гермес центр” ХКомпани </a:t>
            </a:r>
            <a:r>
              <a:rPr lang="mn-MN" sz="1400" dirty="0">
                <a:latin typeface="Times New Roman" panose="02020603050405020304" pitchFamily="18" charset="0"/>
                <a:cs typeface="Times New Roman" panose="02020603050405020304" pitchFamily="18" charset="0"/>
              </a:rPr>
              <a:t>нь давхардсан тоогоор 200 гаруй түрээслэгч </a:t>
            </a:r>
            <a:r>
              <a:rPr lang="mn-MN" sz="1400" dirty="0" smtClean="0">
                <a:latin typeface="Times New Roman" panose="02020603050405020304" pitchFamily="18" charset="0"/>
                <a:cs typeface="Times New Roman" panose="02020603050405020304" pitchFamily="18" charset="0"/>
              </a:rPr>
              <a:t>иргэд, аж </a:t>
            </a:r>
            <a:r>
              <a:rPr lang="mn-MN" sz="1400" dirty="0">
                <a:latin typeface="Times New Roman" panose="02020603050405020304" pitchFamily="18" charset="0"/>
                <a:cs typeface="Times New Roman" panose="02020603050405020304" pitchFamily="18" charset="0"/>
              </a:rPr>
              <a:t>ахуйн </a:t>
            </a:r>
            <a:r>
              <a:rPr lang="mn-MN" sz="1400" dirty="0" smtClean="0">
                <a:latin typeface="Times New Roman" panose="02020603050405020304" pitchFamily="18" charset="0"/>
                <a:cs typeface="Times New Roman" panose="02020603050405020304" pitchFamily="18" charset="0"/>
              </a:rPr>
              <a:t>нэгжтэй </a:t>
            </a:r>
            <a:r>
              <a:rPr lang="mn-MN" sz="1400" dirty="0">
                <a:latin typeface="Times New Roman" panose="02020603050405020304" pitchFamily="18" charset="0"/>
                <a:cs typeface="Times New Roman" panose="02020603050405020304" pitchFamily="18" charset="0"/>
              </a:rPr>
              <a:t>2020 онд түрээсийн гэрээ байгуулан </a:t>
            </a:r>
            <a:r>
              <a:rPr lang="mn-MN" sz="1400" dirty="0" smtClean="0">
                <a:latin typeface="Times New Roman" panose="02020603050405020304" pitchFamily="18" charset="0"/>
                <a:cs typeface="Times New Roman" panose="02020603050405020304" pitchFamily="18" charset="0"/>
              </a:rPr>
              <a:t>ажиллалаа. Гермес худалдааны төвийн түрээслэгчдийн </a:t>
            </a:r>
            <a:r>
              <a:rPr lang="mn-MN" sz="1400" dirty="0">
                <a:latin typeface="Times New Roman" panose="02020603050405020304" pitchFamily="18" charset="0"/>
                <a:cs typeface="Times New Roman" panose="02020603050405020304" pitchFamily="18" charset="0"/>
              </a:rPr>
              <a:t>бараа </a:t>
            </a:r>
            <a:r>
              <a:rPr lang="mn-MN" sz="1400" dirty="0" smtClean="0">
                <a:latin typeface="Times New Roman" panose="02020603050405020304" pitchFamily="18" charset="0"/>
                <a:cs typeface="Times New Roman" panose="02020603050405020304" pitchFamily="18" charset="0"/>
              </a:rPr>
              <a:t>материалыг </a:t>
            </a:r>
            <a:r>
              <a:rPr lang="mn-MN" sz="1400" dirty="0">
                <a:latin typeface="Times New Roman" panose="02020603050405020304" pitchFamily="18" charset="0"/>
                <a:cs typeface="Times New Roman" panose="02020603050405020304" pitchFamily="18" charset="0"/>
              </a:rPr>
              <a:t>даатгалд бүрэн хамруулсан. Түрээслэгчдэд сар бүр тогтмол захидал хүргүүлж, цар тахлын үед хэрхэн ажиллах, халдвар хамгааллын дэглэмийг хэрхэн баримтлах </a:t>
            </a:r>
            <a:r>
              <a:rPr lang="mn-MN" sz="1400" dirty="0" smtClean="0">
                <a:latin typeface="Times New Roman" panose="02020603050405020304" pitchFamily="18" charset="0"/>
                <a:cs typeface="Times New Roman" panose="02020603050405020304" pitchFamily="18" charset="0"/>
              </a:rPr>
              <a:t>талаарх мэдээ, мэдээлэл, зөвлөмжийг </a:t>
            </a:r>
            <a:r>
              <a:rPr lang="mn-MN" sz="1400" dirty="0">
                <a:latin typeface="Times New Roman" panose="02020603050405020304" pitchFamily="18" charset="0"/>
                <a:cs typeface="Times New Roman" panose="02020603050405020304" pitchFamily="18" charset="0"/>
              </a:rPr>
              <a:t>тогтмол </a:t>
            </a:r>
            <a:r>
              <a:rPr lang="mn-MN" sz="1400" dirty="0" smtClean="0">
                <a:latin typeface="Times New Roman" panose="02020603050405020304" pitchFamily="18" charset="0"/>
                <a:cs typeface="Times New Roman" panose="02020603050405020304" pitchFamily="18" charset="0"/>
              </a:rPr>
              <a:t>өгч хамтран ажиллалаа</a:t>
            </a:r>
            <a:r>
              <a:rPr lang="mn-MN" sz="1400"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Түрээслэгчидтэй байгуулсан түрээсийн гэрээг </a:t>
            </a:r>
            <a:r>
              <a:rPr lang="mn-MN" sz="1400" dirty="0">
                <a:latin typeface="Times New Roman" panose="02020603050405020304" pitchFamily="18" charset="0"/>
                <a:cs typeface="Times New Roman" panose="02020603050405020304" pitchFamily="18" charset="0"/>
              </a:rPr>
              <a:t>“Түрээсийн гэрээний гүйцэтгэлийн явцын үнэлгээ”-</a:t>
            </a:r>
            <a:r>
              <a:rPr lang="mn-MN" sz="1400" dirty="0" smtClean="0">
                <a:latin typeface="Times New Roman" panose="02020603050405020304" pitchFamily="18" charset="0"/>
                <a:cs typeface="Times New Roman" panose="02020603050405020304" pitchFamily="18" charset="0"/>
              </a:rPr>
              <a:t>гээр дүгнэж</a:t>
            </a:r>
            <a:r>
              <a:rPr lang="mn-MN" sz="1400" dirty="0">
                <a:latin typeface="Times New Roman" panose="02020603050405020304" pitchFamily="18" charset="0"/>
                <a:cs typeface="Times New Roman" panose="02020603050405020304" pitchFamily="18" charset="0"/>
              </a:rPr>
              <a:t>, түрээслэгчдийн бизнесийн үйл ажиллагааг идэвхижүүлэх, түрээсийн гэрээ, дотоод журмын хэрэгжилтийг </a:t>
            </a:r>
            <a:r>
              <a:rPr lang="mn-MN" sz="1400" dirty="0" smtClean="0">
                <a:latin typeface="Times New Roman" panose="02020603050405020304" pitchFamily="18" charset="0"/>
                <a:cs typeface="Times New Roman" panose="02020603050405020304" pitchFamily="18" charset="0"/>
              </a:rPr>
              <a:t>сайжруулж, улмаар гэрээний гүйцэтгэлийн явцын үнэлгээг үндэслэн түрээслэгчдийн эхний 2 сарын түрээсийн төлбөрт 0</a:t>
            </a:r>
            <a:r>
              <a:rPr lang="en-US" sz="1400" dirty="0" smtClean="0">
                <a:latin typeface="Times New Roman" panose="02020603050405020304" pitchFamily="18" charset="0"/>
                <a:cs typeface="Times New Roman" panose="02020603050405020304" pitchFamily="18" charset="0"/>
              </a:rPr>
              <a:t>-10%-</a:t>
            </a:r>
            <a:r>
              <a:rPr lang="mn-MN" sz="1400" dirty="0" smtClean="0">
                <a:latin typeface="Times New Roman" panose="02020603050405020304" pitchFamily="18" charset="0"/>
                <a:cs typeface="Times New Roman" panose="02020603050405020304" pitchFamily="18" charset="0"/>
              </a:rPr>
              <a:t>ийн хөнгөлөлтийг ялгавартай үзүүлдэг боллоо.</a:t>
            </a:r>
            <a:r>
              <a:rPr lang="mn-MN" sz="1100" dirty="0" smtClean="0">
                <a:latin typeface="Times New Roman" panose="02020603050405020304" pitchFamily="18" charset="0"/>
                <a:cs typeface="Times New Roman" panose="02020603050405020304" pitchFamily="18" charset="0"/>
              </a:rPr>
              <a:t> </a:t>
            </a:r>
          </a:p>
          <a:p>
            <a:pPr marL="28575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Дэлхийн </a:t>
            </a:r>
            <a:r>
              <a:rPr lang="mn-MN" sz="1400" dirty="0">
                <a:latin typeface="Times New Roman" panose="02020603050405020304" pitchFamily="18" charset="0"/>
                <a:cs typeface="Times New Roman" panose="02020603050405020304" pitchFamily="18" charset="0"/>
              </a:rPr>
              <a:t>нийтийг хамарсан коронавирусын халдварт өвчний үед худалдааны төв хэрхэн ажиллах талаарх зөвлөмжийг боловсруулан гаргаж, өдөр тутмын үйл ажиллагаандаа хэрэгжүүлж ажиллалаа. Засгийн газар, Улсын онцгой комисс, Нийслэлийн онцгой комисс, Мэргэжлийн хяналтын газраас гаргасан заавар журмыг худалдааны төвийн өдөр тутмын үйл ажиллагаанд мөрдлөг болгон </a:t>
            </a:r>
            <a:r>
              <a:rPr lang="mn-MN" sz="1400" dirty="0" smtClean="0">
                <a:latin typeface="Times New Roman" panose="02020603050405020304" pitchFamily="18" charset="0"/>
                <a:cs typeface="Times New Roman" panose="02020603050405020304" pitchFamily="18" charset="0"/>
              </a:rPr>
              <a:t>ажиллалаа. Ариутгал </a:t>
            </a:r>
            <a:r>
              <a:rPr lang="mn-MN" sz="1400" dirty="0">
                <a:latin typeface="Times New Roman" panose="02020603050405020304" pitchFamily="18" charset="0"/>
                <a:cs typeface="Times New Roman" panose="02020603050405020304" pitchFamily="18" charset="0"/>
              </a:rPr>
              <a:t>халдваргүйжүүлэлтийн ажлыг тогтмол хийж, түрээслэгч, худалдан авагч, ажиллагсдын </a:t>
            </a:r>
            <a:r>
              <a:rPr lang="en-US" sz="1400" dirty="0">
                <a:latin typeface="Times New Roman" panose="02020603050405020304" pitchFamily="18" charset="0"/>
                <a:cs typeface="Times New Roman" panose="02020603050405020304" pitchFamily="18" charset="0"/>
              </a:rPr>
              <a:t>QR</a:t>
            </a:r>
            <a:r>
              <a:rPr lang="mn-MN" sz="1400" dirty="0">
                <a:latin typeface="Times New Roman" panose="02020603050405020304" pitchFamily="18" charset="0"/>
                <a:cs typeface="Times New Roman" panose="02020603050405020304" pitchFamily="18" charset="0"/>
              </a:rPr>
              <a:t> кодын бүртгэлийг өдөр тутамд хийж заншлаа.</a:t>
            </a:r>
          </a:p>
          <a:p>
            <a:pPr lvl="0" algn="just"/>
            <a:endParaRPr lang="en-US" sz="1400" dirty="0"/>
          </a:p>
        </p:txBody>
      </p:sp>
    </p:spTree>
    <p:extLst>
      <p:ext uri="{BB962C8B-B14F-4D97-AF65-F5344CB8AC3E}">
        <p14:creationId xmlns:p14="http://schemas.microsoft.com/office/powerpoint/2010/main" val="213674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71507" y="2544232"/>
            <a:ext cx="65" cy="92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p>
            <a:pPr defTabSz="914419" eaLnBrk="0" fontAlgn="base" hangingPunct="0">
              <a:spcBef>
                <a:spcPct val="0"/>
              </a:spcBef>
              <a:spcAft>
                <a:spcPct val="0"/>
              </a:spcAft>
            </a:pPr>
            <a:r>
              <a:rPr lang="en-US" altLang="en-US" sz="1600">
                <a:solidFill>
                  <a:srgbClr val="2E74B5"/>
                </a:solidFill>
                <a:latin typeface="Arial" panose="020B0604020202020204" pitchFamily="34" charset="0"/>
                <a:ea typeface="Times New Roman" panose="02020603050405020304" pitchFamily="18" charset="0"/>
              </a:rPr>
              <a:t/>
            </a:r>
            <a:br>
              <a:rPr lang="en-US" altLang="en-US" sz="1600">
                <a:solidFill>
                  <a:srgbClr val="2E74B5"/>
                </a:solidFill>
                <a:latin typeface="Arial" panose="020B0604020202020204" pitchFamily="34" charset="0"/>
                <a:ea typeface="Times New Roman" panose="02020603050405020304" pitchFamily="18" charset="0"/>
              </a:rPr>
            </a:br>
            <a:endParaRPr lang="en-US" altLang="en-US" sz="160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defTabSz="914419" eaLnBrk="0" fontAlgn="base" hangingPunct="0">
              <a:spcBef>
                <a:spcPct val="0"/>
              </a:spcBef>
              <a:spcAft>
                <a:spcPct val="0"/>
              </a:spcAft>
            </a:pPr>
            <a:endParaRPr lang="en-US" altLang="en-US" sz="1801">
              <a:latin typeface="Arial" panose="020B0604020202020204" pitchFamily="34" charset="0"/>
            </a:endParaRPr>
          </a:p>
        </p:txBody>
      </p:sp>
      <p:grpSp>
        <p:nvGrpSpPr>
          <p:cNvPr id="22" name="Group 21"/>
          <p:cNvGrpSpPr/>
          <p:nvPr/>
        </p:nvGrpSpPr>
        <p:grpSpPr>
          <a:xfrm>
            <a:off x="0" y="1505210"/>
            <a:ext cx="5257800" cy="861202"/>
            <a:chOff x="1" y="1190765"/>
            <a:chExt cx="4111973" cy="587051"/>
          </a:xfrm>
        </p:grpSpPr>
        <p:sp>
          <p:nvSpPr>
            <p:cNvPr id="23" name="Round Same Side Corner Rectangle 22"/>
            <p:cNvSpPr/>
            <p:nvPr/>
          </p:nvSpPr>
          <p:spPr>
            <a:xfrm rot="16200000" flipV="1">
              <a:off x="1762462" y="-571696"/>
              <a:ext cx="587051" cy="4111973"/>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22382" y="1254599"/>
              <a:ext cx="2661357" cy="377728"/>
            </a:xfrm>
            <a:prstGeom prst="rect">
              <a:avLst/>
            </a:prstGeom>
            <a:noFill/>
          </p:spPr>
          <p:txBody>
            <a:bodyPr wrap="none" rtlCol="0">
              <a:spAutoFit/>
            </a:bodyPr>
            <a:lstStyle/>
            <a:p>
              <a:r>
                <a:rPr lang="mn-MN" sz="1600" b="1" dirty="0" smtClean="0">
                  <a:solidFill>
                    <a:srgbClr val="002E6B"/>
                  </a:solidFill>
                  <a:latin typeface="Times New Roman" panose="02020603050405020304" pitchFamily="18" charset="0"/>
                  <a:cs typeface="Times New Roman" panose="02020603050405020304" pitchFamily="18" charset="0"/>
                </a:rPr>
                <a:t>ҮЙЛ АЖИЛЛАГААНЫ ТАЙЛАН</a:t>
              </a:r>
              <a:endParaRPr lang="en-US" sz="1600" b="1" dirty="0">
                <a:solidFill>
                  <a:srgbClr val="002E6B"/>
                </a:solidFill>
                <a:latin typeface="Times New Roman" panose="02020603050405020304" pitchFamily="18" charset="0"/>
                <a:cs typeface="Times New Roman" panose="02020603050405020304" pitchFamily="18" charset="0"/>
              </a:endParaRPr>
            </a:p>
            <a:p>
              <a:endParaRPr lang="en-US" sz="1401" dirty="0">
                <a:solidFill>
                  <a:srgbClr val="002E6B"/>
                </a:solidFill>
              </a:endParaRPr>
            </a:p>
          </p:txBody>
        </p:sp>
      </p:grpSp>
      <p:sp>
        <p:nvSpPr>
          <p:cNvPr id="26" name="Right Triangle 25"/>
          <p:cNvSpPr/>
          <p:nvPr/>
        </p:nvSpPr>
        <p:spPr>
          <a:xfrm flipH="1">
            <a:off x="908751" y="8204997"/>
            <a:ext cx="6406452" cy="950913"/>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1"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9074"/>
            <a:ext cx="1676400" cy="1318251"/>
          </a:xfrm>
          <a:prstGeom prst="rect">
            <a:avLst/>
          </a:prstGeom>
          <a:ln>
            <a:noFill/>
          </a:ln>
          <a:effectLst>
            <a:outerShdw blurRad="292100" dist="139700" dir="2700000" algn="tl" rotWithShape="0">
              <a:srgbClr val="333333">
                <a:alpha val="65000"/>
              </a:srgbClr>
            </a:outerShdw>
          </a:effectLst>
        </p:spPr>
      </p:pic>
      <p:sp>
        <p:nvSpPr>
          <p:cNvPr id="10" name="Rectangle 9"/>
          <p:cNvSpPr/>
          <p:nvPr/>
        </p:nvSpPr>
        <p:spPr>
          <a:xfrm>
            <a:off x="800099" y="2667000"/>
            <a:ext cx="5867401" cy="5761568"/>
          </a:xfrm>
          <a:prstGeom prst="rect">
            <a:avLst/>
          </a:prstGeom>
        </p:spPr>
        <p:txBody>
          <a:bodyPr/>
          <a:lstStyle/>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ЗГ</a:t>
            </a:r>
            <a:r>
              <a:rPr lang="mn-MN" sz="1400" dirty="0">
                <a:latin typeface="Times New Roman" panose="02020603050405020304" pitchFamily="18" charset="0"/>
                <a:cs typeface="Times New Roman" panose="02020603050405020304" pitchFamily="18" charset="0"/>
              </a:rPr>
              <a:t>, УОК-ын шийдвэрээр “Гамшгаас хамгаалах бүх нийтийн бэлэн байдлын зэрэг”-т шилжиж, хатуу хөл хорионы дэглэм тогтоосон 2020 оны 3-р сарын 6 өдрийн түрээсийн төлбөрт 100</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-ийн хөнгөлөлт, 2020 оны 11, 12-р сарын 29 өдрийн түрээсийн төлбөрт 70%-ийн хөнгөлөлтийг тус тус үзүүлсэн. Өнгөрсөн 2020 онд манай худалдааны төв нийт 35 өдөр ажиллалаагүй </a:t>
            </a:r>
            <a:r>
              <a:rPr lang="mn-MN" sz="1400" dirty="0" smtClean="0">
                <a:latin typeface="Times New Roman" panose="02020603050405020304" pitchFamily="18" charset="0"/>
                <a:cs typeface="Times New Roman" panose="02020603050405020304" pitchFamily="18" charset="0"/>
              </a:rPr>
              <a:t>болно.</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Худалдааны </a:t>
            </a:r>
            <a:r>
              <a:rPr lang="mn-MN" sz="1400" dirty="0">
                <a:latin typeface="Times New Roman" panose="02020603050405020304" pitchFamily="18" charset="0"/>
                <a:cs typeface="Times New Roman" panose="02020603050405020304" pitchFamily="18" charset="0"/>
              </a:rPr>
              <a:t>төвийн өдөр тутмын үйл ажиллагааны хүрээнд хийгддэг урсгал засвар, цэвэрлэгээ үйлчилгээг тогтмол хийж </a:t>
            </a:r>
            <a:r>
              <a:rPr lang="mn-MN" sz="1400" dirty="0" smtClean="0">
                <a:latin typeface="Times New Roman" panose="02020603050405020304" pitchFamily="18" charset="0"/>
                <a:cs typeface="Times New Roman" panose="02020603050405020304" pitchFamily="18" charset="0"/>
              </a:rPr>
              <a:t>гүйцэтгэлээ.</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Нийслэлийн </a:t>
            </a:r>
            <a:r>
              <a:rPr lang="mn-MN" sz="1400" dirty="0">
                <a:latin typeface="Times New Roman" panose="02020603050405020304" pitchFamily="18" charset="0"/>
                <a:cs typeface="Times New Roman" panose="02020603050405020304" pitchFamily="18" charset="0"/>
              </a:rPr>
              <a:t>газрын албатай </a:t>
            </a:r>
            <a:r>
              <a:rPr lang="mn-MN" sz="1400" dirty="0" smtClean="0">
                <a:latin typeface="Times New Roman" panose="02020603050405020304" pitchFamily="18" charset="0"/>
                <a:cs typeface="Times New Roman" panose="02020603050405020304" pitchFamily="18" charset="0"/>
              </a:rPr>
              <a:t>2019 онд 15 жилийн хугацаатай байгуулсан “Газар </a:t>
            </a:r>
            <a:r>
              <a:rPr lang="mn-MN" sz="1400" dirty="0">
                <a:latin typeface="Times New Roman" panose="02020603050405020304" pitchFamily="18" charset="0"/>
                <a:cs typeface="Times New Roman" panose="02020603050405020304" pitchFamily="18" charset="0"/>
              </a:rPr>
              <a:t>эзэмшүүлэх, ашиглуулах гэрээ”-ний үүргийн хэрэгжилтийг </a:t>
            </a:r>
            <a:r>
              <a:rPr lang="mn-MN" sz="1400" dirty="0" smtClean="0">
                <a:latin typeface="Times New Roman" panose="02020603050405020304" pitchFamily="18" charset="0"/>
                <a:cs typeface="Times New Roman" panose="02020603050405020304" pitchFamily="18" charset="0"/>
              </a:rPr>
              <a:t>дүгнүүлсэн. </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Хөндлөнгийн </a:t>
            </a:r>
            <a:r>
              <a:rPr lang="mn-MN" sz="1400" dirty="0">
                <a:latin typeface="Times New Roman" panose="02020603050405020304" pitchFamily="18" charset="0"/>
                <a:cs typeface="Times New Roman" panose="02020603050405020304" pitchFamily="18" charset="0"/>
              </a:rPr>
              <a:t>аудитын “Цэсб аудит” ХХК-тай гэрээ байгуулж, компанийн санхүүгийн тайланд хяналт шалгалтын ажлыг </a:t>
            </a:r>
            <a:r>
              <a:rPr lang="mn-MN" sz="1400" dirty="0" smtClean="0">
                <a:latin typeface="Times New Roman" panose="02020603050405020304" pitchFamily="18" charset="0"/>
                <a:cs typeface="Times New Roman" panose="02020603050405020304" pitchFamily="18" charset="0"/>
              </a:rPr>
              <a:t>хийлгэлээ.</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Нийслэлийн </a:t>
            </a:r>
            <a:r>
              <a:rPr lang="mn-MN" sz="1400" dirty="0">
                <a:latin typeface="Times New Roman" panose="02020603050405020304" pitchFamily="18" charset="0"/>
                <a:cs typeface="Times New Roman" panose="02020603050405020304" pitchFamily="18" charset="0"/>
              </a:rPr>
              <a:t>болон БГД-ийн цагдаагийн хэлтэстэй хамтран халаасны хулгай, цахим гэмт хэрэг, залилангийн гэмт хэргээс урьдчилан сэргийлэх талаар зөвлөмж, сурталчилгааны ажлыг түрээслэгчдийн дунд </a:t>
            </a:r>
            <a:r>
              <a:rPr lang="mn-MN" sz="1400" dirty="0" smtClean="0">
                <a:latin typeface="Times New Roman" panose="02020603050405020304" pitchFamily="18" charset="0"/>
                <a:cs typeface="Times New Roman" panose="02020603050405020304" pitchFamily="18" charset="0"/>
              </a:rPr>
              <a:t>явууллаа.</a:t>
            </a:r>
          </a:p>
          <a:p>
            <a:pPr marL="285750" lvl="0" indent="-285750" algn="just">
              <a:buFont typeface="Arial" panose="020B0604020202020204" pitchFamily="34" charset="0"/>
              <a:buChar char="•"/>
            </a:pPr>
            <a:r>
              <a:rPr lang="mn-MN" sz="1400" dirty="0">
                <a:latin typeface="Times New Roman" panose="02020603050405020304" pitchFamily="18" charset="0"/>
                <a:cs typeface="Times New Roman" panose="02020603050405020304" pitchFamily="18" charset="0"/>
              </a:rPr>
              <a:t>Компанийн тухай хууль, бусад холбогдох хууль, эрх зүйн заавар журмын дагуу компанийн үйл ажиллагаа, санхүүгийн тайланг </a:t>
            </a:r>
            <a:r>
              <a:rPr lang="mn-MN" sz="1400" dirty="0" smtClean="0">
                <a:latin typeface="Times New Roman" panose="02020603050405020304" pitchFamily="18" charset="0"/>
                <a:cs typeface="Times New Roman" panose="02020603050405020304" pitchFamily="18" charset="0"/>
              </a:rPr>
              <a:t>СЗХ-нд </a:t>
            </a:r>
            <a:r>
              <a:rPr lang="mn-MN" sz="1400" dirty="0">
                <a:latin typeface="Times New Roman" panose="02020603050405020304" pitchFamily="18" charset="0"/>
                <a:cs typeface="Times New Roman" panose="02020603050405020304" pitchFamily="18" charset="0"/>
              </a:rPr>
              <a:t>цаг хугацаанд нь хүргүүлж, МХБиржийн сайт болон өөрийн компанийн цахим хуудсанд байршуулан олон нийтэд мэдээлж ирлээ.</a:t>
            </a:r>
            <a:endParaRPr lang="en-US"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a:latin typeface="Times New Roman" panose="02020603050405020304" pitchFamily="18" charset="0"/>
                <a:cs typeface="Times New Roman" panose="02020603050405020304" pitchFamily="18" charset="0"/>
              </a:rPr>
              <a:t>Компанийн хувьцаа эзэмшигчдийн ээлжит хурал болон Төлөөлөн Удирдах Зөвлөлийн ээлжит хурлуудыг зарлан хуралдуулах бэлтгэл ажлыг холбогдох хууль, дүрмийн дагуу зохион байгуулж ажилласан.</a:t>
            </a:r>
            <a:endParaRPr lang="en-US" sz="1400" dirty="0">
              <a:latin typeface="Times New Roman" panose="02020603050405020304" pitchFamily="18" charset="0"/>
              <a:cs typeface="Times New Roman" panose="02020603050405020304" pitchFamily="18" charset="0"/>
            </a:endParaRPr>
          </a:p>
          <a:p>
            <a:pPr lvl="0" algn="just"/>
            <a:endParaRPr lang="mn-MN" sz="1400" dirty="0">
              <a:latin typeface="Times New Roman" panose="02020603050405020304" pitchFamily="18" charset="0"/>
              <a:cs typeface="Times New Roman" panose="02020603050405020304" pitchFamily="18" charset="0"/>
            </a:endParaRPr>
          </a:p>
          <a:p>
            <a:pPr lvl="0" algn="just"/>
            <a:endParaRPr lang="en-US"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a:spcBef>
                <a:spcPts val="300"/>
              </a:spcBef>
            </a:pPr>
            <a:endParaRPr lang="en-US" sz="1100" dirty="0"/>
          </a:p>
        </p:txBody>
      </p:sp>
    </p:spTree>
    <p:extLst>
      <p:ext uri="{BB962C8B-B14F-4D97-AF65-F5344CB8AC3E}">
        <p14:creationId xmlns:p14="http://schemas.microsoft.com/office/powerpoint/2010/main" val="927024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Triangle 19"/>
          <p:cNvSpPr/>
          <p:nvPr/>
        </p:nvSpPr>
        <p:spPr>
          <a:xfrm>
            <a:off x="0" y="8236854"/>
            <a:ext cx="731520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extBox 3"/>
          <p:cNvSpPr txBox="1"/>
          <p:nvPr/>
        </p:nvSpPr>
        <p:spPr>
          <a:xfrm>
            <a:off x="392396" y="5886893"/>
            <a:ext cx="5786554" cy="261610"/>
          </a:xfrm>
          <a:prstGeom prst="rect">
            <a:avLst/>
          </a:prstGeom>
          <a:noFill/>
        </p:spPr>
        <p:txBody>
          <a:bodyPr wrap="square" rtlCol="0">
            <a:spAutoFit/>
          </a:bodyPr>
          <a:lstStyle/>
          <a:p>
            <a:r>
              <a:rPr lang="mn-MN" sz="1100" dirty="0"/>
              <a:t>.</a:t>
            </a:r>
            <a:endParaRPr lang="mn-MN" dirty="0"/>
          </a:p>
        </p:txBody>
      </p:sp>
      <p:sp>
        <p:nvSpPr>
          <p:cNvPr id="8" name="TextBox 7"/>
          <p:cNvSpPr txBox="1"/>
          <p:nvPr/>
        </p:nvSpPr>
        <p:spPr>
          <a:xfrm>
            <a:off x="872972" y="2514605"/>
            <a:ext cx="5832627" cy="6232475"/>
          </a:xfrm>
          <a:prstGeom prst="rect">
            <a:avLst/>
          </a:prstGeom>
          <a:noFill/>
        </p:spPr>
        <p:txBody>
          <a:bodyPr wrap="square" rtlCol="0">
            <a:spAutoFit/>
          </a:bodyPr>
          <a:lstStyle/>
          <a:p>
            <a:pPr lvl="0" algn="just"/>
            <a:r>
              <a:rPr lang="mn-MN" sz="1400" dirty="0" smtClean="0">
                <a:latin typeface="Times New Roman" panose="02020603050405020304" pitchFamily="18" charset="0"/>
                <a:cs typeface="Times New Roman" panose="02020603050405020304" pitchFamily="18" charset="0"/>
              </a:rPr>
              <a:t>1. Компанийн </a:t>
            </a:r>
            <a:r>
              <a:rPr lang="mn-MN" sz="1400" dirty="0">
                <a:latin typeface="Times New Roman" panose="02020603050405020304" pitchFamily="18" charset="0"/>
                <a:cs typeface="Times New Roman" panose="02020603050405020304" pitchFamily="18" charset="0"/>
              </a:rPr>
              <a:t>санхүүгийн үндсэн үзүүлэлтийн тухай : Компанийн нийт хөрөнгө 8 480.6 сая </a:t>
            </a:r>
            <a:r>
              <a:rPr lang="mn-MN" sz="1400" dirty="0" smtClean="0">
                <a:latin typeface="Times New Roman" panose="02020603050405020304" pitchFamily="18" charset="0"/>
                <a:cs typeface="Times New Roman" panose="02020603050405020304" pitchFamily="18" charset="0"/>
              </a:rPr>
              <a:t>төгрөг. </a:t>
            </a:r>
            <a:r>
              <a:rPr lang="mn-MN" sz="1400" dirty="0">
                <a:latin typeface="Times New Roman" panose="02020603050405020304" pitchFamily="18" charset="0"/>
                <a:cs typeface="Times New Roman" panose="02020603050405020304" pitchFamily="18" charset="0"/>
              </a:rPr>
              <a:t>Ү</a:t>
            </a:r>
            <a:r>
              <a:rPr lang="mn-MN" sz="1400" dirty="0" smtClean="0">
                <a:latin typeface="Times New Roman" panose="02020603050405020304" pitchFamily="18" charset="0"/>
                <a:cs typeface="Times New Roman" panose="02020603050405020304" pitchFamily="18" charset="0"/>
              </a:rPr>
              <a:t>үнээс :</a:t>
            </a:r>
            <a:endParaRPr lang="en-US"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a:latin typeface="Times New Roman" panose="02020603050405020304" pitchFamily="18" charset="0"/>
                <a:cs typeface="Times New Roman" panose="02020603050405020304" pitchFamily="18" charset="0"/>
              </a:rPr>
              <a:t>Эргэлтийн хөрөнгө 2 114.8 сая </a:t>
            </a:r>
            <a:r>
              <a:rPr lang="mn-MN" sz="1400" dirty="0" smtClean="0">
                <a:latin typeface="Times New Roman" panose="02020603050405020304" pitchFamily="18" charset="0"/>
                <a:cs typeface="Times New Roman" panose="02020603050405020304" pitchFamily="18" charset="0"/>
              </a:rPr>
              <a:t>төгрөг</a:t>
            </a: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Үндсэн </a:t>
            </a:r>
            <a:r>
              <a:rPr lang="mn-MN" sz="1400" dirty="0">
                <a:latin typeface="Times New Roman" panose="02020603050405020304" pitchFamily="18" charset="0"/>
                <a:cs typeface="Times New Roman" panose="02020603050405020304" pitchFamily="18" charset="0"/>
              </a:rPr>
              <a:t>хөрөнгө 4 077.3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Биет </a:t>
            </a:r>
            <a:r>
              <a:rPr lang="mn-MN" sz="1400" dirty="0">
                <a:latin typeface="Times New Roman" panose="02020603050405020304" pitchFamily="18" charset="0"/>
                <a:cs typeface="Times New Roman" panose="02020603050405020304" pitchFamily="18" charset="0"/>
              </a:rPr>
              <a:t>бус хөрөнгө 2 288.5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Эзэмшигчийн </a:t>
            </a:r>
            <a:r>
              <a:rPr lang="mn-MN" sz="1400" dirty="0">
                <a:latin typeface="Times New Roman" panose="02020603050405020304" pitchFamily="18" charset="0"/>
                <a:cs typeface="Times New Roman" panose="02020603050405020304" pitchFamily="18" charset="0"/>
              </a:rPr>
              <a:t>өмч хөрөнгө 8 234.7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Татварын </a:t>
            </a:r>
            <a:r>
              <a:rPr lang="mn-MN" sz="1400" dirty="0">
                <a:latin typeface="Times New Roman" panose="02020603050405020304" pitchFamily="18" charset="0"/>
                <a:cs typeface="Times New Roman" panose="02020603050405020304" pitchFamily="18" charset="0"/>
              </a:rPr>
              <a:t>дараах цэвэр ашиг 910.6 сая төгрөг байна.</a:t>
            </a:r>
            <a:endParaRPr lang="en-US" sz="1400" dirty="0">
              <a:latin typeface="Times New Roman" panose="02020603050405020304" pitchFamily="18" charset="0"/>
              <a:cs typeface="Times New Roman" panose="02020603050405020304" pitchFamily="18" charset="0"/>
            </a:endParaRPr>
          </a:p>
          <a:p>
            <a:pPr algn="just"/>
            <a:r>
              <a:rPr lang="mn-MN"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pPr lvl="0" algn="just"/>
            <a:r>
              <a:rPr lang="mn-MN" sz="1400" dirty="0" smtClean="0">
                <a:latin typeface="Times New Roman" panose="02020603050405020304" pitchFamily="18" charset="0"/>
                <a:cs typeface="Times New Roman" panose="02020603050405020304" pitchFamily="18" charset="0"/>
              </a:rPr>
              <a:t>2. Татварын </a:t>
            </a:r>
            <a:r>
              <a:rPr lang="mn-MN" sz="1400" dirty="0">
                <a:latin typeface="Times New Roman" panose="02020603050405020304" pitchFamily="18" charset="0"/>
                <a:cs typeface="Times New Roman" panose="02020603050405020304" pitchFamily="18" charset="0"/>
              </a:rPr>
              <a:t>өр төлбөрийн тухай: Манай компани 2020 онд улсад нийт 353.7 сая төгрөгийн татварыг төлсөн байна. Үүнд:</a:t>
            </a:r>
            <a:endParaRPr lang="en-US"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a:latin typeface="Times New Roman" panose="02020603050405020304" pitchFamily="18" charset="0"/>
                <a:cs typeface="Times New Roman" panose="02020603050405020304" pitchFamily="18" charset="0"/>
              </a:rPr>
              <a:t>ААН-ийн ОАТатварт 57.0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НДШимтгэлд </a:t>
            </a:r>
            <a:r>
              <a:rPr lang="mn-MN" sz="1400" dirty="0">
                <a:latin typeface="Times New Roman" panose="02020603050405020304" pitchFamily="18" charset="0"/>
                <a:cs typeface="Times New Roman" panose="02020603050405020304" pitchFamily="18" charset="0"/>
              </a:rPr>
              <a:t>30.4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ХХОАТатварт </a:t>
            </a:r>
            <a:r>
              <a:rPr lang="mn-MN" sz="1400" dirty="0">
                <a:latin typeface="Times New Roman" panose="02020603050405020304" pitchFamily="18" charset="0"/>
                <a:cs typeface="Times New Roman" panose="02020603050405020304" pitchFamily="18" charset="0"/>
              </a:rPr>
              <a:t>12.4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НӨАТатварт  </a:t>
            </a:r>
            <a:r>
              <a:rPr lang="mn-MN" sz="1400" dirty="0">
                <a:latin typeface="Times New Roman" panose="02020603050405020304" pitchFamily="18" charset="0"/>
                <a:cs typeface="Times New Roman" panose="02020603050405020304" pitchFamily="18" charset="0"/>
              </a:rPr>
              <a:t>142.4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ҮХЭХАТатварт </a:t>
            </a:r>
            <a:r>
              <a:rPr lang="mn-MN" sz="1400" dirty="0">
                <a:latin typeface="Times New Roman" panose="02020603050405020304" pitchFamily="18" charset="0"/>
                <a:cs typeface="Times New Roman" panose="02020603050405020304" pitchFamily="18" charset="0"/>
              </a:rPr>
              <a:t>36.1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Ногдол </a:t>
            </a:r>
            <a:r>
              <a:rPr lang="mn-MN" sz="1400" dirty="0">
                <a:latin typeface="Times New Roman" panose="02020603050405020304" pitchFamily="18" charset="0"/>
                <a:cs typeface="Times New Roman" panose="02020603050405020304" pitchFamily="18" charset="0"/>
              </a:rPr>
              <a:t>ашгийн татварт 63.6 сая </a:t>
            </a:r>
            <a:r>
              <a:rPr lang="mn-MN" sz="1400" dirty="0" smtClean="0">
                <a:latin typeface="Times New Roman" panose="02020603050405020304" pitchFamily="18" charset="0"/>
                <a:cs typeface="Times New Roman" panose="02020603050405020304" pitchFamily="18" charset="0"/>
              </a:rPr>
              <a:t>төгрөг</a:t>
            </a:r>
            <a:endParaRPr lang="mn-MN" sz="14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mn-MN" sz="1400" dirty="0" smtClean="0">
                <a:latin typeface="Times New Roman" panose="02020603050405020304" pitchFamily="18" charset="0"/>
                <a:cs typeface="Times New Roman" panose="02020603050405020304" pitchFamily="18" charset="0"/>
              </a:rPr>
              <a:t>Газрын </a:t>
            </a:r>
            <a:r>
              <a:rPr lang="mn-MN" sz="1400" dirty="0">
                <a:latin typeface="Times New Roman" panose="02020603050405020304" pitchFamily="18" charset="0"/>
                <a:cs typeface="Times New Roman" panose="02020603050405020304" pitchFamily="18" charset="0"/>
              </a:rPr>
              <a:t>төлбөрт 11.8 сая төгрөг </a:t>
            </a:r>
            <a:endParaRPr lang="en-US" sz="1400" dirty="0">
              <a:latin typeface="Times New Roman" panose="02020603050405020304" pitchFamily="18" charset="0"/>
              <a:cs typeface="Times New Roman" panose="02020603050405020304" pitchFamily="18" charset="0"/>
            </a:endParaRPr>
          </a:p>
          <a:p>
            <a:pPr algn="just">
              <a:spcBef>
                <a:spcPts val="601"/>
              </a:spcBef>
            </a:pPr>
            <a:r>
              <a:rPr lang="mn-MN" sz="1400" dirty="0" smtClean="0">
                <a:latin typeface="Times New Roman" panose="02020603050405020304" pitchFamily="18" charset="0"/>
                <a:cs typeface="Times New Roman" panose="02020603050405020304" pitchFamily="18" charset="0"/>
              </a:rPr>
              <a:t>3. Орлогын </a:t>
            </a:r>
            <a:r>
              <a:rPr lang="mn-MN" sz="1400" dirty="0">
                <a:latin typeface="Times New Roman" panose="02020603050405020304" pitchFamily="18" charset="0"/>
                <a:cs typeface="Times New Roman" panose="02020603050405020304" pitchFamily="18" charset="0"/>
              </a:rPr>
              <a:t>үр дүнгийн тухай : Компани 2020 онд 1 </a:t>
            </a:r>
            <a:r>
              <a:rPr lang="en-US" sz="1400" dirty="0">
                <a:latin typeface="Times New Roman" panose="02020603050405020304" pitchFamily="18" charset="0"/>
                <a:cs typeface="Times New Roman" panose="02020603050405020304" pitchFamily="18" charset="0"/>
              </a:rPr>
              <a:t>540.2</a:t>
            </a:r>
            <a:r>
              <a:rPr lang="mn-MN" sz="1400" dirty="0">
                <a:latin typeface="Times New Roman" panose="02020603050405020304" pitchFamily="18" charset="0"/>
                <a:cs typeface="Times New Roman" panose="02020603050405020304" pitchFamily="18" charset="0"/>
              </a:rPr>
              <a:t> сая төгрөгийн борлуулалтын орлоготой </a:t>
            </a:r>
            <a:r>
              <a:rPr lang="mn-MN" sz="1400" dirty="0" smtClean="0">
                <a:latin typeface="Times New Roman" panose="02020603050405020304" pitchFamily="18" charset="0"/>
                <a:cs typeface="Times New Roman" panose="02020603050405020304" pitchFamily="18" charset="0"/>
              </a:rPr>
              <a:t>ажилласан. Борлуулалтын </a:t>
            </a:r>
            <a:r>
              <a:rPr lang="mn-MN" sz="1400" dirty="0">
                <a:latin typeface="Times New Roman" panose="02020603050405020304" pitchFamily="18" charset="0"/>
                <a:cs typeface="Times New Roman" panose="02020603050405020304" pitchFamily="18" charset="0"/>
              </a:rPr>
              <a:t>орлогын төлөвлөгөө </a:t>
            </a:r>
            <a:r>
              <a:rPr lang="mn-MN" sz="1400" dirty="0" smtClean="0">
                <a:latin typeface="Times New Roman" panose="02020603050405020304" pitchFamily="18" charset="0"/>
                <a:cs typeface="Times New Roman" panose="02020603050405020304" pitchFamily="18" charset="0"/>
              </a:rPr>
              <a:t> 1 </a:t>
            </a:r>
            <a:r>
              <a:rPr lang="mn-MN" sz="1400" dirty="0">
                <a:latin typeface="Times New Roman" panose="02020603050405020304" pitchFamily="18" charset="0"/>
                <a:cs typeface="Times New Roman" panose="02020603050405020304" pitchFamily="18" charset="0"/>
              </a:rPr>
              <a:t>621.6 сая төгрөг байсантай харьцуулахад гүйцэтгэл 94.98</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ийн биелэлттэй </a:t>
            </a:r>
            <a:r>
              <a:rPr lang="mn-MN" sz="1400" dirty="0" smtClean="0">
                <a:latin typeface="Times New Roman" panose="02020603050405020304" pitchFamily="18" charset="0"/>
                <a:cs typeface="Times New Roman" panose="02020603050405020304" pitchFamily="18" charset="0"/>
              </a:rPr>
              <a:t>гарсан. Орлогын төлөвлөгөөг </a:t>
            </a:r>
            <a:r>
              <a:rPr lang="mn-MN" sz="1400" dirty="0">
                <a:latin typeface="Times New Roman" panose="02020603050405020304" pitchFamily="18" charset="0"/>
                <a:cs typeface="Times New Roman" panose="02020603050405020304" pitchFamily="18" charset="0"/>
              </a:rPr>
              <a:t>төсөвлөснөөс 81.4 сая төгрөгөөр тасалдуулсан бөгөөд дэлхий нийтээр тархсан коранавирусын цар тахлын улмаас ЗГ, УОК-ын шийдвэрээр манай худалдааны төв нийт 35 өдөр хаагдаж, түрээсийн </a:t>
            </a:r>
            <a:r>
              <a:rPr lang="mn-MN" sz="1400" dirty="0" smtClean="0">
                <a:latin typeface="Times New Roman" panose="02020603050405020304" pitchFamily="18" charset="0"/>
                <a:cs typeface="Times New Roman" panose="02020603050405020304" pitchFamily="18" charset="0"/>
              </a:rPr>
              <a:t>орлого үүнээс шалтгаалж тасалдсан. </a:t>
            </a:r>
            <a:r>
              <a:rPr lang="mn-MN" sz="1400" dirty="0">
                <a:latin typeface="Times New Roman" panose="02020603050405020304" pitchFamily="18" charset="0"/>
                <a:cs typeface="Times New Roman" panose="02020603050405020304" pitchFamily="18" charset="0"/>
              </a:rPr>
              <a:t>Хадгаламжийн хүүний орлогын төлөвлөгөө 200.0 сая төгрөг байсан, гүйцэтгэл 206.5 сая төгрөг болж, төлөвлөгөөг 103.23</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 буюу 6.5 сая төгрөгөөр давуулан биелүүллээ</a:t>
            </a:r>
            <a:endParaRPr lang="en-US" sz="1400" dirty="0">
              <a:latin typeface="Times New Roman" panose="02020603050405020304" pitchFamily="18" charset="0"/>
              <a:cs typeface="Times New Roman" panose="02020603050405020304" pitchFamily="18" charset="0"/>
            </a:endParaRPr>
          </a:p>
          <a:p>
            <a:pPr algn="just">
              <a:spcBef>
                <a:spcPts val="601"/>
              </a:spcBef>
            </a:pPr>
            <a:endParaRPr lang="en-US" sz="1100" dirty="0"/>
          </a:p>
        </p:txBody>
      </p:sp>
      <p:grpSp>
        <p:nvGrpSpPr>
          <p:cNvPr id="23" name="Group 22"/>
          <p:cNvGrpSpPr/>
          <p:nvPr/>
        </p:nvGrpSpPr>
        <p:grpSpPr>
          <a:xfrm>
            <a:off x="0" y="1600022"/>
            <a:ext cx="5023338" cy="715500"/>
            <a:chOff x="-48976" y="1477777"/>
            <a:chExt cx="3105150" cy="587052"/>
          </a:xfrm>
        </p:grpSpPr>
        <p:sp>
          <p:nvSpPr>
            <p:cNvPr id="24" name="Round Same Side Corner Rectangle 23"/>
            <p:cNvSpPr/>
            <p:nvPr/>
          </p:nvSpPr>
          <p:spPr>
            <a:xfrm rot="16200000" flipV="1">
              <a:off x="1210073"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29788" y="1531313"/>
              <a:ext cx="2680153" cy="252629"/>
            </a:xfrm>
            <a:prstGeom prst="rect">
              <a:avLst/>
            </a:prstGeom>
            <a:noFill/>
          </p:spPr>
          <p:txBody>
            <a:bodyPr wrap="none" rtlCol="0">
              <a:spAutoFit/>
            </a:bodyPr>
            <a:lstStyle/>
            <a:p>
              <a:r>
                <a:rPr lang="mn-MN" sz="1401" b="1" dirty="0">
                  <a:solidFill>
                    <a:srgbClr val="001463"/>
                  </a:solidFill>
                  <a:latin typeface="Times New Roman" panose="02020603050405020304" pitchFamily="18" charset="0"/>
                  <a:cs typeface="Times New Roman" panose="02020603050405020304" pitchFamily="18" charset="0"/>
                </a:rPr>
                <a:t>САНХҮҮГИЙН ҮЙЛ </a:t>
              </a:r>
              <a:r>
                <a:rPr lang="mn-MN" sz="1401" b="1" dirty="0" smtClean="0">
                  <a:solidFill>
                    <a:srgbClr val="001463"/>
                  </a:solidFill>
                  <a:latin typeface="Times New Roman" panose="02020603050405020304" pitchFamily="18" charset="0"/>
                  <a:cs typeface="Times New Roman" panose="02020603050405020304" pitchFamily="18" charset="0"/>
                </a:rPr>
                <a:t>АЖИЛЛАГААНЫ ТАЙЛАН</a:t>
              </a:r>
              <a:endParaRPr lang="en-US" sz="1401" b="1" dirty="0">
                <a:solidFill>
                  <a:srgbClr val="001463"/>
                </a:solidFill>
                <a:latin typeface="Times New Roman" panose="02020603050405020304" pitchFamily="18" charset="0"/>
                <a:cs typeface="Times New Roman" panose="02020603050405020304" pitchFamily="18" charset="0"/>
              </a:endParaRPr>
            </a:p>
          </p:txBody>
        </p:sp>
      </p:grpSp>
      <p:pic>
        <p:nvPicPr>
          <p:cNvPr id="12"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15900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Triangle 19"/>
          <p:cNvSpPr/>
          <p:nvPr/>
        </p:nvSpPr>
        <p:spPr>
          <a:xfrm>
            <a:off x="0" y="8236854"/>
            <a:ext cx="7315200" cy="897622"/>
          </a:xfrm>
          <a:prstGeom prst="rtTriangle">
            <a:avLst/>
          </a:prstGeom>
          <a:solidFill>
            <a:srgbClr val="002E6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extBox 3"/>
          <p:cNvSpPr txBox="1"/>
          <p:nvPr/>
        </p:nvSpPr>
        <p:spPr>
          <a:xfrm>
            <a:off x="392396" y="5886893"/>
            <a:ext cx="5786554" cy="261610"/>
          </a:xfrm>
          <a:prstGeom prst="rect">
            <a:avLst/>
          </a:prstGeom>
          <a:noFill/>
        </p:spPr>
        <p:txBody>
          <a:bodyPr wrap="square" rtlCol="0">
            <a:spAutoFit/>
          </a:bodyPr>
          <a:lstStyle/>
          <a:p>
            <a:r>
              <a:rPr lang="mn-MN" sz="1100" dirty="0"/>
              <a:t>.</a:t>
            </a:r>
            <a:endParaRPr lang="mn-MN" dirty="0"/>
          </a:p>
        </p:txBody>
      </p:sp>
      <p:sp>
        <p:nvSpPr>
          <p:cNvPr id="8" name="TextBox 7"/>
          <p:cNvSpPr txBox="1"/>
          <p:nvPr/>
        </p:nvSpPr>
        <p:spPr>
          <a:xfrm>
            <a:off x="741286" y="2797141"/>
            <a:ext cx="5832627" cy="5001369"/>
          </a:xfrm>
          <a:prstGeom prst="rect">
            <a:avLst/>
          </a:prstGeom>
          <a:noFill/>
        </p:spPr>
        <p:txBody>
          <a:bodyPr wrap="square" rtlCol="0">
            <a:spAutoFit/>
          </a:bodyPr>
          <a:lstStyle/>
          <a:p>
            <a:pPr lvl="0" algn="just"/>
            <a:r>
              <a:rPr lang="mn-MN" sz="1400" dirty="0" smtClean="0">
                <a:latin typeface="Times New Roman" panose="02020603050405020304" pitchFamily="18" charset="0"/>
                <a:cs typeface="Times New Roman" panose="02020603050405020304" pitchFamily="18" charset="0"/>
              </a:rPr>
              <a:t>4. Зардлын </a:t>
            </a:r>
            <a:r>
              <a:rPr lang="mn-MN" sz="1400" dirty="0">
                <a:latin typeface="Times New Roman" panose="02020603050405020304" pitchFamily="18" charset="0"/>
                <a:cs typeface="Times New Roman" panose="02020603050405020304" pitchFamily="18" charset="0"/>
              </a:rPr>
              <a:t>тухай : Компанийн хэмжээгээр 2020 онд 735.0 сая төгрөгийн зардал </a:t>
            </a:r>
            <a:r>
              <a:rPr lang="mn-MN" sz="1400" dirty="0" smtClean="0">
                <a:latin typeface="Times New Roman" panose="02020603050405020304" pitchFamily="18" charset="0"/>
                <a:cs typeface="Times New Roman" panose="02020603050405020304" pitchFamily="18" charset="0"/>
              </a:rPr>
              <a:t>гарсан. </a:t>
            </a:r>
            <a:r>
              <a:rPr lang="mn-MN" sz="1400" dirty="0">
                <a:latin typeface="Times New Roman" panose="02020603050405020304" pitchFamily="18" charset="0"/>
                <a:cs typeface="Times New Roman" panose="02020603050405020304" pitchFamily="18" charset="0"/>
              </a:rPr>
              <a:t>Зардлын төлөвлөгөө 832.6 сая төгрөг байсантай харьцуулахад төлөвлөгөөний биелэлт 88.3</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ийн биелэлттэй гарсан. Компанийн хэмжээгээр зардлыг төсөвлөснөөс 97.6 сая төгрөгөөр хэмнэж ажилласан болно. Хэмнэсэн зардал нь төр засгаас ковид19 цар тахлын үед НДШ-ийг 6 сарын турш хөнгөлсөн, мөн ажиллалаагүй үеийн ашиглалтын зардлууд хэмнэгдсэнтэй шууд </a:t>
            </a:r>
            <a:r>
              <a:rPr lang="mn-MN" sz="1400" dirty="0" smtClean="0">
                <a:latin typeface="Times New Roman" panose="02020603050405020304" pitchFamily="18" charset="0"/>
                <a:cs typeface="Times New Roman" panose="02020603050405020304" pitchFamily="18" charset="0"/>
              </a:rPr>
              <a:t>холбоотой юм. </a:t>
            </a:r>
          </a:p>
          <a:p>
            <a:pPr lvl="0" algn="just"/>
            <a:endParaRPr lang="en-US" sz="1400" dirty="0">
              <a:latin typeface="Times New Roman" panose="02020603050405020304" pitchFamily="18" charset="0"/>
              <a:cs typeface="Times New Roman" panose="02020603050405020304" pitchFamily="18" charset="0"/>
            </a:endParaRPr>
          </a:p>
          <a:p>
            <a:pPr lvl="0" algn="just"/>
            <a:r>
              <a:rPr lang="mn-MN" sz="1400" dirty="0" smtClean="0">
                <a:latin typeface="Times New Roman" panose="02020603050405020304" pitchFamily="18" charset="0"/>
                <a:cs typeface="Times New Roman" panose="02020603050405020304" pitchFamily="18" charset="0"/>
              </a:rPr>
              <a:t>5. Ашгийн </a:t>
            </a:r>
            <a:r>
              <a:rPr lang="mn-MN" sz="1400" dirty="0">
                <a:latin typeface="Times New Roman" panose="02020603050405020304" pitchFamily="18" charset="0"/>
                <a:cs typeface="Times New Roman" panose="02020603050405020304" pitchFamily="18" charset="0"/>
              </a:rPr>
              <a:t>тухай : Компанийн хэмжээгээр 2020 онд 910.6 сая төгрөгийн татварын дараах цэвэр ашигтай ажиллалаа. Ашгийн төлөвлөгөө 890.2 сая төгрөг байсантай харьцуулахад төлөвлөгөөний биелэлт 102.3</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ийн биелэлттэй гарч төлөвлөгөөг 20.4 сая төгрөгөөр давуулан биелүүлсэн. </a:t>
            </a:r>
            <a:endParaRPr lang="mn-MN" sz="1400" dirty="0" smtClean="0">
              <a:latin typeface="Times New Roman" panose="02020603050405020304" pitchFamily="18" charset="0"/>
              <a:cs typeface="Times New Roman" panose="02020603050405020304" pitchFamily="18" charset="0"/>
            </a:endParaRPr>
          </a:p>
          <a:p>
            <a:pPr lvl="0" algn="just"/>
            <a:endParaRPr lang="mn-MN" sz="1400" dirty="0" smtClean="0">
              <a:latin typeface="Times New Roman" panose="02020603050405020304" pitchFamily="18" charset="0"/>
              <a:cs typeface="Times New Roman" panose="02020603050405020304" pitchFamily="18" charset="0"/>
            </a:endParaRPr>
          </a:p>
          <a:p>
            <a:pPr lvl="0" algn="just"/>
            <a:r>
              <a:rPr lang="mn-MN" sz="1400" dirty="0" smtClean="0">
                <a:latin typeface="Times New Roman" panose="02020603050405020304" pitchFamily="18" charset="0"/>
                <a:cs typeface="Times New Roman" panose="02020603050405020304" pitchFamily="18" charset="0"/>
              </a:rPr>
              <a:t>6. Нэгж </a:t>
            </a:r>
            <a:r>
              <a:rPr lang="mn-MN" sz="1400" dirty="0">
                <a:latin typeface="Times New Roman" panose="02020603050405020304" pitchFamily="18" charset="0"/>
                <a:cs typeface="Times New Roman" panose="02020603050405020304" pitchFamily="18" charset="0"/>
              </a:rPr>
              <a:t>хувьцаанд ногдох ашгийн хэмжээ 11 төгрөг 59 мөнгө гарсан. 2020 оны нэгж хувьцаанд ногдох ашгийн төлөвлөгөө 11 төгрөг 33 мөнгө байсантай харьцуулахад төлөвлөгөөний биелэлт 102.3</a:t>
            </a:r>
            <a:r>
              <a:rPr lang="en-US" sz="1400" dirty="0">
                <a:latin typeface="Times New Roman" panose="02020603050405020304" pitchFamily="18" charset="0"/>
                <a:cs typeface="Times New Roman" panose="02020603050405020304" pitchFamily="18" charset="0"/>
              </a:rPr>
              <a:t>%</a:t>
            </a:r>
            <a:r>
              <a:rPr lang="mn-MN" sz="1400" dirty="0">
                <a:latin typeface="Times New Roman" panose="02020603050405020304" pitchFamily="18" charset="0"/>
                <a:cs typeface="Times New Roman" panose="02020603050405020304" pitchFamily="18" charset="0"/>
              </a:rPr>
              <a:t>-ийн биелэлттэй гарч төлөвлөгөөг 26 мөнгөөр давуулан биелүүлсэн.  </a:t>
            </a:r>
            <a:endParaRPr lang="en-US" sz="1400" dirty="0">
              <a:latin typeface="Times New Roman" panose="02020603050405020304" pitchFamily="18" charset="0"/>
              <a:cs typeface="Times New Roman" panose="02020603050405020304" pitchFamily="18" charset="0"/>
            </a:endParaRPr>
          </a:p>
          <a:p>
            <a:pPr algn="just"/>
            <a:endParaRPr lang="mn-MN" sz="1400" dirty="0">
              <a:latin typeface="Times New Roman" panose="02020603050405020304" pitchFamily="18" charset="0"/>
              <a:cs typeface="Times New Roman" panose="02020603050405020304" pitchFamily="18" charset="0"/>
            </a:endParaRPr>
          </a:p>
          <a:p>
            <a:pPr algn="just"/>
            <a:r>
              <a:rPr lang="mn-MN" sz="1400" dirty="0" smtClean="0">
                <a:latin typeface="Times New Roman" panose="02020603050405020304" pitchFamily="18" charset="0"/>
                <a:cs typeface="Times New Roman" panose="02020603050405020304" pitchFamily="18" charset="0"/>
              </a:rPr>
              <a:t>Тус </a:t>
            </a:r>
            <a:r>
              <a:rPr lang="mn-MN" sz="1400" dirty="0">
                <a:latin typeface="Times New Roman" panose="02020603050405020304" pitchFamily="18" charset="0"/>
                <a:cs typeface="Times New Roman" panose="02020603050405020304" pitchFamily="18" charset="0"/>
              </a:rPr>
              <a:t>компанийн гүйцэтгэх удирдлагын зүгээс хэрэгжүүлэн ажилласан 2020 оны үйл ажиллагааны болон санхүүгийн тайланг Төлөөлөн Удирдах Зөвлөл хангалттай сайн гэж дүгнэсэн болно.</a:t>
            </a:r>
            <a:endParaRPr lang="en-US" sz="1400" dirty="0">
              <a:latin typeface="Times New Roman" panose="02020603050405020304" pitchFamily="18" charset="0"/>
              <a:cs typeface="Times New Roman" panose="02020603050405020304" pitchFamily="18" charset="0"/>
            </a:endParaRPr>
          </a:p>
          <a:p>
            <a:pPr lvl="0" algn="just"/>
            <a:endParaRPr lang="mn-MN" sz="1400" dirty="0" smtClean="0">
              <a:latin typeface="Times New Roman" panose="02020603050405020304" pitchFamily="18" charset="0"/>
              <a:cs typeface="Times New Roman" panose="02020603050405020304" pitchFamily="18" charset="0"/>
            </a:endParaRPr>
          </a:p>
          <a:p>
            <a:pPr marL="228600" lvl="0" indent="-228600" algn="just">
              <a:buAutoNum type="arabicPeriod"/>
            </a:pPr>
            <a:endParaRPr lang="en-US" sz="1100" dirty="0"/>
          </a:p>
        </p:txBody>
      </p:sp>
      <p:grpSp>
        <p:nvGrpSpPr>
          <p:cNvPr id="23" name="Group 22"/>
          <p:cNvGrpSpPr/>
          <p:nvPr/>
        </p:nvGrpSpPr>
        <p:grpSpPr>
          <a:xfrm>
            <a:off x="0" y="1653826"/>
            <a:ext cx="5105400" cy="860773"/>
            <a:chOff x="-45351" y="1477777"/>
            <a:chExt cx="3105150" cy="587052"/>
          </a:xfrm>
        </p:grpSpPr>
        <p:sp>
          <p:nvSpPr>
            <p:cNvPr id="24" name="Round Same Side Corner Rectangle 23"/>
            <p:cNvSpPr/>
            <p:nvPr/>
          </p:nvSpPr>
          <p:spPr>
            <a:xfrm rot="16200000" flipV="1">
              <a:off x="1213698" y="218728"/>
              <a:ext cx="587052" cy="3105150"/>
            </a:xfrm>
            <a:prstGeom prst="round2SameRect">
              <a:avLst/>
            </a:prstGeom>
            <a:solidFill>
              <a:srgbClr val="FFD20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5" name="TextBox 24"/>
            <p:cNvSpPr txBox="1"/>
            <p:nvPr/>
          </p:nvSpPr>
          <p:spPr>
            <a:xfrm>
              <a:off x="-29788" y="1531313"/>
              <a:ext cx="3002253" cy="234563"/>
            </a:xfrm>
            <a:prstGeom prst="rect">
              <a:avLst/>
            </a:prstGeom>
            <a:noFill/>
          </p:spPr>
          <p:txBody>
            <a:bodyPr wrap="none" rtlCol="0">
              <a:spAutoFit/>
            </a:bodyPr>
            <a:lstStyle/>
            <a:p>
              <a:r>
                <a:rPr lang="mn-MN" sz="1401" b="1" dirty="0">
                  <a:solidFill>
                    <a:srgbClr val="001463"/>
                  </a:solidFill>
                  <a:latin typeface="Times New Roman" panose="02020603050405020304" pitchFamily="18" charset="0"/>
                  <a:cs typeface="Times New Roman" panose="02020603050405020304" pitchFamily="18" charset="0"/>
                </a:rPr>
                <a:t>САНХҮҮГИЙН ҮЙЛ </a:t>
              </a:r>
              <a:r>
                <a:rPr lang="mn-MN" sz="1401" b="1" dirty="0" smtClean="0">
                  <a:solidFill>
                    <a:srgbClr val="001463"/>
                  </a:solidFill>
                  <a:latin typeface="Times New Roman" panose="02020603050405020304" pitchFamily="18" charset="0"/>
                  <a:cs typeface="Times New Roman" panose="02020603050405020304" pitchFamily="18" charset="0"/>
                </a:rPr>
                <a:t>АЖИЛЛАГААНЫ ТАЙЛАН</a:t>
              </a:r>
              <a:endParaRPr lang="en-US" sz="1401" b="1" dirty="0">
                <a:solidFill>
                  <a:srgbClr val="001463"/>
                </a:solidFill>
                <a:latin typeface="Times New Roman" panose="02020603050405020304" pitchFamily="18" charset="0"/>
                <a:cs typeface="Times New Roman" panose="02020603050405020304" pitchFamily="18" charset="0"/>
              </a:endParaRPr>
            </a:p>
          </p:txBody>
        </p:sp>
      </p:grpSp>
      <p:pic>
        <p:nvPicPr>
          <p:cNvPr id="12" name="Picture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037" y="0"/>
            <a:ext cx="1676400" cy="13182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86350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8704</TotalTime>
  <Words>1936</Words>
  <Application>Microsoft Office PowerPoint</Application>
  <PresentationFormat>Custom</PresentationFormat>
  <Paragraphs>495</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user</cp:lastModifiedBy>
  <cp:revision>396</cp:revision>
  <cp:lastPrinted>2021-03-31T05:24:44Z</cp:lastPrinted>
  <dcterms:created xsi:type="dcterms:W3CDTF">2019-03-07T01:30:04Z</dcterms:created>
  <dcterms:modified xsi:type="dcterms:W3CDTF">2021-03-31T06:59:45Z</dcterms:modified>
</cp:coreProperties>
</file>