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0" r:id="rId4"/>
    <p:sldId id="270" r:id="rId5"/>
    <p:sldId id="272" r:id="rId6"/>
    <p:sldId id="291" r:id="rId7"/>
    <p:sldId id="288" r:id="rId8"/>
    <p:sldId id="292" r:id="rId9"/>
    <p:sldId id="293" r:id="rId10"/>
    <p:sldId id="294" r:id="rId11"/>
    <p:sldId id="286" r:id="rId12"/>
    <p:sldId id="287" r:id="rId13"/>
    <p:sldId id="280" r:id="rId14"/>
    <p:sldId id="259" r:id="rId15"/>
    <p:sldId id="271" r:id="rId16"/>
    <p:sldId id="273" r:id="rId17"/>
    <p:sldId id="275" r:id="rId18"/>
    <p:sldId id="290" r:id="rId19"/>
    <p:sldId id="289" r:id="rId20"/>
    <p:sldId id="277" r:id="rId21"/>
    <p:sldId id="278" r:id="rId22"/>
    <p:sldId id="279" r:id="rId23"/>
    <p:sldId id="265" r:id="rId24"/>
    <p:sldId id="262" r:id="rId25"/>
  </p:sldIdLst>
  <p:sldSz cx="12192000" cy="6858000"/>
  <p:notesSz cx="6858000" cy="9144000"/>
  <p:defaultText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62F"/>
    <a:srgbClr val="EC4630"/>
    <a:srgbClr val="FF0000"/>
    <a:srgbClr val="A71C20"/>
    <a:srgbClr val="0753D7"/>
    <a:srgbClr val="ED3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67" d="100"/>
          <a:sy n="67" d="100"/>
        </p:scale>
        <p:origin x="556" y="56"/>
      </p:cViewPr>
      <p:guideLst>
        <p:guide orient="horz" pos="2160"/>
        <p:guide pos="3840"/>
      </p:guideLst>
    </p:cSldViewPr>
  </p:slideViewPr>
  <p:notesTextViewPr>
    <p:cViewPr>
      <p:scale>
        <a:sx n="1" d="1"/>
        <a:sy n="1" d="1"/>
      </p:scale>
      <p:origin x="0" y="0"/>
    </p:cViewPr>
  </p:notesTextViewPr>
  <p:sorterViewPr>
    <p:cViewPr>
      <p:scale>
        <a:sx n="100" d="100"/>
        <a:sy n="100" d="100"/>
      </p:scale>
      <p:origin x="0" y="-1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Puntsag-2019\RMC\TUZ\2020%20&#1090;&#1072;&#1081;&#1083;&#1072;&#1085;\2020%20&#1090;&#1072;&#1081;&#1083;&#1072;&#1085;.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Puntsag-2019\RMC\TUZ\2019%20&#1090;&#1072;&#1081;&#1083;&#1072;&#1085;\2019%20&#1090;&#1072;&#1081;&#1083;&#1072;&#1085;%20-&#1046;&#1080;&#1083;&#1080;&#1081;&#1085;%20&#1101;&#1094;&#1101;&#1089;.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Puntsag-2019\RMC\TUZ\2020%20&#1090;&#1072;&#1081;&#1083;&#1072;&#1085;\2020%20&#1090;&#1072;&#1081;&#1083;&#1072;&#1085;.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untsag-2019\RMC\TUZ\2020%20&#1090;&#1072;&#1081;&#1083;&#1072;&#1085;\2020%20&#1090;&#1072;&#1081;&#1083;&#1072;&#1085;.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untsag-2019\RMC\TUZ\2020%20&#1090;&#1072;&#1081;&#1083;&#1072;&#1085;\2020%20&#1090;&#1072;&#1081;&#1083;&#1072;&#1085;.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untsag-2019\RMC\TUZ\2020%20&#1090;&#1072;&#1081;&#1083;&#1072;&#1085;\2020%20&#1090;&#1072;&#1081;&#1083;&#1072;&#1085;.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untsagdorj\AppData\Roaming\Microsoft\Excel\2020%20&#1090;&#1072;&#1081;&#1083;&#1072;&#1085;%20(version%201).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untsagdorj\AppData\Roaming\Microsoft\Excel\2020%20&#1090;&#1072;&#1081;&#1083;&#1072;&#1085;%20(version%201).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untsagdorj\AppData\Roaming\Microsoft\Excel\2020%20&#1090;&#1072;&#1081;&#1083;&#1072;&#1085;%20(version%201).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Puntsagdorj\AppData\Roaming\Microsoft\Excel\2020%20&#1090;&#1072;&#1081;&#1083;&#1072;&#1085;%20(version%201).xls"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тоо хэмжээ</c:v>
                </c:pt>
              </c:strCache>
            </c:strRef>
          </c:tx>
          <c:spPr>
            <a:noFill/>
            <a:ln w="25400" cap="flat" cmpd="sng" algn="ctr">
              <a:solidFill>
                <a:schemeClr val="accent1"/>
              </a:solidFill>
              <a:miter lim="800000"/>
            </a:ln>
            <a:effectLst/>
          </c:spPr>
          <c:invertIfNegative val="0"/>
          <c:dPt>
            <c:idx val="0"/>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5-3C5D-49E1-91D0-C61A24CF5D6F}"/>
              </c:ext>
            </c:extLst>
          </c:dPt>
          <c:dPt>
            <c:idx val="1"/>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4-3C5D-49E1-91D0-C61A24CF5D6F}"/>
              </c:ext>
            </c:extLst>
          </c:dPt>
          <c:dPt>
            <c:idx val="2"/>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3-3C5D-49E1-91D0-C61A24CF5D6F}"/>
              </c:ext>
            </c:extLst>
          </c:dPt>
          <c:dPt>
            <c:idx val="3"/>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2-3C5D-49E1-91D0-C61A24CF5D6F}"/>
              </c:ext>
            </c:extLst>
          </c:dPt>
          <c:dLbls>
            <c:dLbl>
              <c:idx val="0"/>
              <c:layout>
                <c:manualLayout>
                  <c:x val="1.5119418483904466E-2"/>
                  <c:y val="-1.36752136752136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5D-49E1-91D0-C61A24CF5D6F}"/>
                </c:ext>
              </c:extLst>
            </c:dLbl>
            <c:dLbl>
              <c:idx val="1"/>
              <c:layout>
                <c:manualLayout>
                  <c:x val="2.6583592938733127E-3"/>
                  <c:y val="6.8376068376068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5D-49E1-91D0-C61A24CF5D6F}"/>
                </c:ext>
              </c:extLst>
            </c:dLbl>
            <c:dLbl>
              <c:idx val="2"/>
              <c:layout>
                <c:manualLayout>
                  <c:x val="4.1474722201780855E-2"/>
                  <c:y val="-3.4188034188034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9943908880548811"/>
                      <c:h val="0.15459829059829061"/>
                    </c:manualLayout>
                  </c15:layout>
                </c:ext>
                <c:ext xmlns:c16="http://schemas.microsoft.com/office/drawing/2014/chart" uri="{C3380CC4-5D6E-409C-BE32-E72D297353CC}">
                  <c16:uniqueId val="{00000003-3C5D-49E1-91D0-C61A24CF5D6F}"/>
                </c:ext>
              </c:extLst>
            </c:dLbl>
            <c:dLbl>
              <c:idx val="3"/>
              <c:layout>
                <c:manualLayout>
                  <c:x val="3.316734940842675E-2"/>
                  <c:y val="3.418803418803413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745169704254258"/>
                      <c:h val="0.15459829059829061"/>
                    </c:manualLayout>
                  </c15:layout>
                </c:ext>
                <c:ext xmlns:c16="http://schemas.microsoft.com/office/drawing/2014/chart" uri="{C3380CC4-5D6E-409C-BE32-E72D297353CC}">
                  <c16:uniqueId val="{00000002-3C5D-49E1-91D0-C61A24CF5D6F}"/>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2020Q4</c:v>
                </c:pt>
                <c:pt idx="1">
                  <c:v>2019Q4</c:v>
                </c:pt>
                <c:pt idx="2">
                  <c:v>2018Q4</c:v>
                </c:pt>
                <c:pt idx="3">
                  <c:v>2017Q4</c:v>
                </c:pt>
              </c:strCache>
            </c:strRef>
          </c:cat>
          <c:val>
            <c:numRef>
              <c:f>Sheet1!$C$2:$C$5</c:f>
              <c:numCache>
                <c:formatCode>_-* #,##0_-;\-* #,##0_-;_-* "-"_-;_-@_-</c:formatCode>
                <c:ptCount val="4"/>
                <c:pt idx="0">
                  <c:v>42591.5</c:v>
                </c:pt>
                <c:pt idx="1">
                  <c:v>80507.17</c:v>
                </c:pt>
                <c:pt idx="2" formatCode="_-* #,##0_₮_-;\-* #,##0_₮_-;_-* &quot;-&quot;??_₮_-;_-@_-">
                  <c:v>59531</c:v>
                </c:pt>
                <c:pt idx="3" formatCode="_-* #,##0_₮_-;\-* #,##0_₮_-;_-* &quot;-&quot;??_₮_-;_-@_-">
                  <c:v>54840.000000000007</c:v>
                </c:pt>
              </c:numCache>
            </c:numRef>
          </c:val>
          <c:extLst>
            <c:ext xmlns:c16="http://schemas.microsoft.com/office/drawing/2014/chart" uri="{C3380CC4-5D6E-409C-BE32-E72D297353CC}">
              <c16:uniqueId val="{00000000-3C5D-49E1-91D0-C61A24CF5D6F}"/>
            </c:ext>
          </c:extLst>
        </c:ser>
        <c:dLbls>
          <c:dLblPos val="inEnd"/>
          <c:showLegendKey val="0"/>
          <c:showVal val="1"/>
          <c:showCatName val="0"/>
          <c:showSerName val="0"/>
          <c:showPercent val="0"/>
          <c:showBubbleSize val="0"/>
        </c:dLbls>
        <c:gapWidth val="227"/>
        <c:overlap val="-48"/>
        <c:axId val="814934464"/>
        <c:axId val="1"/>
      </c:barChart>
      <c:catAx>
        <c:axId val="8149344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_-;\-* #,##0_-;_-* &quot;-&quot;_-;_-@_-" sourceLinked="1"/>
        <c:majorTickMark val="none"/>
        <c:minorTickMark val="none"/>
        <c:tickLblPos val="nextTo"/>
        <c:crossAx val="814934464"/>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stacked"/>
        <c:varyColors val="0"/>
        <c:ser>
          <c:idx val="0"/>
          <c:order val="0"/>
          <c:tx>
            <c:strRef>
              <c:f>Sheet1!$N$24</c:f>
              <c:strCache>
                <c:ptCount val="1"/>
                <c:pt idx="0">
                  <c:v>Эргэлтйн хөрөнгө</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Sheet1!$J$24:$M$24</c:f>
              <c:numCache>
                <c:formatCode>0%</c:formatCode>
                <c:ptCount val="4"/>
                <c:pt idx="0">
                  <c:v>0.51541500500973525</c:v>
                </c:pt>
                <c:pt idx="1">
                  <c:v>0.62006661956192588</c:v>
                </c:pt>
                <c:pt idx="2">
                  <c:v>0.65074254855125147</c:v>
                </c:pt>
                <c:pt idx="3">
                  <c:v>0.68851943547722316</c:v>
                </c:pt>
              </c:numCache>
            </c:numRef>
          </c:val>
          <c:extLst>
            <c:ext xmlns:c16="http://schemas.microsoft.com/office/drawing/2014/chart" uri="{C3380CC4-5D6E-409C-BE32-E72D297353CC}">
              <c16:uniqueId val="{00000000-1084-4086-A72C-83B4295F78FA}"/>
            </c:ext>
          </c:extLst>
        </c:ser>
        <c:ser>
          <c:idx val="1"/>
          <c:order val="1"/>
          <c:tx>
            <c:strRef>
              <c:f>Sheet1!$N$25</c:f>
              <c:strCache>
                <c:ptCount val="1"/>
                <c:pt idx="0">
                  <c:v>Эргэлтийн бус хөрөнгө</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Sheet1!$J$25:$M$25</c:f>
              <c:numCache>
                <c:formatCode>0%</c:formatCode>
                <c:ptCount val="4"/>
                <c:pt idx="0">
                  <c:v>0.48458499499026464</c:v>
                </c:pt>
                <c:pt idx="1">
                  <c:v>0.37993338043807406</c:v>
                </c:pt>
                <c:pt idx="2">
                  <c:v>0.34925745144874859</c:v>
                </c:pt>
                <c:pt idx="3">
                  <c:v>0.31148056452277673</c:v>
                </c:pt>
              </c:numCache>
            </c:numRef>
          </c:val>
          <c:extLst>
            <c:ext xmlns:c16="http://schemas.microsoft.com/office/drawing/2014/chart" uri="{C3380CC4-5D6E-409C-BE32-E72D297353CC}">
              <c16:uniqueId val="{00000001-1084-4086-A72C-83B4295F78FA}"/>
            </c:ext>
          </c:extLst>
        </c:ser>
        <c:ser>
          <c:idx val="2"/>
          <c:order val="2"/>
          <c:tx>
            <c:strRef>
              <c:f>Sheet1!$N$26</c:f>
              <c:strCache>
                <c:ptCount val="1"/>
                <c:pt idx="0">
                  <c:v>Өр төлбөр</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Sheet1!$J$26:$M$26</c:f>
              <c:numCache>
                <c:formatCode>0%</c:formatCode>
                <c:ptCount val="4"/>
                <c:pt idx="0">
                  <c:v>0.64104972256083437</c:v>
                </c:pt>
                <c:pt idx="1">
                  <c:v>0.69203593418794795</c:v>
                </c:pt>
                <c:pt idx="2">
                  <c:v>0.58595981099745575</c:v>
                </c:pt>
                <c:pt idx="3">
                  <c:v>0.58940214905658872</c:v>
                </c:pt>
              </c:numCache>
            </c:numRef>
          </c:val>
          <c:extLst>
            <c:ext xmlns:c16="http://schemas.microsoft.com/office/drawing/2014/chart" uri="{C3380CC4-5D6E-409C-BE32-E72D297353CC}">
              <c16:uniqueId val="{00000002-1084-4086-A72C-83B4295F78FA}"/>
            </c:ext>
          </c:extLst>
        </c:ser>
        <c:ser>
          <c:idx val="3"/>
          <c:order val="3"/>
          <c:tx>
            <c:strRef>
              <c:f>Sheet1!$N$27</c:f>
              <c:strCache>
                <c:ptCount val="1"/>
                <c:pt idx="0">
                  <c:v>Эздийн өмч</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Sheet1!$J$27:$M$27</c:f>
              <c:numCache>
                <c:formatCode>0%</c:formatCode>
                <c:ptCount val="4"/>
                <c:pt idx="0">
                  <c:v>0.35895027743916558</c:v>
                </c:pt>
                <c:pt idx="1">
                  <c:v>0.3079640658120521</c:v>
                </c:pt>
                <c:pt idx="2">
                  <c:v>0.41404018900254425</c:v>
                </c:pt>
                <c:pt idx="3">
                  <c:v>0.41059785094341117</c:v>
                </c:pt>
              </c:numCache>
            </c:numRef>
          </c:val>
          <c:extLst>
            <c:ext xmlns:c16="http://schemas.microsoft.com/office/drawing/2014/chart" uri="{C3380CC4-5D6E-409C-BE32-E72D297353CC}">
              <c16:uniqueId val="{00000003-1084-4086-A72C-83B4295F78FA}"/>
            </c:ext>
          </c:extLst>
        </c:ser>
        <c:dLbls>
          <c:showLegendKey val="0"/>
          <c:showVal val="0"/>
          <c:showCatName val="0"/>
          <c:showSerName val="0"/>
          <c:showPercent val="0"/>
          <c:showBubbleSize val="0"/>
        </c:dLbls>
        <c:gapWidth val="75"/>
        <c:overlap val="100"/>
        <c:axId val="2095956287"/>
        <c:axId val="1"/>
      </c:barChart>
      <c:catAx>
        <c:axId val="2095956287"/>
        <c:scaling>
          <c:orientation val="minMax"/>
        </c:scaling>
        <c:delete val="0"/>
        <c:axPos val="b"/>
        <c:numFmt formatCode="General" sourceLinked="1"/>
        <c:majorTickMark val="none"/>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numFmt formatCode="0%" sourceLinked="1"/>
        <c:majorTickMark val="none"/>
        <c:minorTickMark val="none"/>
        <c:tickLblPos val="nextTo"/>
        <c:txPr>
          <a:bodyPr rot="0" vert="horz"/>
          <a:lstStyle/>
          <a:p>
            <a:pPr>
              <a:defRPr/>
            </a:pPr>
            <a:endParaRPr lang="en-US"/>
          </a:p>
        </c:txPr>
        <c:crossAx val="2095956287"/>
        <c:crosses val="autoZero"/>
        <c:crossBetween val="between"/>
      </c:valAx>
    </c:plotArea>
    <c:legend>
      <c:legendPos val="b"/>
      <c:overlay val="0"/>
    </c:legend>
    <c:plotVisOnly val="1"/>
    <c:dispBlanksAs val="gap"/>
    <c:showDLblsOverMax val="0"/>
  </c:chart>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324574917265776"/>
          <c:y val="0.12865497076023391"/>
          <c:w val="0.78675425082734218"/>
          <c:h val="0.74269005847953218"/>
        </c:manualLayout>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extLst>
              <c:ext xmlns:c16="http://schemas.microsoft.com/office/drawing/2014/chart" uri="{C3380CC4-5D6E-409C-BE32-E72D297353CC}">
                <c16:uniqueId val="{00000001-6E0D-439B-8305-C12C908F89BB}"/>
              </c:ext>
            </c:extLst>
          </c:dPt>
          <c:dPt>
            <c:idx val="2"/>
            <c:invertIfNegative val="0"/>
            <c:bubble3D val="0"/>
            <c:extLst>
              <c:ext xmlns:c16="http://schemas.microsoft.com/office/drawing/2014/chart" uri="{C3380CC4-5D6E-409C-BE32-E72D297353CC}">
                <c16:uniqueId val="{00000003-6E0D-439B-8305-C12C908F89BB}"/>
              </c:ext>
            </c:extLst>
          </c:dPt>
          <c:dLbls>
            <c:dLbl>
              <c:idx val="0"/>
              <c:layout>
                <c:manualLayout>
                  <c:x val="6.9330586013196952E-3"/>
                  <c:y val="4.6300212971783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0D-439B-8305-C12C908F89BB}"/>
                </c:ext>
              </c:extLst>
            </c:dLbl>
            <c:dLbl>
              <c:idx val="1"/>
              <c:layout>
                <c:manualLayout>
                  <c:x val="0"/>
                  <c:y val="6.63789647143629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0D-439B-8305-C12C908F89BB}"/>
                </c:ext>
              </c:extLst>
            </c:dLbl>
            <c:dLbl>
              <c:idx val="2"/>
              <c:layout>
                <c:manualLayout>
                  <c:x val="6.0784458017512644E-3"/>
                  <c:y val="-1.04692735786248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0D-439B-8305-C12C908F89B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2020Q4</c:v>
                </c:pt>
                <c:pt idx="1">
                  <c:v>2019Q4</c:v>
                </c:pt>
                <c:pt idx="2">
                  <c:v>2018Q4</c:v>
                </c:pt>
                <c:pt idx="3">
                  <c:v>2017Q4</c:v>
                </c:pt>
              </c:strCache>
            </c:strRef>
          </c:cat>
          <c:val>
            <c:numRef>
              <c:f>Sheet1!$B$2:$B$5</c:f>
              <c:numCache>
                <c:formatCode>_-* #,##0.0_-;\-* #,##0.0_-;_-* "-"_-;_-@_-</c:formatCode>
                <c:ptCount val="4"/>
                <c:pt idx="0">
                  <c:v>10251.1</c:v>
                </c:pt>
                <c:pt idx="1">
                  <c:v>13518.4075405</c:v>
                </c:pt>
                <c:pt idx="2" formatCode="_-* #,##0.0_₮_-;\-* #,##0.0_₮_-;_-* &quot;-&quot;??_₮_-;_-@_-">
                  <c:v>9188.0086110100001</c:v>
                </c:pt>
                <c:pt idx="3" formatCode="_-* #,##0.0_₮_-;\-* #,##0.0_₮_-;_-* &quot;-&quot;??_₮_-;_-@_-">
                  <c:v>7823.2591028200004</c:v>
                </c:pt>
              </c:numCache>
            </c:numRef>
          </c:val>
          <c:extLst>
            <c:ext xmlns:c16="http://schemas.microsoft.com/office/drawing/2014/chart" uri="{C3380CC4-5D6E-409C-BE32-E72D297353CC}">
              <c16:uniqueId val="{00000005-6E0D-439B-8305-C12C908F89BB}"/>
            </c:ext>
          </c:extLst>
        </c:ser>
        <c:dLbls>
          <c:showLegendKey val="0"/>
          <c:showVal val="0"/>
          <c:showCatName val="0"/>
          <c:showSerName val="0"/>
          <c:showPercent val="0"/>
          <c:showBubbleSize val="0"/>
        </c:dLbls>
        <c:gapWidth val="227"/>
        <c:overlap val="-48"/>
        <c:axId val="868427808"/>
        <c:axId val="1"/>
      </c:barChart>
      <c:catAx>
        <c:axId val="868427808"/>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 #,##0.0_-;_-* &quot;-&quot;_-;_-@_-" sourceLinked="1"/>
        <c:majorTickMark val="none"/>
        <c:minorTickMark val="none"/>
        <c:tickLblPos val="nextTo"/>
        <c:crossAx val="86842780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1-1773-41F2-8FA7-C469ABD6D3A7}"/>
              </c:ext>
            </c:extLst>
          </c:dPt>
          <c:dPt>
            <c:idx val="2"/>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3-1773-41F2-8FA7-C469ABD6D3A7}"/>
              </c:ext>
            </c:extLst>
          </c:dPt>
          <c:dLbls>
            <c:dLbl>
              <c:idx val="0"/>
              <c:layout>
                <c:manualLayout>
                  <c:x val="1.0526383588554535E-2"/>
                  <c:y val="-2.5313229362445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73-41F2-8FA7-C469ABD6D3A7}"/>
                </c:ext>
              </c:extLst>
            </c:dLbl>
            <c:dLbl>
              <c:idx val="1"/>
              <c:layout>
                <c:manualLayout>
                  <c:x val="7.9963930889005476E-3"/>
                  <c:y val="-1.67189115029426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73-41F2-8FA7-C469ABD6D3A7}"/>
                </c:ext>
              </c:extLst>
            </c:dLbl>
            <c:dLbl>
              <c:idx val="2"/>
              <c:layout>
                <c:manualLayout>
                  <c:x val="2.5139526270872431E-2"/>
                  <c:y val="9.6927845736477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73-41F2-8FA7-C469ABD6D3A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2020Q4</c:v>
                </c:pt>
                <c:pt idx="1">
                  <c:v>2019Q4</c:v>
                </c:pt>
                <c:pt idx="2">
                  <c:v>2018Q4</c:v>
                </c:pt>
                <c:pt idx="3">
                  <c:v>2017Q4</c:v>
                </c:pt>
              </c:strCache>
            </c:strRef>
          </c:cat>
          <c:val>
            <c:numRef>
              <c:f>Sheet1!$F$2:$F$5</c:f>
              <c:numCache>
                <c:formatCode>_-* #,##0.0_-;\-* #,##0.0_-;_-* "-"_-;_-@_-</c:formatCode>
                <c:ptCount val="4"/>
                <c:pt idx="0" formatCode="_-* #,##0.0_₮_-;\-* #,##0.0_₮_-;_-* &quot;-&quot;??_₮_-;_-@_-">
                  <c:v>-616.1</c:v>
                </c:pt>
                <c:pt idx="1">
                  <c:v>120.514408059996</c:v>
                </c:pt>
                <c:pt idx="2">
                  <c:v>154.607174600001</c:v>
                </c:pt>
                <c:pt idx="3">
                  <c:v>-1279.2870305900001</c:v>
                </c:pt>
              </c:numCache>
            </c:numRef>
          </c:val>
          <c:extLst>
            <c:ext xmlns:c16="http://schemas.microsoft.com/office/drawing/2014/chart" uri="{C3380CC4-5D6E-409C-BE32-E72D297353CC}">
              <c16:uniqueId val="{00000005-1773-41F2-8FA7-C469ABD6D3A7}"/>
            </c:ext>
          </c:extLst>
        </c:ser>
        <c:dLbls>
          <c:showLegendKey val="0"/>
          <c:showVal val="0"/>
          <c:showCatName val="0"/>
          <c:showSerName val="0"/>
          <c:showPercent val="0"/>
          <c:showBubbleSize val="0"/>
        </c:dLbls>
        <c:gapWidth val="227"/>
        <c:overlap val="-48"/>
        <c:axId val="868428640"/>
        <c:axId val="1"/>
      </c:barChart>
      <c:catAx>
        <c:axId val="868428640"/>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_-;\-* #,##0.0_₮_-;_-* &quot;-&quot;??_₮_-;_-@_-" sourceLinked="1"/>
        <c:majorTickMark val="none"/>
        <c:minorTickMark val="none"/>
        <c:tickLblPos val="nextTo"/>
        <c:crossAx val="86842864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925132834005505"/>
          <c:y val="0.12865497076023391"/>
          <c:w val="0.76074867165994497"/>
          <c:h val="0.74269005847953218"/>
        </c:manualLayout>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extLst>
              <c:ext xmlns:c16="http://schemas.microsoft.com/office/drawing/2014/chart" uri="{C3380CC4-5D6E-409C-BE32-E72D297353CC}">
                <c16:uniqueId val="{00000001-3262-45EA-A396-4539D50CDD86}"/>
              </c:ext>
            </c:extLst>
          </c:dPt>
          <c:dPt>
            <c:idx val="2"/>
            <c:invertIfNegative val="0"/>
            <c:bubble3D val="0"/>
            <c:extLst>
              <c:ext xmlns:c16="http://schemas.microsoft.com/office/drawing/2014/chart" uri="{C3380CC4-5D6E-409C-BE32-E72D297353CC}">
                <c16:uniqueId val="{00000003-3262-45EA-A396-4539D50CDD86}"/>
              </c:ext>
            </c:extLst>
          </c:dPt>
          <c:dLbls>
            <c:dLbl>
              <c:idx val="0"/>
              <c:layout>
                <c:manualLayout>
                  <c:x val="-4.3390213372086336E-3"/>
                  <c:y val="-6.1858611321654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62-45EA-A396-4539D50CDD86}"/>
                </c:ext>
              </c:extLst>
            </c:dLbl>
            <c:dLbl>
              <c:idx val="1"/>
              <c:layout>
                <c:manualLayout>
                  <c:x val="-2.9923168784081263E-3"/>
                  <c:y val="-4.95226577869376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62-45EA-A396-4539D50CDD86}"/>
                </c:ext>
              </c:extLst>
            </c:dLbl>
            <c:dLbl>
              <c:idx val="2"/>
              <c:layout>
                <c:manualLayout>
                  <c:x val="5.1767549602173774E-3"/>
                  <c:y val="-4.6299213939585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62-45EA-A396-4539D50CDD86}"/>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2020Q4</c:v>
                </c:pt>
                <c:pt idx="1">
                  <c:v>2019Q4</c:v>
                </c:pt>
                <c:pt idx="2">
                  <c:v>2018Q4</c:v>
                </c:pt>
                <c:pt idx="3">
                  <c:v>2017Q4</c:v>
                </c:pt>
              </c:strCache>
            </c:strRef>
          </c:cat>
          <c:val>
            <c:numRef>
              <c:f>Sheet1!$E$2:$E$5</c:f>
              <c:numCache>
                <c:formatCode>General</c:formatCode>
                <c:ptCount val="4"/>
                <c:pt idx="0">
                  <c:v>50</c:v>
                </c:pt>
                <c:pt idx="1">
                  <c:v>53</c:v>
                </c:pt>
                <c:pt idx="2">
                  <c:v>44</c:v>
                </c:pt>
                <c:pt idx="3">
                  <c:v>49</c:v>
                </c:pt>
              </c:numCache>
            </c:numRef>
          </c:val>
          <c:extLst>
            <c:ext xmlns:c16="http://schemas.microsoft.com/office/drawing/2014/chart" uri="{C3380CC4-5D6E-409C-BE32-E72D297353CC}">
              <c16:uniqueId val="{00000005-3262-45EA-A396-4539D50CDD86}"/>
            </c:ext>
          </c:extLst>
        </c:ser>
        <c:dLbls>
          <c:showLegendKey val="0"/>
          <c:showVal val="0"/>
          <c:showCatName val="0"/>
          <c:showSerName val="0"/>
          <c:showPercent val="0"/>
          <c:showBubbleSize val="0"/>
        </c:dLbls>
        <c:gapWidth val="227"/>
        <c:overlap val="-48"/>
        <c:axId val="868429472"/>
        <c:axId val="1"/>
      </c:barChart>
      <c:catAx>
        <c:axId val="868429472"/>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General" sourceLinked="1"/>
        <c:majorTickMark val="none"/>
        <c:minorTickMark val="none"/>
        <c:tickLblPos val="nextTo"/>
        <c:crossAx val="86842947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Sheet1!$C$44</c:f>
              <c:strCache>
                <c:ptCount val="1"/>
                <c:pt idx="0">
                  <c:v>ҮЧТА</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Sheet1!$D$43:$G$43</c:f>
              <c:numCache>
                <c:formatCode>General</c:formatCode>
                <c:ptCount val="4"/>
                <c:pt idx="0">
                  <c:v>2020</c:v>
                </c:pt>
                <c:pt idx="1">
                  <c:v>2019</c:v>
                </c:pt>
                <c:pt idx="2">
                  <c:v>2018</c:v>
                </c:pt>
                <c:pt idx="3">
                  <c:v>2017</c:v>
                </c:pt>
              </c:numCache>
            </c:numRef>
          </c:cat>
          <c:val>
            <c:numRef>
              <c:f>Sheet1!$D$44:$G$44</c:f>
              <c:numCache>
                <c:formatCode>General</c:formatCode>
                <c:ptCount val="4"/>
                <c:pt idx="0">
                  <c:v>8</c:v>
                </c:pt>
                <c:pt idx="1">
                  <c:v>11</c:v>
                </c:pt>
                <c:pt idx="2">
                  <c:v>8</c:v>
                </c:pt>
                <c:pt idx="3">
                  <c:v>9</c:v>
                </c:pt>
              </c:numCache>
            </c:numRef>
          </c:val>
          <c:extLst>
            <c:ext xmlns:c16="http://schemas.microsoft.com/office/drawing/2014/chart" uri="{C3380CC4-5D6E-409C-BE32-E72D297353CC}">
              <c16:uniqueId val="{00000000-1EB1-4D7A-9ADF-28D6BEA9DDBA}"/>
            </c:ext>
          </c:extLst>
        </c:ser>
        <c:ser>
          <c:idx val="1"/>
          <c:order val="1"/>
          <c:tx>
            <c:strRef>
              <c:f>Sheet1!$C$45</c:f>
              <c:strCache>
                <c:ptCount val="1"/>
                <c:pt idx="0">
                  <c:v>АТТА</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Sheet1!$D$43:$G$43</c:f>
              <c:numCache>
                <c:formatCode>General</c:formatCode>
                <c:ptCount val="4"/>
                <c:pt idx="0">
                  <c:v>2020</c:v>
                </c:pt>
                <c:pt idx="1">
                  <c:v>2019</c:v>
                </c:pt>
                <c:pt idx="2">
                  <c:v>2018</c:v>
                </c:pt>
                <c:pt idx="3">
                  <c:v>2017</c:v>
                </c:pt>
              </c:numCache>
            </c:numRef>
          </c:cat>
          <c:val>
            <c:numRef>
              <c:f>Sheet1!$D$45:$G$45</c:f>
              <c:numCache>
                <c:formatCode>General</c:formatCode>
                <c:ptCount val="4"/>
                <c:pt idx="0">
                  <c:v>22</c:v>
                </c:pt>
                <c:pt idx="1">
                  <c:v>22</c:v>
                </c:pt>
                <c:pt idx="2">
                  <c:v>18</c:v>
                </c:pt>
                <c:pt idx="3">
                  <c:v>21</c:v>
                </c:pt>
              </c:numCache>
            </c:numRef>
          </c:val>
          <c:extLst>
            <c:ext xmlns:c16="http://schemas.microsoft.com/office/drawing/2014/chart" uri="{C3380CC4-5D6E-409C-BE32-E72D297353CC}">
              <c16:uniqueId val="{00000001-1EB1-4D7A-9ADF-28D6BEA9DDBA}"/>
            </c:ext>
          </c:extLst>
        </c:ser>
        <c:ser>
          <c:idx val="2"/>
          <c:order val="2"/>
          <c:tx>
            <c:strRef>
              <c:f>Sheet1!$C$46</c:f>
              <c:strCache>
                <c:ptCount val="1"/>
                <c:pt idx="0">
                  <c:v>Оффис, бусад</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Sheet1!$D$43:$G$43</c:f>
              <c:numCache>
                <c:formatCode>General</c:formatCode>
                <c:ptCount val="4"/>
                <c:pt idx="0">
                  <c:v>2020</c:v>
                </c:pt>
                <c:pt idx="1">
                  <c:v>2019</c:v>
                </c:pt>
                <c:pt idx="2">
                  <c:v>2018</c:v>
                </c:pt>
                <c:pt idx="3">
                  <c:v>2017</c:v>
                </c:pt>
              </c:numCache>
            </c:numRef>
          </c:cat>
          <c:val>
            <c:numRef>
              <c:f>Sheet1!$D$46:$G$46</c:f>
              <c:numCache>
                <c:formatCode>General</c:formatCode>
                <c:ptCount val="4"/>
                <c:pt idx="0">
                  <c:v>20</c:v>
                </c:pt>
                <c:pt idx="1">
                  <c:v>20</c:v>
                </c:pt>
                <c:pt idx="2">
                  <c:v>18</c:v>
                </c:pt>
                <c:pt idx="3">
                  <c:v>19</c:v>
                </c:pt>
              </c:numCache>
            </c:numRef>
          </c:val>
          <c:extLst>
            <c:ext xmlns:c16="http://schemas.microsoft.com/office/drawing/2014/chart" uri="{C3380CC4-5D6E-409C-BE32-E72D297353CC}">
              <c16:uniqueId val="{00000002-1EB1-4D7A-9ADF-28D6BEA9DDBA}"/>
            </c:ext>
          </c:extLst>
        </c:ser>
        <c:dLbls>
          <c:dLblPos val="outEnd"/>
          <c:showLegendKey val="0"/>
          <c:showVal val="1"/>
          <c:showCatName val="0"/>
          <c:showSerName val="0"/>
          <c:showPercent val="0"/>
          <c:showBubbleSize val="0"/>
        </c:dLbls>
        <c:gapWidth val="444"/>
        <c:overlap val="-90"/>
        <c:axId val="871526688"/>
        <c:axId val="1"/>
      </c:barChart>
      <c:catAx>
        <c:axId val="871526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l"/>
        <c:numFmt formatCode="General" sourceLinked="1"/>
        <c:majorTickMark val="none"/>
        <c:minorTickMark val="none"/>
        <c:tickLblPos val="nextTo"/>
        <c:crossAx val="871526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mn-MN" sz="1200" dirty="0"/>
              <a:t>2020 оны борлуулалтын төлөвлөгөө ба гүйцэтгэл</a:t>
            </a:r>
            <a:endParaRPr lang="en-US" sz="1200"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Төлөвлөгөө!$A$14</c:f>
              <c:strCache>
                <c:ptCount val="1"/>
                <c:pt idx="0">
                  <c:v>2020 он</c:v>
                </c:pt>
              </c:strCache>
            </c:strRef>
          </c:tx>
          <c:spPr>
            <a:solidFill>
              <a:schemeClr val="accent1"/>
            </a:solid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Төлөвлөгөө!$C$2:$L$3</c:f>
              <c:strCache>
                <c:ptCount val="10"/>
                <c:pt idx="0">
                  <c:v>3 сар</c:v>
                </c:pt>
                <c:pt idx="1">
                  <c:v>4 сар</c:v>
                </c:pt>
                <c:pt idx="2">
                  <c:v>5 сар</c:v>
                </c:pt>
                <c:pt idx="3">
                  <c:v>6 сар</c:v>
                </c:pt>
                <c:pt idx="4">
                  <c:v>7 сар</c:v>
                </c:pt>
                <c:pt idx="5">
                  <c:v>8 сар</c:v>
                </c:pt>
                <c:pt idx="6">
                  <c:v>9 сар</c:v>
                </c:pt>
                <c:pt idx="7">
                  <c:v>10 сар</c:v>
                </c:pt>
                <c:pt idx="8">
                  <c:v>11 сар</c:v>
                </c:pt>
                <c:pt idx="9">
                  <c:v>12 сар</c:v>
                </c:pt>
              </c:strCache>
            </c:strRef>
          </c:cat>
          <c:val>
            <c:numRef>
              <c:f>Төлөвлөгөө!$C$14:$L$14</c:f>
              <c:numCache>
                <c:formatCode>_(* #,##0_);_(* \(#,##0\);_(* "-"??_);_(@_)</c:formatCode>
                <c:ptCount val="10"/>
                <c:pt idx="0">
                  <c:v>8</c:v>
                </c:pt>
                <c:pt idx="1">
                  <c:v>4750.5</c:v>
                </c:pt>
                <c:pt idx="2">
                  <c:v>5334</c:v>
                </c:pt>
                <c:pt idx="3">
                  <c:v>7568</c:v>
                </c:pt>
                <c:pt idx="4">
                  <c:v>6432.5</c:v>
                </c:pt>
                <c:pt idx="5">
                  <c:v>4614</c:v>
                </c:pt>
                <c:pt idx="6">
                  <c:v>6723</c:v>
                </c:pt>
                <c:pt idx="7">
                  <c:v>5833.5</c:v>
                </c:pt>
                <c:pt idx="8">
                  <c:v>1079</c:v>
                </c:pt>
                <c:pt idx="9">
                  <c:v>249</c:v>
                </c:pt>
              </c:numCache>
            </c:numRef>
          </c:val>
          <c:extLst>
            <c:ext xmlns:c16="http://schemas.microsoft.com/office/drawing/2014/chart" uri="{C3380CC4-5D6E-409C-BE32-E72D297353CC}">
              <c16:uniqueId val="{00000000-3611-427F-A06D-091465E9E079}"/>
            </c:ext>
          </c:extLst>
        </c:ser>
        <c:ser>
          <c:idx val="1"/>
          <c:order val="1"/>
          <c:tx>
            <c:strRef>
              <c:f>Төлөвлөгөө!$A$18</c:f>
              <c:strCache>
                <c:ptCount val="1"/>
                <c:pt idx="0">
                  <c:v>Төлөвлөгөө</c:v>
                </c:pt>
              </c:strCache>
            </c:strRef>
          </c:tx>
          <c:spPr>
            <a:solidFill>
              <a:schemeClr val="accent2"/>
            </a:solid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Төлөвлөгөө!$C$2:$L$3</c:f>
              <c:strCache>
                <c:ptCount val="10"/>
                <c:pt idx="0">
                  <c:v>3 сар</c:v>
                </c:pt>
                <c:pt idx="1">
                  <c:v>4 сар</c:v>
                </c:pt>
                <c:pt idx="2">
                  <c:v>5 сар</c:v>
                </c:pt>
                <c:pt idx="3">
                  <c:v>6 сар</c:v>
                </c:pt>
                <c:pt idx="4">
                  <c:v>7 сар</c:v>
                </c:pt>
                <c:pt idx="5">
                  <c:v>8 сар</c:v>
                </c:pt>
                <c:pt idx="6">
                  <c:v>9 сар</c:v>
                </c:pt>
                <c:pt idx="7">
                  <c:v>10 сар</c:v>
                </c:pt>
                <c:pt idx="8">
                  <c:v>11 сар</c:v>
                </c:pt>
                <c:pt idx="9">
                  <c:v>12 сар</c:v>
                </c:pt>
              </c:strCache>
            </c:strRef>
          </c:cat>
          <c:val>
            <c:numRef>
              <c:f>Төлөвлөгөө!$C$18:$L$18</c:f>
              <c:numCache>
                <c:formatCode>_(* #,##0_);_(* \(#,##0\);_(* "-"??_);_(@_)</c:formatCode>
                <c:ptCount val="10"/>
                <c:pt idx="0">
                  <c:v>900</c:v>
                </c:pt>
                <c:pt idx="1">
                  <c:v>5475</c:v>
                </c:pt>
                <c:pt idx="2">
                  <c:v>8100</c:v>
                </c:pt>
                <c:pt idx="3">
                  <c:v>11850</c:v>
                </c:pt>
                <c:pt idx="4">
                  <c:v>10500.000000000002</c:v>
                </c:pt>
                <c:pt idx="5">
                  <c:v>12225</c:v>
                </c:pt>
                <c:pt idx="6">
                  <c:v>12225</c:v>
                </c:pt>
                <c:pt idx="7">
                  <c:v>10350</c:v>
                </c:pt>
                <c:pt idx="8">
                  <c:v>3375</c:v>
                </c:pt>
              </c:numCache>
            </c:numRef>
          </c:val>
          <c:extLst>
            <c:ext xmlns:c16="http://schemas.microsoft.com/office/drawing/2014/chart" uri="{C3380CC4-5D6E-409C-BE32-E72D297353CC}">
              <c16:uniqueId val="{00000001-3611-427F-A06D-091465E9E079}"/>
            </c:ext>
          </c:extLst>
        </c:ser>
        <c:dLbls>
          <c:dLblPos val="outEnd"/>
          <c:showLegendKey val="0"/>
          <c:showVal val="1"/>
          <c:showCatName val="0"/>
          <c:showSerName val="0"/>
          <c:showPercent val="0"/>
          <c:showBubbleSize val="0"/>
        </c:dLbls>
        <c:gapWidth val="164"/>
        <c:overlap val="-22"/>
        <c:axId val="1237366207"/>
        <c:axId val="1237367455"/>
      </c:barChart>
      <c:catAx>
        <c:axId val="123736620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7367455"/>
        <c:crosses val="autoZero"/>
        <c:auto val="1"/>
        <c:lblAlgn val="ctr"/>
        <c:lblOffset val="100"/>
        <c:noMultiLvlLbl val="0"/>
      </c:catAx>
      <c:valAx>
        <c:axId val="1237367455"/>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7366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mn-MN" sz="1400" dirty="0"/>
              <a:t>Борлуулалт /2019, 2020/</a:t>
            </a:r>
            <a:endParaRPr lang="en-US" sz="1400" dirty="0"/>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Төлөвлөгөө!$A$14</c:f>
              <c:strCache>
                <c:ptCount val="1"/>
                <c:pt idx="0">
                  <c:v>2020 он</c:v>
                </c:pt>
              </c:strCache>
            </c:strRef>
          </c:tx>
          <c:spPr>
            <a:solidFill>
              <a:schemeClr val="accent1"/>
            </a:solidFill>
            <a:ln>
              <a:noFill/>
            </a:ln>
            <a:effectLst>
              <a:innerShdw blurRad="114300">
                <a:schemeClr val="accent1"/>
              </a:innerShdw>
            </a:effectLst>
          </c:spPr>
          <c:invertIfNegative val="0"/>
          <c:dLbls>
            <c:dLbl>
              <c:idx val="1"/>
              <c:layout>
                <c:manualLayout>
                  <c:x val="-8.8144557073600704E-3"/>
                  <c:y val="-3.1650490856746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B3-4733-9BD5-61072B526EAF}"/>
                </c:ext>
              </c:extLst>
            </c:dLbl>
            <c:dLbl>
              <c:idx val="2"/>
              <c:layout>
                <c:manualLayout>
                  <c:x val="-2.1154693697664203E-2"/>
                  <c:y val="-1.8990294514047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B3-4733-9BD5-61072B526EAF}"/>
                </c:ext>
              </c:extLst>
            </c:dLbl>
            <c:dLbl>
              <c:idx val="3"/>
              <c:layout>
                <c:manualLayout>
                  <c:x val="-1.0577346848832084E-2"/>
                  <c:y val="-3.1650490856745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B3-4733-9BD5-61072B526EAF}"/>
                </c:ext>
              </c:extLst>
            </c:dLbl>
            <c:dLbl>
              <c:idx val="4"/>
              <c:layout>
                <c:manualLayout>
                  <c:x val="-1.5866020273248127E-2"/>
                  <c:y val="-1.2660196342698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B3-4733-9BD5-61072B526EAF}"/>
                </c:ext>
              </c:extLst>
            </c:dLbl>
            <c:dLbl>
              <c:idx val="5"/>
              <c:layout>
                <c:manualLayout>
                  <c:x val="-2.8206258263552227E-2"/>
                  <c:y val="-4.1145638113770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B3-4733-9BD5-61072B526EAF}"/>
                </c:ext>
              </c:extLst>
            </c:dLbl>
            <c:dLbl>
              <c:idx val="6"/>
              <c:layout>
                <c:manualLayout>
                  <c:x val="-1.2340237990304228E-2"/>
                  <c:y val="-2.5320392685397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B3-4733-9BD5-61072B526EAF}"/>
                </c:ext>
              </c:extLst>
            </c:dLbl>
            <c:dLbl>
              <c:idx val="7"/>
              <c:layout>
                <c:manualLayout>
                  <c:x val="-1.9391802556192154E-2"/>
                  <c:y val="-1.8990294514047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B3-4733-9BD5-61072B526EAF}"/>
                </c:ext>
              </c:extLst>
            </c:dLbl>
            <c:dLbl>
              <c:idx val="8"/>
              <c:layout>
                <c:manualLayout>
                  <c:x val="-1.7628911414720141E-2"/>
                  <c:y val="-1.8990294514047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B3-4733-9BD5-61072B526E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Төлөвлөгөө!$C$2:$L$3</c:f>
              <c:strCache>
                <c:ptCount val="10"/>
                <c:pt idx="0">
                  <c:v>3 сар</c:v>
                </c:pt>
                <c:pt idx="1">
                  <c:v>4 сар</c:v>
                </c:pt>
                <c:pt idx="2">
                  <c:v>5 сар</c:v>
                </c:pt>
                <c:pt idx="3">
                  <c:v>6 сар</c:v>
                </c:pt>
                <c:pt idx="4">
                  <c:v>7 сар</c:v>
                </c:pt>
                <c:pt idx="5">
                  <c:v>8 сар</c:v>
                </c:pt>
                <c:pt idx="6">
                  <c:v>9 сар</c:v>
                </c:pt>
                <c:pt idx="7">
                  <c:v>10 сар</c:v>
                </c:pt>
                <c:pt idx="8">
                  <c:v>11 сар</c:v>
                </c:pt>
                <c:pt idx="9">
                  <c:v>12 сар</c:v>
                </c:pt>
              </c:strCache>
            </c:strRef>
          </c:cat>
          <c:val>
            <c:numRef>
              <c:f>Төлөвлөгөө!$C$14:$L$14</c:f>
              <c:numCache>
                <c:formatCode>_(* #,##0_);_(* \(#,##0\);_(* "-"??_);_(@_)</c:formatCode>
                <c:ptCount val="10"/>
                <c:pt idx="0">
                  <c:v>8</c:v>
                </c:pt>
                <c:pt idx="1">
                  <c:v>4750.5</c:v>
                </c:pt>
                <c:pt idx="2">
                  <c:v>5334</c:v>
                </c:pt>
                <c:pt idx="3">
                  <c:v>7568</c:v>
                </c:pt>
                <c:pt idx="4">
                  <c:v>6432.5</c:v>
                </c:pt>
                <c:pt idx="5">
                  <c:v>4614</c:v>
                </c:pt>
                <c:pt idx="6">
                  <c:v>6723</c:v>
                </c:pt>
                <c:pt idx="7">
                  <c:v>5833.5</c:v>
                </c:pt>
                <c:pt idx="8">
                  <c:v>1079</c:v>
                </c:pt>
                <c:pt idx="9">
                  <c:v>249</c:v>
                </c:pt>
              </c:numCache>
            </c:numRef>
          </c:val>
          <c:extLst>
            <c:ext xmlns:c16="http://schemas.microsoft.com/office/drawing/2014/chart" uri="{C3380CC4-5D6E-409C-BE32-E72D297353CC}">
              <c16:uniqueId val="{00000000-18B3-4733-9BD5-61072B526EAF}"/>
            </c:ext>
          </c:extLst>
        </c:ser>
        <c:ser>
          <c:idx val="1"/>
          <c:order val="1"/>
          <c:tx>
            <c:strRef>
              <c:f>Төлөвлөгөө!$A$16</c:f>
              <c:strCache>
                <c:ptCount val="1"/>
                <c:pt idx="0">
                  <c:v>2019 он</c:v>
                </c:pt>
              </c:strCache>
            </c:strRef>
          </c:tx>
          <c:spPr>
            <a:solidFill>
              <a:schemeClr val="accent2"/>
            </a:solidFill>
            <a:ln>
              <a:noFill/>
            </a:ln>
            <a:effectLst>
              <a:innerShdw blurRad="114300">
                <a:schemeClr val="accent2"/>
              </a:innerShdw>
            </a:effectLst>
          </c:spPr>
          <c:invertIfNegative val="0"/>
          <c:dLbls>
            <c:dLbl>
              <c:idx val="3"/>
              <c:layout>
                <c:manualLayout>
                  <c:x val="2.1154693697664168E-2"/>
                  <c:y val="-2.8485441771071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B3-4733-9BD5-61072B526E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Төлөвлөгөө!$C$2:$L$3</c:f>
              <c:strCache>
                <c:ptCount val="10"/>
                <c:pt idx="0">
                  <c:v>3 сар</c:v>
                </c:pt>
                <c:pt idx="1">
                  <c:v>4 сар</c:v>
                </c:pt>
                <c:pt idx="2">
                  <c:v>5 сар</c:v>
                </c:pt>
                <c:pt idx="3">
                  <c:v>6 сар</c:v>
                </c:pt>
                <c:pt idx="4">
                  <c:v>7 сар</c:v>
                </c:pt>
                <c:pt idx="5">
                  <c:v>8 сар</c:v>
                </c:pt>
                <c:pt idx="6">
                  <c:v>9 сар</c:v>
                </c:pt>
                <c:pt idx="7">
                  <c:v>10 сар</c:v>
                </c:pt>
                <c:pt idx="8">
                  <c:v>11 сар</c:v>
                </c:pt>
                <c:pt idx="9">
                  <c:v>12 сар</c:v>
                </c:pt>
              </c:strCache>
            </c:strRef>
          </c:cat>
          <c:val>
            <c:numRef>
              <c:f>Төлөвлөгөө!$C$16:$L$16</c:f>
              <c:numCache>
                <c:formatCode>_(* #,##0_);_(* \(#,##0\);_(* "-"??_);_(@_)</c:formatCode>
                <c:ptCount val="10"/>
                <c:pt idx="0">
                  <c:v>3389</c:v>
                </c:pt>
                <c:pt idx="1">
                  <c:v>10360</c:v>
                </c:pt>
                <c:pt idx="2">
                  <c:v>14461.67</c:v>
                </c:pt>
                <c:pt idx="3">
                  <c:v>7976</c:v>
                </c:pt>
                <c:pt idx="4">
                  <c:v>11489</c:v>
                </c:pt>
                <c:pt idx="5">
                  <c:v>12017.5</c:v>
                </c:pt>
                <c:pt idx="6">
                  <c:v>8800.5</c:v>
                </c:pt>
                <c:pt idx="7">
                  <c:v>8123</c:v>
                </c:pt>
                <c:pt idx="8">
                  <c:v>3828.5</c:v>
                </c:pt>
              </c:numCache>
            </c:numRef>
          </c:val>
          <c:extLst>
            <c:ext xmlns:c16="http://schemas.microsoft.com/office/drawing/2014/chart" uri="{C3380CC4-5D6E-409C-BE32-E72D297353CC}">
              <c16:uniqueId val="{00000001-18B3-4733-9BD5-61072B526EAF}"/>
            </c:ext>
          </c:extLst>
        </c:ser>
        <c:dLbls>
          <c:showLegendKey val="0"/>
          <c:showVal val="0"/>
          <c:showCatName val="0"/>
          <c:showSerName val="0"/>
          <c:showPercent val="0"/>
          <c:showBubbleSize val="0"/>
        </c:dLbls>
        <c:gapWidth val="164"/>
        <c:overlap val="-22"/>
        <c:axId val="1419604799"/>
        <c:axId val="1419605631"/>
      </c:barChart>
      <c:catAx>
        <c:axId val="141960479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9605631"/>
        <c:crosses val="autoZero"/>
        <c:auto val="1"/>
        <c:lblAlgn val="ctr"/>
        <c:lblOffset val="100"/>
        <c:noMultiLvlLbl val="0"/>
      </c:catAx>
      <c:valAx>
        <c:axId val="1419605631"/>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96047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mn-MN" sz="1400" dirty="0">
                <a:latin typeface="Arial" panose="020B0604020202020204" pitchFamily="34" charset="0"/>
                <a:cs typeface="Arial" panose="020B0604020202020204" pitchFamily="34" charset="0"/>
              </a:rPr>
              <a:t>2019 болон 2020 оны борлуулалтын бүтэц</a:t>
            </a:r>
            <a:endParaRPr lang="en-US" sz="1400" dirty="0">
              <a:latin typeface="Arial" panose="020B0604020202020204" pitchFamily="34" charset="0"/>
              <a:cs typeface="Arial" panose="020B0604020202020204" pitchFamily="34" charset="0"/>
            </a:endParaRPr>
          </a:p>
        </c:rich>
      </c:tx>
      <c:overlay val="0"/>
    </c:title>
    <c:autoTitleDeleted val="0"/>
    <c:plotArea>
      <c:layout/>
      <c:doughnutChart>
        <c:varyColors val="1"/>
        <c:ser>
          <c:idx val="0"/>
          <c:order val="0"/>
          <c:tx>
            <c:strRef>
              <c:f>Sheet1!$F$8</c:f>
              <c:strCache>
                <c:ptCount val="1"/>
                <c:pt idx="0">
                  <c:v>2020</c:v>
                </c:pt>
              </c:strCache>
            </c:strRef>
          </c:tx>
          <c:dPt>
            <c:idx val="0"/>
            <c:bubble3D val="0"/>
            <c:extLst>
              <c:ext xmlns:c16="http://schemas.microsoft.com/office/drawing/2014/chart" uri="{C3380CC4-5D6E-409C-BE32-E72D297353CC}">
                <c16:uniqueId val="{00000000-D404-4261-825B-98A801A47FA7}"/>
              </c:ext>
            </c:extLst>
          </c:dPt>
          <c:dPt>
            <c:idx val="1"/>
            <c:bubble3D val="0"/>
            <c:extLst>
              <c:ext xmlns:c16="http://schemas.microsoft.com/office/drawing/2014/chart" uri="{C3380CC4-5D6E-409C-BE32-E72D297353CC}">
                <c16:uniqueId val="{00000001-D404-4261-825B-98A801A47FA7}"/>
              </c:ext>
            </c:extLst>
          </c:dPt>
          <c:dPt>
            <c:idx val="2"/>
            <c:bubble3D val="0"/>
            <c:extLst>
              <c:ext xmlns:c16="http://schemas.microsoft.com/office/drawing/2014/chart" uri="{C3380CC4-5D6E-409C-BE32-E72D297353CC}">
                <c16:uniqueId val="{00000002-D404-4261-825B-98A801A47FA7}"/>
              </c:ext>
            </c:extLst>
          </c:dPt>
          <c:dPt>
            <c:idx val="3"/>
            <c:bubble3D val="0"/>
            <c:extLst>
              <c:ext xmlns:c16="http://schemas.microsoft.com/office/drawing/2014/chart" uri="{C3380CC4-5D6E-409C-BE32-E72D297353CC}">
                <c16:uniqueId val="{00000003-D404-4261-825B-98A801A47FA7}"/>
              </c:ext>
            </c:extLst>
          </c:dPt>
          <c:dPt>
            <c:idx val="4"/>
            <c:bubble3D val="0"/>
            <c:extLst>
              <c:ext xmlns:c16="http://schemas.microsoft.com/office/drawing/2014/chart" uri="{C3380CC4-5D6E-409C-BE32-E72D297353CC}">
                <c16:uniqueId val="{00000004-D404-4261-825B-98A801A47FA7}"/>
              </c:ext>
            </c:extLst>
          </c:dPt>
          <c:dPt>
            <c:idx val="5"/>
            <c:bubble3D val="0"/>
            <c:extLst>
              <c:ext xmlns:c16="http://schemas.microsoft.com/office/drawing/2014/chart" uri="{C3380CC4-5D6E-409C-BE32-E72D297353CC}">
                <c16:uniqueId val="{00000005-D404-4261-825B-98A801A47FA7}"/>
              </c:ext>
            </c:extLst>
          </c:dPt>
          <c:dPt>
            <c:idx val="6"/>
            <c:bubble3D val="0"/>
            <c:extLst>
              <c:ext xmlns:c16="http://schemas.microsoft.com/office/drawing/2014/chart" uri="{C3380CC4-5D6E-409C-BE32-E72D297353CC}">
                <c16:uniqueId val="{00000006-D404-4261-825B-98A801A47FA7}"/>
              </c:ext>
            </c:extLst>
          </c:dPt>
          <c:dPt>
            <c:idx val="7"/>
            <c:bubble3D val="0"/>
            <c:extLst>
              <c:ext xmlns:c16="http://schemas.microsoft.com/office/drawing/2014/chart" uri="{C3380CC4-5D6E-409C-BE32-E72D297353CC}">
                <c16:uniqueId val="{00000007-D404-4261-825B-98A801A47FA7}"/>
              </c:ext>
            </c:extLst>
          </c:dPt>
          <c:dPt>
            <c:idx val="8"/>
            <c:bubble3D val="0"/>
            <c:extLst>
              <c:ext xmlns:c16="http://schemas.microsoft.com/office/drawing/2014/chart" uri="{C3380CC4-5D6E-409C-BE32-E72D297353CC}">
                <c16:uniqueId val="{00000008-D404-4261-825B-98A801A47FA7}"/>
              </c:ext>
            </c:extLst>
          </c:dPt>
          <c:dPt>
            <c:idx val="9"/>
            <c:bubble3D val="0"/>
            <c:extLst>
              <c:ext xmlns:c16="http://schemas.microsoft.com/office/drawing/2014/chart" uri="{C3380CC4-5D6E-409C-BE32-E72D297353CC}">
                <c16:uniqueId val="{00000009-D404-4261-825B-98A801A47FA7}"/>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Sheet1!$A$9:$A$18</c:f>
              <c:strCache>
                <c:ptCount val="10"/>
                <c:pt idx="0">
                  <c:v> M0 </c:v>
                </c:pt>
                <c:pt idx="1">
                  <c:v> M100 </c:v>
                </c:pt>
                <c:pt idx="2">
                  <c:v> M150 </c:v>
                </c:pt>
                <c:pt idx="3">
                  <c:v> M200 </c:v>
                </c:pt>
                <c:pt idx="4">
                  <c:v> M250 </c:v>
                </c:pt>
                <c:pt idx="5">
                  <c:v> M300 </c:v>
                </c:pt>
                <c:pt idx="6">
                  <c:v> M350 </c:v>
                </c:pt>
                <c:pt idx="7">
                  <c:v> M400 </c:v>
                </c:pt>
                <c:pt idx="8">
                  <c:v> M450 </c:v>
                </c:pt>
                <c:pt idx="9">
                  <c:v> M500 </c:v>
                </c:pt>
              </c:strCache>
            </c:strRef>
          </c:cat>
          <c:val>
            <c:numRef>
              <c:f>Sheet1!$F$9:$F$18</c:f>
              <c:numCache>
                <c:formatCode>0%</c:formatCode>
                <c:ptCount val="10"/>
                <c:pt idx="0">
                  <c:v>1.5284739912893417E-2</c:v>
                </c:pt>
                <c:pt idx="1">
                  <c:v>2.0896188206567037E-3</c:v>
                </c:pt>
                <c:pt idx="2">
                  <c:v>6.0082410809668599E-2</c:v>
                </c:pt>
                <c:pt idx="3">
                  <c:v>2.7435051594801779E-2</c:v>
                </c:pt>
                <c:pt idx="4">
                  <c:v>0.17620886796661306</c:v>
                </c:pt>
                <c:pt idx="5">
                  <c:v>0.16043107192749728</c:v>
                </c:pt>
                <c:pt idx="6">
                  <c:v>0.47675005576230001</c:v>
                </c:pt>
                <c:pt idx="7">
                  <c:v>2.8644213047204253E-3</c:v>
                </c:pt>
                <c:pt idx="8">
                  <c:v>7.8853761900848765E-2</c:v>
                </c:pt>
                <c:pt idx="9">
                  <c:v>0</c:v>
                </c:pt>
              </c:numCache>
            </c:numRef>
          </c:val>
          <c:extLst>
            <c:ext xmlns:c16="http://schemas.microsoft.com/office/drawing/2014/chart" uri="{C3380CC4-5D6E-409C-BE32-E72D297353CC}">
              <c16:uniqueId val="{0000000A-D404-4261-825B-98A801A47FA7}"/>
            </c:ext>
          </c:extLst>
        </c:ser>
        <c:ser>
          <c:idx val="1"/>
          <c:order val="1"/>
          <c:tx>
            <c:strRef>
              <c:f>Sheet1!$G$8</c:f>
              <c:strCache>
                <c:ptCount val="1"/>
                <c:pt idx="0">
                  <c:v>2019</c:v>
                </c:pt>
              </c:strCache>
            </c:strRef>
          </c:tx>
          <c:dPt>
            <c:idx val="0"/>
            <c:bubble3D val="0"/>
            <c:extLst>
              <c:ext xmlns:c16="http://schemas.microsoft.com/office/drawing/2014/chart" uri="{C3380CC4-5D6E-409C-BE32-E72D297353CC}">
                <c16:uniqueId val="{0000000B-D404-4261-825B-98A801A47FA7}"/>
              </c:ext>
            </c:extLst>
          </c:dPt>
          <c:dPt>
            <c:idx val="1"/>
            <c:bubble3D val="0"/>
            <c:extLst>
              <c:ext xmlns:c16="http://schemas.microsoft.com/office/drawing/2014/chart" uri="{C3380CC4-5D6E-409C-BE32-E72D297353CC}">
                <c16:uniqueId val="{0000000C-D404-4261-825B-98A801A47FA7}"/>
              </c:ext>
            </c:extLst>
          </c:dPt>
          <c:dPt>
            <c:idx val="2"/>
            <c:bubble3D val="0"/>
            <c:extLst>
              <c:ext xmlns:c16="http://schemas.microsoft.com/office/drawing/2014/chart" uri="{C3380CC4-5D6E-409C-BE32-E72D297353CC}">
                <c16:uniqueId val="{0000000D-D404-4261-825B-98A801A47FA7}"/>
              </c:ext>
            </c:extLst>
          </c:dPt>
          <c:dPt>
            <c:idx val="3"/>
            <c:bubble3D val="0"/>
            <c:extLst>
              <c:ext xmlns:c16="http://schemas.microsoft.com/office/drawing/2014/chart" uri="{C3380CC4-5D6E-409C-BE32-E72D297353CC}">
                <c16:uniqueId val="{0000000E-D404-4261-825B-98A801A47FA7}"/>
              </c:ext>
            </c:extLst>
          </c:dPt>
          <c:dPt>
            <c:idx val="4"/>
            <c:bubble3D val="0"/>
            <c:extLst>
              <c:ext xmlns:c16="http://schemas.microsoft.com/office/drawing/2014/chart" uri="{C3380CC4-5D6E-409C-BE32-E72D297353CC}">
                <c16:uniqueId val="{0000000F-D404-4261-825B-98A801A47FA7}"/>
              </c:ext>
            </c:extLst>
          </c:dPt>
          <c:dPt>
            <c:idx val="5"/>
            <c:bubble3D val="0"/>
            <c:extLst>
              <c:ext xmlns:c16="http://schemas.microsoft.com/office/drawing/2014/chart" uri="{C3380CC4-5D6E-409C-BE32-E72D297353CC}">
                <c16:uniqueId val="{00000010-D404-4261-825B-98A801A47FA7}"/>
              </c:ext>
            </c:extLst>
          </c:dPt>
          <c:dPt>
            <c:idx val="6"/>
            <c:bubble3D val="0"/>
            <c:extLst>
              <c:ext xmlns:c16="http://schemas.microsoft.com/office/drawing/2014/chart" uri="{C3380CC4-5D6E-409C-BE32-E72D297353CC}">
                <c16:uniqueId val="{00000011-D404-4261-825B-98A801A47FA7}"/>
              </c:ext>
            </c:extLst>
          </c:dPt>
          <c:dPt>
            <c:idx val="7"/>
            <c:bubble3D val="0"/>
            <c:extLst>
              <c:ext xmlns:c16="http://schemas.microsoft.com/office/drawing/2014/chart" uri="{C3380CC4-5D6E-409C-BE32-E72D297353CC}">
                <c16:uniqueId val="{00000012-D404-4261-825B-98A801A47FA7}"/>
              </c:ext>
            </c:extLst>
          </c:dPt>
          <c:dPt>
            <c:idx val="8"/>
            <c:bubble3D val="0"/>
            <c:extLst>
              <c:ext xmlns:c16="http://schemas.microsoft.com/office/drawing/2014/chart" uri="{C3380CC4-5D6E-409C-BE32-E72D297353CC}">
                <c16:uniqueId val="{00000013-D404-4261-825B-98A801A47FA7}"/>
              </c:ext>
            </c:extLst>
          </c:dPt>
          <c:dPt>
            <c:idx val="9"/>
            <c:bubble3D val="0"/>
            <c:extLst>
              <c:ext xmlns:c16="http://schemas.microsoft.com/office/drawing/2014/chart" uri="{C3380CC4-5D6E-409C-BE32-E72D297353CC}">
                <c16:uniqueId val="{00000014-D404-4261-825B-98A801A47FA7}"/>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Sheet1!$A$9:$A$18</c:f>
              <c:strCache>
                <c:ptCount val="10"/>
                <c:pt idx="0">
                  <c:v> M0 </c:v>
                </c:pt>
                <c:pt idx="1">
                  <c:v> M100 </c:v>
                </c:pt>
                <c:pt idx="2">
                  <c:v> M150 </c:v>
                </c:pt>
                <c:pt idx="3">
                  <c:v> M200 </c:v>
                </c:pt>
                <c:pt idx="4">
                  <c:v> M250 </c:v>
                </c:pt>
                <c:pt idx="5">
                  <c:v> M300 </c:v>
                </c:pt>
                <c:pt idx="6">
                  <c:v> M350 </c:v>
                </c:pt>
                <c:pt idx="7">
                  <c:v> M400 </c:v>
                </c:pt>
                <c:pt idx="8">
                  <c:v> M450 </c:v>
                </c:pt>
                <c:pt idx="9">
                  <c:v> M500 </c:v>
                </c:pt>
              </c:strCache>
            </c:strRef>
          </c:cat>
          <c:val>
            <c:numRef>
              <c:f>Sheet1!$G$9:$G$18</c:f>
              <c:numCache>
                <c:formatCode>0%</c:formatCode>
                <c:ptCount val="10"/>
                <c:pt idx="0">
                  <c:v>3.2183468876126192E-2</c:v>
                </c:pt>
                <c:pt idx="1">
                  <c:v>1.1924403751864586E-3</c:v>
                </c:pt>
                <c:pt idx="2">
                  <c:v>3.5593103073924971E-2</c:v>
                </c:pt>
                <c:pt idx="3">
                  <c:v>5.7978314229651842E-2</c:v>
                </c:pt>
                <c:pt idx="4">
                  <c:v>0.42781282710595842</c:v>
                </c:pt>
                <c:pt idx="5">
                  <c:v>0.19486463131172044</c:v>
                </c:pt>
                <c:pt idx="6">
                  <c:v>0.19804447231221767</c:v>
                </c:pt>
                <c:pt idx="7">
                  <c:v>3.6344588935370604E-2</c:v>
                </c:pt>
                <c:pt idx="8">
                  <c:v>1.598615377984346E-2</c:v>
                </c:pt>
                <c:pt idx="9">
                  <c:v>0</c:v>
                </c:pt>
              </c:numCache>
            </c:numRef>
          </c:val>
          <c:extLst>
            <c:ext xmlns:c16="http://schemas.microsoft.com/office/drawing/2014/chart" uri="{C3380CC4-5D6E-409C-BE32-E72D297353CC}">
              <c16:uniqueId val="{00000015-D404-4261-825B-98A801A47FA7}"/>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81631890580987831"/>
          <c:y val="0.13909737293427793"/>
          <c:w val="0.17429142167158596"/>
          <c:h val="0.68500974237930834"/>
        </c:manualLayout>
      </c:layout>
      <c:overlay val="0"/>
      <c:txPr>
        <a:bodyPr/>
        <a:lstStyle/>
        <a:p>
          <a:pPr rtl="0">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400" b="1" dirty="0"/>
              <a:t>2020 оны борлуулалт</a:t>
            </a:r>
            <a:r>
              <a:rPr lang="mn-MN" sz="1400" b="1" baseline="0" dirty="0"/>
              <a:t> ба харилцагчийн тоо</a:t>
            </a:r>
            <a:endParaRPr lang="en-US" sz="1400"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Төлөвлөгөө!$A$14</c:f>
              <c:strCache>
                <c:ptCount val="1"/>
                <c:pt idx="0">
                  <c:v>2020 он</c:v>
                </c:pt>
              </c:strCache>
            </c:strRef>
          </c:tx>
          <c:spPr>
            <a:solidFill>
              <a:schemeClr val="accent1"/>
            </a:solidFill>
            <a:ln>
              <a:noFill/>
            </a:ln>
            <a:effectLst/>
          </c:spPr>
          <c:invertIfNegative val="0"/>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Төлөвлөгөө!$C$14:$K$14</c:f>
              <c:numCache>
                <c:formatCode>_(* #,##0_);_(* \(#,##0\);_(* "-"??_);_(@_)</c:formatCode>
                <c:ptCount val="9"/>
                <c:pt idx="0">
                  <c:v>8</c:v>
                </c:pt>
                <c:pt idx="1">
                  <c:v>4750.5</c:v>
                </c:pt>
                <c:pt idx="2">
                  <c:v>5334</c:v>
                </c:pt>
                <c:pt idx="3">
                  <c:v>7568</c:v>
                </c:pt>
                <c:pt idx="4">
                  <c:v>6432.5</c:v>
                </c:pt>
                <c:pt idx="5">
                  <c:v>4614</c:v>
                </c:pt>
                <c:pt idx="6">
                  <c:v>6723</c:v>
                </c:pt>
                <c:pt idx="7">
                  <c:v>5833.5</c:v>
                </c:pt>
                <c:pt idx="8">
                  <c:v>1079</c:v>
                </c:pt>
              </c:numCache>
            </c:numRef>
          </c:val>
          <c:extLst>
            <c:ext xmlns:c16="http://schemas.microsoft.com/office/drawing/2014/chart" uri="{C3380CC4-5D6E-409C-BE32-E72D297353CC}">
              <c16:uniqueId val="{00000000-62CB-4A6F-BC15-3935A6163134}"/>
            </c:ext>
          </c:extLst>
        </c:ser>
        <c:dLbls>
          <c:showLegendKey val="0"/>
          <c:showVal val="0"/>
          <c:showCatName val="0"/>
          <c:showSerName val="0"/>
          <c:showPercent val="0"/>
          <c:showBubbleSize val="0"/>
        </c:dLbls>
        <c:gapWidth val="75"/>
        <c:overlap val="-25"/>
        <c:axId val="1197032991"/>
        <c:axId val="1"/>
      </c:barChart>
      <c:lineChart>
        <c:grouping val="standard"/>
        <c:varyColors val="0"/>
        <c:ser>
          <c:idx val="1"/>
          <c:order val="1"/>
          <c:tx>
            <c:strRef>
              <c:f>Төлөвлөгөө!$A$15</c:f>
              <c:strCache>
                <c:ptCount val="1"/>
                <c:pt idx="0">
                  <c:v>Харилцагчдын тоо</c:v>
                </c:pt>
              </c:strCache>
            </c:strRef>
          </c:tx>
          <c:spPr>
            <a:ln w="28575" cap="rnd">
              <a:solidFill>
                <a:schemeClr val="accent2"/>
              </a:solidFill>
              <a:round/>
            </a:ln>
            <a:effectLst/>
          </c:spPr>
          <c:marker>
            <c:symbol val="none"/>
          </c:marker>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Төлөвлөгөө!$C$15:$K$15</c:f>
              <c:numCache>
                <c:formatCode>General</c:formatCode>
                <c:ptCount val="9"/>
                <c:pt idx="0">
                  <c:v>1</c:v>
                </c:pt>
                <c:pt idx="1">
                  <c:v>19</c:v>
                </c:pt>
                <c:pt idx="2">
                  <c:v>17</c:v>
                </c:pt>
                <c:pt idx="3">
                  <c:v>23</c:v>
                </c:pt>
                <c:pt idx="4">
                  <c:v>19</c:v>
                </c:pt>
                <c:pt idx="5">
                  <c:v>24</c:v>
                </c:pt>
                <c:pt idx="6">
                  <c:v>24</c:v>
                </c:pt>
                <c:pt idx="7">
                  <c:v>23</c:v>
                </c:pt>
                <c:pt idx="8">
                  <c:v>12</c:v>
                </c:pt>
              </c:numCache>
            </c:numRef>
          </c:val>
          <c:smooth val="0"/>
          <c:extLst>
            <c:ext xmlns:c16="http://schemas.microsoft.com/office/drawing/2014/chart" uri="{C3380CC4-5D6E-409C-BE32-E72D297353CC}">
              <c16:uniqueId val="{00000001-62CB-4A6F-BC15-3935A6163134}"/>
            </c:ext>
          </c:extLst>
        </c:ser>
        <c:dLbls>
          <c:showLegendKey val="0"/>
          <c:showVal val="0"/>
          <c:showCatName val="0"/>
          <c:showSerName val="0"/>
          <c:showPercent val="0"/>
          <c:showBubbleSize val="0"/>
        </c:dLbls>
        <c:marker val="1"/>
        <c:smooth val="0"/>
        <c:axId val="3"/>
        <c:axId val="4"/>
      </c:lineChart>
      <c:catAx>
        <c:axId val="119703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7032991"/>
        <c:crosses val="autoZero"/>
        <c:crossBetween val="between"/>
      </c:valAx>
      <c:catAx>
        <c:axId val="3"/>
        <c:scaling>
          <c:orientation val="minMax"/>
        </c:scaling>
        <c:delete val="1"/>
        <c:axPos val="b"/>
        <c:numFmt formatCode="General" sourceLinked="1"/>
        <c:majorTickMark val="none"/>
        <c:minorTickMark val="none"/>
        <c:tickLblPos val="nextTo"/>
        <c:crossAx val="4"/>
        <c:crosses val="autoZero"/>
        <c:auto val="1"/>
        <c:lblAlgn val="ctr"/>
        <c:lblOffset val="100"/>
        <c:noMultiLvlLbl val="0"/>
      </c:catAx>
      <c:valAx>
        <c:axId val="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4B7FFA6-5403-4A6C-B33E-6C98D79B6CF1}">
      <dgm:prSet phldrT="[Text]" custT="1"/>
      <dgm:spPr/>
      <dgm:t>
        <a:bodyPr/>
        <a:lstStyle/>
        <a:p>
          <a:r>
            <a:rPr lang="mn-MN" sz="1200" dirty="0">
              <a:latin typeface="Arial" panose="020B0604020202020204" pitchFamily="34" charset="0"/>
              <a:cs typeface="Arial" panose="020B0604020202020204" pitchFamily="34" charset="0"/>
            </a:rPr>
            <a:t>Бүтээгдэхүүний нэр төрлөө нэмэгдүүлэх /өөрөө тэгширдэг, шүршдэг бетон/</a:t>
          </a:r>
          <a:endParaRPr lang="en-US" sz="1200" dirty="0">
            <a:latin typeface="Arial" panose="020B0604020202020204" pitchFamily="34" charset="0"/>
            <a:cs typeface="Arial" panose="020B0604020202020204" pitchFamily="34" charset="0"/>
          </a:endParaRPr>
        </a:p>
      </dgm:t>
    </dgm:pt>
    <dgm:pt modelId="{C4F088B9-1557-4199-AEB7-9A950EE1FC4B}" type="parTrans" cxnId="{63E9F20E-7F20-4568-8985-5DC07693EBEF}">
      <dgm:prSet/>
      <dgm:spPr/>
      <dgm:t>
        <a:bodyPr/>
        <a:lstStyle/>
        <a:p>
          <a:endParaRPr lang="en-US" sz="1200">
            <a:latin typeface="Arial" panose="020B0604020202020204" pitchFamily="34" charset="0"/>
            <a:cs typeface="Arial" panose="020B0604020202020204" pitchFamily="34" charset="0"/>
          </a:endParaRPr>
        </a:p>
      </dgm:t>
    </dgm:pt>
    <dgm:pt modelId="{3186CFC1-05C9-4896-9CFA-AAADD9EF0ECB}" type="sibTrans" cxnId="{63E9F20E-7F20-4568-8985-5DC07693EBEF}">
      <dgm:prSet/>
      <dgm:spPr/>
      <dgm:t>
        <a:bodyPr/>
        <a:lstStyle/>
        <a:p>
          <a:endParaRPr lang="en-US" sz="1200">
            <a:latin typeface="Arial" panose="020B0604020202020204" pitchFamily="34" charset="0"/>
            <a:cs typeface="Arial" panose="020B0604020202020204" pitchFamily="34" charset="0"/>
          </a:endParaRPr>
        </a:p>
      </dgm:t>
    </dgm:pt>
    <dgm:pt modelId="{F8A2A318-3DF4-4BD8-9A92-1C3530DFA028}">
      <dgm:prSet phldrT="[Text]" custT="1"/>
      <dgm:spPr/>
      <dgm:t>
        <a:bodyPr/>
        <a:lstStyle/>
        <a:p>
          <a:r>
            <a:rPr lang="mn-MN" sz="1200" dirty="0">
              <a:latin typeface="Arial" panose="020B0604020202020204" pitchFamily="34" charset="0"/>
              <a:cs typeface="Arial" panose="020B0604020202020204" pitchFamily="34" charset="0"/>
            </a:rPr>
            <a:t>Итгэмжлэгдсэн лабораторийг бүрэн ажиллагаатай болох</a:t>
          </a:r>
          <a:endParaRPr lang="en-US" sz="1200" dirty="0">
            <a:latin typeface="Arial" panose="020B0604020202020204" pitchFamily="34" charset="0"/>
            <a:cs typeface="Arial" panose="020B0604020202020204" pitchFamily="34" charset="0"/>
          </a:endParaRPr>
        </a:p>
      </dgm:t>
    </dgm:pt>
    <dgm:pt modelId="{8FB5A6B9-B72F-4F79-8511-1C33F0149998}" type="parTrans" cxnId="{DC960A47-602D-4264-A848-A0B18F933418}">
      <dgm:prSet/>
      <dgm:spPr/>
      <dgm:t>
        <a:bodyPr/>
        <a:lstStyle/>
        <a:p>
          <a:endParaRPr lang="en-US" sz="1200">
            <a:latin typeface="Arial" panose="020B0604020202020204" pitchFamily="34" charset="0"/>
            <a:cs typeface="Arial" panose="020B0604020202020204" pitchFamily="34" charset="0"/>
          </a:endParaRPr>
        </a:p>
      </dgm:t>
    </dgm:pt>
    <dgm:pt modelId="{61DF9EE6-BDFF-4ED2-8193-945540B1554D}" type="sibTrans" cxnId="{DC960A47-602D-4264-A848-A0B18F933418}">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3CD8AF69-58B2-4A3D-B5F5-0E29AF9EE220}">
      <dgm:prSet phldrT="[Text]" custT="1"/>
      <dgm:spPr/>
      <dgm:t>
        <a:bodyPr/>
        <a:lstStyle/>
        <a:p>
          <a:r>
            <a:rPr lang="mn-MN" sz="1200" dirty="0">
              <a:latin typeface="Arial" panose="020B0604020202020204" pitchFamily="34" charset="0"/>
              <a:cs typeface="Arial" panose="020B0604020202020204" pitchFamily="34" charset="0"/>
            </a:rPr>
            <a:t>УБ хотын шинэ цэвэрлэх байгууламжийн төсөлрүү орох</a:t>
          </a:r>
          <a:endParaRPr lang="en-US" sz="1200" dirty="0">
            <a:latin typeface="Arial" panose="020B0604020202020204" pitchFamily="34" charset="0"/>
            <a:cs typeface="Arial" panose="020B0604020202020204" pitchFamily="34" charset="0"/>
          </a:endParaRPr>
        </a:p>
      </dgm:t>
    </dgm:pt>
    <dgm:pt modelId="{A2A6EAC9-BFF7-4C75-A95F-6517B3A452AF}" type="parTrans" cxnId="{9F1752A6-4262-4D33-AC15-5F61882518E9}">
      <dgm:prSet/>
      <dgm:spPr/>
      <dgm:t>
        <a:bodyPr/>
        <a:lstStyle/>
        <a:p>
          <a:endParaRPr lang="en-US"/>
        </a:p>
      </dgm:t>
    </dgm:pt>
    <dgm:pt modelId="{8C1577AC-E791-4456-B421-4F2A2B260AF3}" type="sibTrans" cxnId="{9F1752A6-4262-4D33-AC15-5F61882518E9}">
      <dgm:prSet/>
      <dgm:spPr/>
      <dgm:t>
        <a:bodyPr/>
        <a:lstStyle/>
        <a:p>
          <a:endParaRPr lang="en-US"/>
        </a:p>
      </dgm:t>
    </dgm:pt>
    <dgm:pt modelId="{37297C0A-76B9-4910-8C2D-BF50D46F4CE4}">
      <dgm:prSet phldrT="[Text]" custT="1"/>
      <dgm:spPr/>
      <dgm:t>
        <a:bodyPr/>
        <a:lstStyle/>
        <a:p>
          <a:r>
            <a:rPr lang="mn-MN" sz="1200" dirty="0">
              <a:latin typeface="Arial" panose="020B0604020202020204" pitchFamily="34" charset="0"/>
              <a:cs typeface="Arial" panose="020B0604020202020204" pitchFamily="34" charset="0"/>
            </a:rPr>
            <a:t>Шинэ нэр төрлийн бүтээгдэхүүн гараагүй. Учир нь зах зээл дэх хэрэгцээ бага байна.</a:t>
          </a:r>
          <a:endParaRPr lang="en-US" sz="1200" b="1" dirty="0">
            <a:latin typeface="Arial" panose="020B0604020202020204" pitchFamily="34" charset="0"/>
            <a:cs typeface="Arial" panose="020B0604020202020204" pitchFamily="34" charset="0"/>
          </a:endParaRPr>
        </a:p>
      </dgm:t>
    </dgm:pt>
    <dgm:pt modelId="{10C42D38-2313-44A5-B70A-C1B4720330C9}" type="parTrans" cxnId="{E9460D81-AC8D-49FC-B5D2-8A6835F541E3}">
      <dgm:prSet/>
      <dgm:spPr/>
      <dgm:t>
        <a:bodyPr/>
        <a:lstStyle/>
        <a:p>
          <a:endParaRPr lang="en-US"/>
        </a:p>
      </dgm:t>
    </dgm:pt>
    <dgm:pt modelId="{DF94DF2B-C350-4162-AF00-63E94F3FD0A1}" type="sibTrans" cxnId="{E9460D81-AC8D-49FC-B5D2-8A6835F541E3}">
      <dgm:prSet/>
      <dgm:spPr/>
      <dgm:t>
        <a:bodyPr/>
        <a:lstStyle/>
        <a:p>
          <a:endParaRPr lang="en-US"/>
        </a:p>
      </dgm:t>
    </dgm:pt>
    <dgm:pt modelId="{30474CB6-6DEC-43D4-8443-C4780FAE1B27}">
      <dgm:prSet phldrT="[Text]" custT="1"/>
      <dgm:spPr/>
      <dgm:t>
        <a:bodyPr/>
        <a:lstStyle/>
        <a:p>
          <a:r>
            <a:rPr lang="mn-MN" sz="1200" dirty="0">
              <a:latin typeface="Arial" panose="020B0604020202020204" pitchFamily="34" charset="0"/>
              <a:cs typeface="Arial" panose="020B0604020202020204" pitchFamily="34" charset="0"/>
            </a:rPr>
            <a:t>Итгэмжлэгдсэн лабораторийн хугацаа дууссан ба сунгагдаагүй байна.</a:t>
          </a:r>
          <a:endParaRPr lang="en-US" sz="1200" dirty="0">
            <a:latin typeface="Arial" panose="020B0604020202020204" pitchFamily="34" charset="0"/>
            <a:cs typeface="Arial" panose="020B0604020202020204" pitchFamily="34" charset="0"/>
          </a:endParaRPr>
        </a:p>
      </dgm:t>
    </dgm:pt>
    <dgm:pt modelId="{CEB48BD2-29BB-496C-8EFA-9BF734CCA047}" type="parTrans" cxnId="{383FD276-C98B-4B53-84D1-4356297F9271}">
      <dgm:prSet/>
      <dgm:spPr/>
      <dgm:t>
        <a:bodyPr/>
        <a:lstStyle/>
        <a:p>
          <a:endParaRPr lang="en-US"/>
        </a:p>
      </dgm:t>
    </dgm:pt>
    <dgm:pt modelId="{6B41B705-4C57-4594-8186-82317BE1F599}" type="sibTrans" cxnId="{383FD276-C98B-4B53-84D1-4356297F9271}">
      <dgm:prSet/>
      <dgm:spPr/>
      <dgm:t>
        <a:bodyPr/>
        <a:lstStyle/>
        <a:p>
          <a:endParaRPr lang="en-US"/>
        </a:p>
      </dgm:t>
    </dgm:pt>
    <dgm:pt modelId="{E1C8C040-C72F-42B7-ACBC-E9AF740A1E10}">
      <dgm:prSet phldrT="[Text]" custT="1"/>
      <dgm:spPr/>
      <dgm:t>
        <a:bodyPr/>
        <a:lstStyle/>
        <a:p>
          <a:r>
            <a:rPr lang="mn-MN" sz="1200" dirty="0">
              <a:latin typeface="Arial" panose="020B0604020202020204" pitchFamily="34" charset="0"/>
              <a:cs typeface="Arial" panose="020B0604020202020204" pitchFamily="34" charset="0"/>
            </a:rPr>
            <a:t>УБ хотын шинэ цэвэрлэх байгууламжийн энэ онд эхлээгүй.</a:t>
          </a:r>
          <a:endParaRPr lang="en-US" sz="1200" dirty="0">
            <a:latin typeface="Arial" panose="020B0604020202020204" pitchFamily="34" charset="0"/>
            <a:cs typeface="Arial" panose="020B0604020202020204" pitchFamily="34" charset="0"/>
          </a:endParaRPr>
        </a:p>
      </dgm:t>
    </dgm:pt>
    <dgm:pt modelId="{59D2534C-5A11-473C-9C98-DF9F73DAEEBA}" type="parTrans" cxnId="{4B33E808-752C-46A2-B35D-08ECC8C63848}">
      <dgm:prSet/>
      <dgm:spPr/>
      <dgm:t>
        <a:bodyPr/>
        <a:lstStyle/>
        <a:p>
          <a:endParaRPr lang="en-US"/>
        </a:p>
      </dgm:t>
    </dgm:pt>
    <dgm:pt modelId="{B18E30B2-9CD8-4B75-8751-9313860C5700}" type="sibTrans" cxnId="{4B33E808-752C-46A2-B35D-08ECC8C63848}">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LinFactNeighborX="-4018"/>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CFAC44B9-1A68-44FA-B1D2-34FA479C8F6E}" type="pres">
      <dgm:prSet presAssocID="{C4B7FFA6-5403-4A6C-B33E-6C98D79B6CF1}" presName="childNode" presStyleLbl="node1" presStyleIdx="0" presStyleCnt="6" custScaleX="101487" custScaleY="104103" custLinFactY="-43730" custLinFactNeighborX="-599" custLinFactNeighborY="-100000">
        <dgm:presLayoutVars>
          <dgm:bulletEnabled val="1"/>
        </dgm:presLayoutVars>
      </dgm:prSet>
      <dgm:spPr/>
    </dgm:pt>
    <dgm:pt modelId="{B7DFEDAF-6D08-4DA8-BB4B-0899E84D4480}" type="pres">
      <dgm:prSet presAssocID="{C4B7FFA6-5403-4A6C-B33E-6C98D79B6CF1}" presName="aSpace2" presStyleCnt="0"/>
      <dgm:spPr/>
    </dgm:pt>
    <dgm:pt modelId="{236B56F7-00FA-4658-8956-327B2742FC1D}" type="pres">
      <dgm:prSet presAssocID="{F8A2A318-3DF4-4BD8-9A92-1C3530DFA028}" presName="childNode" presStyleLbl="node1" presStyleIdx="1" presStyleCnt="6" custScaleX="102446" custScaleY="99059" custLinFactY="-37515" custLinFactNeighborX="-23" custLinFactNeighborY="-100000">
        <dgm:presLayoutVars>
          <dgm:bulletEnabled val="1"/>
        </dgm:presLayoutVars>
      </dgm:prSet>
      <dgm:spPr/>
    </dgm:pt>
    <dgm:pt modelId="{272DF5BA-FCA1-4443-9BD3-4DD7F221D445}" type="pres">
      <dgm:prSet presAssocID="{F8A2A318-3DF4-4BD8-9A92-1C3530DFA028}" presName="aSpace2" presStyleCnt="0"/>
      <dgm:spPr/>
    </dgm:pt>
    <dgm:pt modelId="{A88B0616-98DF-433E-82D0-330078B0C99C}" type="pres">
      <dgm:prSet presAssocID="{3CD8AF69-58B2-4A3D-B5F5-0E29AF9EE220}" presName="childNode" presStyleLbl="node1" presStyleIdx="2" presStyleCnt="6" custScaleX="102446" custLinFactY="-42072" custLinFactNeighborX="-23" custLinFactNeighborY="-100000">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LinFactNeighborX="3803" custLinFactNeighborY="446"/>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0241B853-F961-47AA-A122-A8A75708CC1C}" type="pres">
      <dgm:prSet presAssocID="{37297C0A-76B9-4910-8C2D-BF50D46F4CE4}" presName="childNode" presStyleLbl="node1" presStyleIdx="3" presStyleCnt="6" custScaleX="101487" custScaleY="104103" custLinFactY="-43730" custLinFactNeighborX="-599" custLinFactNeighborY="-100000">
        <dgm:presLayoutVars>
          <dgm:bulletEnabled val="1"/>
        </dgm:presLayoutVars>
      </dgm:prSet>
      <dgm:spPr/>
    </dgm:pt>
    <dgm:pt modelId="{9A89A37C-1932-4DE7-B45D-1F5E0EFAEEE7}" type="pres">
      <dgm:prSet presAssocID="{37297C0A-76B9-4910-8C2D-BF50D46F4CE4}" presName="aSpace2" presStyleCnt="0"/>
      <dgm:spPr/>
    </dgm:pt>
    <dgm:pt modelId="{E6EF45DC-BC32-4B68-A95C-CDDCDBD50F60}" type="pres">
      <dgm:prSet presAssocID="{30474CB6-6DEC-43D4-8443-C4780FAE1B27}" presName="childNode" presStyleLbl="node1" presStyleIdx="4" presStyleCnt="6" custScaleX="102446" custScaleY="99059" custLinFactY="-37515" custLinFactNeighborX="-23" custLinFactNeighborY="-100000">
        <dgm:presLayoutVars>
          <dgm:bulletEnabled val="1"/>
        </dgm:presLayoutVars>
      </dgm:prSet>
      <dgm:spPr/>
    </dgm:pt>
    <dgm:pt modelId="{EDE9B811-5CA1-4F35-AF42-0FB7D3CDF547}" type="pres">
      <dgm:prSet presAssocID="{30474CB6-6DEC-43D4-8443-C4780FAE1B27}" presName="aSpace2" presStyleCnt="0"/>
      <dgm:spPr/>
    </dgm:pt>
    <dgm:pt modelId="{31FA6C99-9CC3-4B6C-B259-6F445A5FC4A9}" type="pres">
      <dgm:prSet presAssocID="{E1C8C040-C72F-42B7-ACBC-E9AF740A1E10}" presName="childNode" presStyleLbl="node1" presStyleIdx="5" presStyleCnt="6" custScaleX="102446" custLinFactY="-42072" custLinFactNeighborX="-23" custLinFactNeighborY="-100000">
        <dgm:presLayoutVars>
          <dgm:bulletEnabled val="1"/>
        </dgm:presLayoutVars>
      </dgm:prSet>
      <dgm:spPr/>
    </dgm:pt>
  </dgm:ptLst>
  <dgm:cxnLst>
    <dgm:cxn modelId="{4B33E808-752C-46A2-B35D-08ECC8C63848}" srcId="{C03FC009-4F9E-4C39-B129-5E5022534D2D}" destId="{E1C8C040-C72F-42B7-ACBC-E9AF740A1E10}" srcOrd="2" destOrd="0" parTransId="{59D2534C-5A11-473C-9C98-DF9F73DAEEBA}" sibTransId="{B18E30B2-9CD8-4B75-8751-9313860C5700}"/>
    <dgm:cxn modelId="{63E9F20E-7F20-4568-8985-5DC07693EBEF}" srcId="{8C8D61EA-BB0A-4E41-A756-E7560846F741}" destId="{C4B7FFA6-5403-4A6C-B33E-6C98D79B6CF1}" srcOrd="0" destOrd="0" parTransId="{C4F088B9-1557-4199-AEB7-9A950EE1FC4B}" sibTransId="{3186CFC1-05C9-4896-9CFA-AAADD9EF0ECB}"/>
    <dgm:cxn modelId="{ED68191B-D812-4291-935F-F93FCF6FD15A}" type="presOf" srcId="{37297C0A-76B9-4910-8C2D-BF50D46F4CE4}" destId="{0241B853-F961-47AA-A122-A8A75708CC1C}" srcOrd="0" destOrd="0" presId="urn:microsoft.com/office/officeart/2005/8/layout/lProcess2"/>
    <dgm:cxn modelId="{39951C61-EE55-4134-A3AC-926DCEFAA5A0}" type="presOf" srcId="{C4B7FFA6-5403-4A6C-B33E-6C98D79B6CF1}" destId="{CFAC44B9-1A68-44FA-B1D2-34FA479C8F6E}" srcOrd="0" destOrd="0" presId="urn:microsoft.com/office/officeart/2005/8/layout/lProcess2"/>
    <dgm:cxn modelId="{DC960A47-602D-4264-A848-A0B18F933418}" srcId="{8C8D61EA-BB0A-4E41-A756-E7560846F741}" destId="{F8A2A318-3DF4-4BD8-9A92-1C3530DFA028}" srcOrd="1" destOrd="0" parTransId="{8FB5A6B9-B72F-4F79-8511-1C33F0149998}" sibTransId="{61DF9EE6-BDFF-4ED2-8193-945540B1554D}"/>
    <dgm:cxn modelId="{52985B49-AA3A-4F26-96A1-AFD4EC029DAC}" type="presOf" srcId="{C6723564-01CE-40F1-8C3F-84ACD7F7BF7F}" destId="{3391FF70-AC94-4C50-88E0-536D5DFFC02B}" srcOrd="0" destOrd="0" presId="urn:microsoft.com/office/officeart/2005/8/layout/lProcess2"/>
    <dgm:cxn modelId="{CD8AB44C-5B06-43D0-B2F8-904B6614851D}" type="presOf" srcId="{30474CB6-6DEC-43D4-8443-C4780FAE1B27}" destId="{E6EF45DC-BC32-4B68-A95C-CDDCDBD50F60}"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383FD276-C98B-4B53-84D1-4356297F9271}" srcId="{C03FC009-4F9E-4C39-B129-5E5022534D2D}" destId="{30474CB6-6DEC-43D4-8443-C4780FAE1B27}" srcOrd="1" destOrd="0" parTransId="{CEB48BD2-29BB-496C-8EFA-9BF734CCA047}" sibTransId="{6B41B705-4C57-4594-8186-82317BE1F599}"/>
    <dgm:cxn modelId="{03EB6D7A-3631-4C84-91D1-1911DDDCF3A1}" type="presOf" srcId="{C03FC009-4F9E-4C39-B129-5E5022534D2D}" destId="{58BEDF9B-2376-4CB0-9404-9FBEAD04E51F}" srcOrd="0" destOrd="0" presId="urn:microsoft.com/office/officeart/2005/8/layout/lProcess2"/>
    <dgm:cxn modelId="{E9460D81-AC8D-49FC-B5D2-8A6835F541E3}" srcId="{C03FC009-4F9E-4C39-B129-5E5022534D2D}" destId="{37297C0A-76B9-4910-8C2D-BF50D46F4CE4}" srcOrd="0" destOrd="0" parTransId="{10C42D38-2313-44A5-B70A-C1B4720330C9}" sibTransId="{DF94DF2B-C350-4162-AF00-63E94F3FD0A1}"/>
    <dgm:cxn modelId="{FA5561A6-2519-4427-9905-39C57402A4D8}" type="presOf" srcId="{8C8D61EA-BB0A-4E41-A756-E7560846F741}" destId="{63CC26E5-BC54-4DE9-93DB-F724AC82091E}" srcOrd="0" destOrd="0" presId="urn:microsoft.com/office/officeart/2005/8/layout/lProcess2"/>
    <dgm:cxn modelId="{9F1752A6-4262-4D33-AC15-5F61882518E9}" srcId="{8C8D61EA-BB0A-4E41-A756-E7560846F741}" destId="{3CD8AF69-58B2-4A3D-B5F5-0E29AF9EE220}" srcOrd="2" destOrd="0" parTransId="{A2A6EAC9-BFF7-4C75-A95F-6517B3A452AF}" sibTransId="{8C1577AC-E791-4456-B421-4F2A2B260AF3}"/>
    <dgm:cxn modelId="{AF54A3B1-9976-4149-8ACC-4914B4DD4736}" type="presOf" srcId="{8C8D61EA-BB0A-4E41-A756-E7560846F741}" destId="{E8E2FE54-E470-48E5-AB0B-74FAE0301147}" srcOrd="1" destOrd="0" presId="urn:microsoft.com/office/officeart/2005/8/layout/lProcess2"/>
    <dgm:cxn modelId="{29DE13DF-64FD-45E0-A0D5-9A8F6F74492A}" type="presOf" srcId="{3CD8AF69-58B2-4A3D-B5F5-0E29AF9EE220}" destId="{A88B0616-98DF-433E-82D0-330078B0C99C}"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BC610EE-3639-4EBF-8C14-D8B83614132C}" type="presOf" srcId="{F8A2A318-3DF4-4BD8-9A92-1C3530DFA028}" destId="{236B56F7-00FA-4658-8956-327B2742FC1D}" srcOrd="0"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A32613F3-9727-423D-A137-6C282AC5F8AC}" type="presOf" srcId="{E1C8C040-C72F-42B7-ACBC-E9AF740A1E10}" destId="{31FA6C99-9CC3-4B6C-B259-6F445A5FC4A9}" srcOrd="0" destOrd="0" presId="urn:microsoft.com/office/officeart/2005/8/layout/lProcess2"/>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4F85B560-9284-4152-9F19-092DA0EB8A26}" type="presParOf" srcId="{29BCDB64-F81E-4A2C-B324-76D7F1580B1B}" destId="{CFAC44B9-1A68-44FA-B1D2-34FA479C8F6E}" srcOrd="0" destOrd="0" presId="urn:microsoft.com/office/officeart/2005/8/layout/lProcess2"/>
    <dgm:cxn modelId="{7B1F395B-5346-4249-B16E-D8D5E0153916}" type="presParOf" srcId="{29BCDB64-F81E-4A2C-B324-76D7F1580B1B}" destId="{B7DFEDAF-6D08-4DA8-BB4B-0899E84D4480}" srcOrd="1" destOrd="0" presId="urn:microsoft.com/office/officeart/2005/8/layout/lProcess2"/>
    <dgm:cxn modelId="{A863B4C3-7386-42EA-8947-E6724A93DA3D}" type="presParOf" srcId="{29BCDB64-F81E-4A2C-B324-76D7F1580B1B}" destId="{236B56F7-00FA-4658-8956-327B2742FC1D}" srcOrd="2" destOrd="0" presId="urn:microsoft.com/office/officeart/2005/8/layout/lProcess2"/>
    <dgm:cxn modelId="{1ACF49E9-CD15-4271-85CF-FB1F326553BF}" type="presParOf" srcId="{29BCDB64-F81E-4A2C-B324-76D7F1580B1B}" destId="{272DF5BA-FCA1-4443-9BD3-4DD7F221D445}" srcOrd="3" destOrd="0" presId="urn:microsoft.com/office/officeart/2005/8/layout/lProcess2"/>
    <dgm:cxn modelId="{52B77DC0-1949-416B-883B-E576989C0E48}" type="presParOf" srcId="{29BCDB64-F81E-4A2C-B324-76D7F1580B1B}" destId="{A88B0616-98DF-433E-82D0-330078B0C99C}" srcOrd="4"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55ECEC48-F8AB-4E32-A7ED-EB9707161357}" type="presParOf" srcId="{33736BAA-227A-43E7-B6D8-FC97BD6FB104}" destId="{0241B853-F961-47AA-A122-A8A75708CC1C}" srcOrd="0" destOrd="0" presId="urn:microsoft.com/office/officeart/2005/8/layout/lProcess2"/>
    <dgm:cxn modelId="{546DD6CB-9727-4F19-9357-19B8069AE7CC}" type="presParOf" srcId="{33736BAA-227A-43E7-B6D8-FC97BD6FB104}" destId="{9A89A37C-1932-4DE7-B45D-1F5E0EFAEEE7}" srcOrd="1" destOrd="0" presId="urn:microsoft.com/office/officeart/2005/8/layout/lProcess2"/>
    <dgm:cxn modelId="{D3BAA394-CC04-40B6-8650-A007058CE4B9}" type="presParOf" srcId="{33736BAA-227A-43E7-B6D8-FC97BD6FB104}" destId="{E6EF45DC-BC32-4B68-A95C-CDDCDBD50F60}" srcOrd="2" destOrd="0" presId="urn:microsoft.com/office/officeart/2005/8/layout/lProcess2"/>
    <dgm:cxn modelId="{AF64A791-C7FA-48DA-B037-F13536F88D94}" type="presParOf" srcId="{33736BAA-227A-43E7-B6D8-FC97BD6FB104}" destId="{EDE9B811-5CA1-4F35-AF42-0FB7D3CDF547}" srcOrd="3" destOrd="0" presId="urn:microsoft.com/office/officeart/2005/8/layout/lProcess2"/>
    <dgm:cxn modelId="{1C287414-92C2-490B-8269-720D5ACAFA84}" type="presParOf" srcId="{33736BAA-227A-43E7-B6D8-FC97BD6FB104}" destId="{31FA6C99-9CC3-4B6C-B259-6F445A5FC4A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4B7FFA6-5403-4A6C-B33E-6C98D79B6CF1}">
      <dgm:prSet phldrT="[Text]" custT="1"/>
      <dgm:spPr/>
      <dgm:t>
        <a:bodyPr/>
        <a:lstStyle/>
        <a:p>
          <a:r>
            <a:rPr lang="mn-MN" sz="1200" dirty="0">
              <a:latin typeface="Arial" panose="020B0604020202020204" pitchFamily="34" charset="0"/>
              <a:cs typeface="Arial" panose="020B0604020202020204" pitchFamily="34" charset="0"/>
            </a:rPr>
            <a:t>Үнсний шугам үйлдвэрт нэвтрүүлэх</a:t>
          </a:r>
          <a:endParaRPr lang="en-US" sz="1200" dirty="0">
            <a:latin typeface="Arial" panose="020B0604020202020204" pitchFamily="34" charset="0"/>
            <a:cs typeface="Arial" panose="020B0604020202020204" pitchFamily="34" charset="0"/>
          </a:endParaRPr>
        </a:p>
      </dgm:t>
    </dgm:pt>
    <dgm:pt modelId="{C4F088B9-1557-4199-AEB7-9A950EE1FC4B}" type="parTrans" cxnId="{63E9F20E-7F20-4568-8985-5DC07693EBEF}">
      <dgm:prSet/>
      <dgm:spPr/>
      <dgm:t>
        <a:bodyPr/>
        <a:lstStyle/>
        <a:p>
          <a:endParaRPr lang="en-US" sz="1200">
            <a:latin typeface="Arial" panose="020B0604020202020204" pitchFamily="34" charset="0"/>
            <a:cs typeface="Arial" panose="020B0604020202020204" pitchFamily="34" charset="0"/>
          </a:endParaRPr>
        </a:p>
      </dgm:t>
    </dgm:pt>
    <dgm:pt modelId="{3186CFC1-05C9-4896-9CFA-AAADD9EF0ECB}" type="sibTrans" cxnId="{63E9F20E-7F20-4568-8985-5DC07693EBEF}">
      <dgm:prSet/>
      <dgm:spPr/>
      <dgm:t>
        <a:bodyPr/>
        <a:lstStyle/>
        <a:p>
          <a:endParaRPr lang="en-US" sz="1200">
            <a:latin typeface="Arial" panose="020B0604020202020204" pitchFamily="34" charset="0"/>
            <a:cs typeface="Arial" panose="020B0604020202020204" pitchFamily="34" charset="0"/>
          </a:endParaRPr>
        </a:p>
      </dgm:t>
    </dgm:pt>
    <dgm:pt modelId="{F8A2A318-3DF4-4BD8-9A92-1C3530DFA028}">
      <dgm:prSet phldrT="[Text]" custT="1"/>
      <dgm:spPr/>
      <dgm:t>
        <a:bodyPr/>
        <a:lstStyle/>
        <a:p>
          <a:r>
            <a:rPr lang="mn-MN" sz="1200" dirty="0">
              <a:latin typeface="Arial" panose="020B0604020202020204" pitchFamily="34" charset="0"/>
              <a:cs typeface="Arial" panose="020B0604020202020204" pitchFamily="34" charset="0"/>
            </a:rPr>
            <a:t>1-р үйлдвэрийг өвлийн улиралд ажилладаг болгох</a:t>
          </a:r>
          <a:endParaRPr lang="en-US" sz="1200" dirty="0">
            <a:latin typeface="Arial" panose="020B0604020202020204" pitchFamily="34" charset="0"/>
            <a:cs typeface="Arial" panose="020B0604020202020204" pitchFamily="34" charset="0"/>
          </a:endParaRPr>
        </a:p>
      </dgm:t>
    </dgm:pt>
    <dgm:pt modelId="{8FB5A6B9-B72F-4F79-8511-1C33F0149998}" type="parTrans" cxnId="{DC960A47-602D-4264-A848-A0B18F933418}">
      <dgm:prSet/>
      <dgm:spPr/>
      <dgm:t>
        <a:bodyPr/>
        <a:lstStyle/>
        <a:p>
          <a:endParaRPr lang="en-US" sz="1200">
            <a:latin typeface="Arial" panose="020B0604020202020204" pitchFamily="34" charset="0"/>
            <a:cs typeface="Arial" panose="020B0604020202020204" pitchFamily="34" charset="0"/>
          </a:endParaRPr>
        </a:p>
      </dgm:t>
    </dgm:pt>
    <dgm:pt modelId="{61DF9EE6-BDFF-4ED2-8193-945540B1554D}" type="sibTrans" cxnId="{DC960A47-602D-4264-A848-A0B18F933418}">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3CD8AF69-58B2-4A3D-B5F5-0E29AF9EE220}">
      <dgm:prSet phldrT="[Text]" custT="1"/>
      <dgm:spPr/>
      <dgm:t>
        <a:bodyPr/>
        <a:lstStyle/>
        <a:p>
          <a:r>
            <a:rPr lang="mn-MN" sz="1200" dirty="0">
              <a:latin typeface="Arial" panose="020B0604020202020204" pitchFamily="34" charset="0"/>
              <a:cs typeface="Arial" panose="020B0604020202020204" pitchFamily="34" charset="0"/>
            </a:rPr>
            <a:t>Өөрийн засварын цех байгуулах</a:t>
          </a:r>
          <a:endParaRPr lang="en-US" sz="1200" dirty="0">
            <a:latin typeface="Arial" panose="020B0604020202020204" pitchFamily="34" charset="0"/>
            <a:cs typeface="Arial" panose="020B0604020202020204" pitchFamily="34" charset="0"/>
          </a:endParaRPr>
        </a:p>
      </dgm:t>
    </dgm:pt>
    <dgm:pt modelId="{A2A6EAC9-BFF7-4C75-A95F-6517B3A452AF}" type="parTrans" cxnId="{9F1752A6-4262-4D33-AC15-5F61882518E9}">
      <dgm:prSet/>
      <dgm:spPr/>
      <dgm:t>
        <a:bodyPr/>
        <a:lstStyle/>
        <a:p>
          <a:endParaRPr lang="en-US"/>
        </a:p>
      </dgm:t>
    </dgm:pt>
    <dgm:pt modelId="{8C1577AC-E791-4456-B421-4F2A2B260AF3}" type="sibTrans" cxnId="{9F1752A6-4262-4D33-AC15-5F61882518E9}">
      <dgm:prSet/>
      <dgm:spPr/>
      <dgm:t>
        <a:bodyPr/>
        <a:lstStyle/>
        <a:p>
          <a:endParaRPr lang="en-US"/>
        </a:p>
      </dgm:t>
    </dgm:pt>
    <dgm:pt modelId="{37297C0A-76B9-4910-8C2D-BF50D46F4CE4}">
      <dgm:prSet phldrT="[Text]" custT="1"/>
      <dgm:spPr/>
      <dgm:t>
        <a:bodyPr/>
        <a:lstStyle/>
        <a:p>
          <a:r>
            <a:rPr lang="mn-MN" sz="1200" dirty="0">
              <a:latin typeface="Arial" panose="020B0604020202020204" pitchFamily="34" charset="0"/>
              <a:cs typeface="Arial" panose="020B0604020202020204" pitchFamily="34" charset="0"/>
            </a:rPr>
            <a:t>Хөрөнгө оруулалтын асуудал шийдэгдээгүй учир хийгдээгүй.</a:t>
          </a:r>
          <a:endParaRPr lang="en-US" sz="1200" b="1" dirty="0">
            <a:latin typeface="Arial" panose="020B0604020202020204" pitchFamily="34" charset="0"/>
            <a:cs typeface="Arial" panose="020B0604020202020204" pitchFamily="34" charset="0"/>
          </a:endParaRPr>
        </a:p>
      </dgm:t>
    </dgm:pt>
    <dgm:pt modelId="{10C42D38-2313-44A5-B70A-C1B4720330C9}" type="parTrans" cxnId="{E9460D81-AC8D-49FC-B5D2-8A6835F541E3}">
      <dgm:prSet/>
      <dgm:spPr/>
      <dgm:t>
        <a:bodyPr/>
        <a:lstStyle/>
        <a:p>
          <a:endParaRPr lang="en-US"/>
        </a:p>
      </dgm:t>
    </dgm:pt>
    <dgm:pt modelId="{DF94DF2B-C350-4162-AF00-63E94F3FD0A1}" type="sibTrans" cxnId="{E9460D81-AC8D-49FC-B5D2-8A6835F541E3}">
      <dgm:prSet/>
      <dgm:spPr/>
      <dgm:t>
        <a:bodyPr/>
        <a:lstStyle/>
        <a:p>
          <a:endParaRPr lang="en-US"/>
        </a:p>
      </dgm:t>
    </dgm:pt>
    <dgm:pt modelId="{30474CB6-6DEC-43D4-8443-C4780FAE1B27}">
      <dgm:prSet phldrT="[Text]" custT="1"/>
      <dgm:spPr/>
      <dgm:t>
        <a:bodyPr/>
        <a:lstStyle/>
        <a:p>
          <a:pPr algn="just"/>
          <a:r>
            <a:rPr lang="mn-MN" sz="1200" dirty="0">
              <a:latin typeface="Arial" panose="020B0604020202020204" pitchFamily="34" charset="0"/>
              <a:cs typeface="Arial" panose="020B0604020202020204" pitchFamily="34" charset="0"/>
            </a:rPr>
            <a:t>12 сард үйлдвэрийг өвөл ажиллах бэлтгэлийг хангаж ажиллаж эхэлж байсан боловч ковид-19 цар тахалтай холбоотойгоор зогссон.</a:t>
          </a:r>
          <a:endParaRPr lang="en-US" sz="1200" dirty="0">
            <a:latin typeface="Arial" panose="020B0604020202020204" pitchFamily="34" charset="0"/>
            <a:cs typeface="Arial" panose="020B0604020202020204" pitchFamily="34" charset="0"/>
          </a:endParaRPr>
        </a:p>
      </dgm:t>
    </dgm:pt>
    <dgm:pt modelId="{CEB48BD2-29BB-496C-8EFA-9BF734CCA047}" type="parTrans" cxnId="{383FD276-C98B-4B53-84D1-4356297F9271}">
      <dgm:prSet/>
      <dgm:spPr/>
      <dgm:t>
        <a:bodyPr/>
        <a:lstStyle/>
        <a:p>
          <a:endParaRPr lang="en-US"/>
        </a:p>
      </dgm:t>
    </dgm:pt>
    <dgm:pt modelId="{6B41B705-4C57-4594-8186-82317BE1F599}" type="sibTrans" cxnId="{383FD276-C98B-4B53-84D1-4356297F9271}">
      <dgm:prSet/>
      <dgm:spPr/>
      <dgm:t>
        <a:bodyPr/>
        <a:lstStyle/>
        <a:p>
          <a:endParaRPr lang="en-US"/>
        </a:p>
      </dgm:t>
    </dgm:pt>
    <dgm:pt modelId="{E1C8C040-C72F-42B7-ACBC-E9AF740A1E10}">
      <dgm:prSet phldrT="[Text]" custT="1"/>
      <dgm:spPr/>
      <dgm:t>
        <a:bodyPr/>
        <a:lstStyle/>
        <a:p>
          <a:r>
            <a:rPr lang="mn-MN" sz="1200" dirty="0">
              <a:latin typeface="Arial" panose="020B0604020202020204" pitchFamily="34" charset="0"/>
              <a:cs typeface="Arial" panose="020B0604020202020204" pitchFamily="34" charset="0"/>
            </a:rPr>
            <a:t>Хөрөнгө оруулалтын асуудал шийдэгдээгүй учир хийгдээгүй.</a:t>
          </a:r>
          <a:endParaRPr lang="en-US" sz="1200" dirty="0">
            <a:latin typeface="Arial" panose="020B0604020202020204" pitchFamily="34" charset="0"/>
            <a:cs typeface="Arial" panose="020B0604020202020204" pitchFamily="34" charset="0"/>
          </a:endParaRPr>
        </a:p>
      </dgm:t>
    </dgm:pt>
    <dgm:pt modelId="{59D2534C-5A11-473C-9C98-DF9F73DAEEBA}" type="parTrans" cxnId="{4B33E808-752C-46A2-B35D-08ECC8C63848}">
      <dgm:prSet/>
      <dgm:spPr/>
      <dgm:t>
        <a:bodyPr/>
        <a:lstStyle/>
        <a:p>
          <a:endParaRPr lang="en-US"/>
        </a:p>
      </dgm:t>
    </dgm:pt>
    <dgm:pt modelId="{B18E30B2-9CD8-4B75-8751-9313860C5700}" type="sibTrans" cxnId="{4B33E808-752C-46A2-B35D-08ECC8C63848}">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LinFactNeighborX="-4018"/>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CFAC44B9-1A68-44FA-B1D2-34FA479C8F6E}" type="pres">
      <dgm:prSet presAssocID="{C4B7FFA6-5403-4A6C-B33E-6C98D79B6CF1}" presName="childNode" presStyleLbl="node1" presStyleIdx="0" presStyleCnt="6" custScaleX="101487" custScaleY="104103" custLinFactY="-43730" custLinFactNeighborX="-599" custLinFactNeighborY="-100000">
        <dgm:presLayoutVars>
          <dgm:bulletEnabled val="1"/>
        </dgm:presLayoutVars>
      </dgm:prSet>
      <dgm:spPr/>
    </dgm:pt>
    <dgm:pt modelId="{B7DFEDAF-6D08-4DA8-BB4B-0899E84D4480}" type="pres">
      <dgm:prSet presAssocID="{C4B7FFA6-5403-4A6C-B33E-6C98D79B6CF1}" presName="aSpace2" presStyleCnt="0"/>
      <dgm:spPr/>
    </dgm:pt>
    <dgm:pt modelId="{236B56F7-00FA-4658-8956-327B2742FC1D}" type="pres">
      <dgm:prSet presAssocID="{F8A2A318-3DF4-4BD8-9A92-1C3530DFA028}" presName="childNode" presStyleLbl="node1" presStyleIdx="1" presStyleCnt="6" custScaleX="102446" custScaleY="99059" custLinFactY="-37515" custLinFactNeighborX="-23" custLinFactNeighborY="-100000">
        <dgm:presLayoutVars>
          <dgm:bulletEnabled val="1"/>
        </dgm:presLayoutVars>
      </dgm:prSet>
      <dgm:spPr/>
    </dgm:pt>
    <dgm:pt modelId="{272DF5BA-FCA1-4443-9BD3-4DD7F221D445}" type="pres">
      <dgm:prSet presAssocID="{F8A2A318-3DF4-4BD8-9A92-1C3530DFA028}" presName="aSpace2" presStyleCnt="0"/>
      <dgm:spPr/>
    </dgm:pt>
    <dgm:pt modelId="{A88B0616-98DF-433E-82D0-330078B0C99C}" type="pres">
      <dgm:prSet presAssocID="{3CD8AF69-58B2-4A3D-B5F5-0E29AF9EE220}" presName="childNode" presStyleLbl="node1" presStyleIdx="2" presStyleCnt="6" custScaleX="102446" custLinFactY="-42072" custLinFactNeighborX="-23" custLinFactNeighborY="-100000">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LinFactNeighborX="3803" custLinFactNeighborY="446"/>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0241B853-F961-47AA-A122-A8A75708CC1C}" type="pres">
      <dgm:prSet presAssocID="{37297C0A-76B9-4910-8C2D-BF50D46F4CE4}" presName="childNode" presStyleLbl="node1" presStyleIdx="3" presStyleCnt="6" custScaleX="101487" custScaleY="104103" custLinFactY="-43730" custLinFactNeighborX="-599" custLinFactNeighborY="-100000">
        <dgm:presLayoutVars>
          <dgm:bulletEnabled val="1"/>
        </dgm:presLayoutVars>
      </dgm:prSet>
      <dgm:spPr/>
    </dgm:pt>
    <dgm:pt modelId="{9A89A37C-1932-4DE7-B45D-1F5E0EFAEEE7}" type="pres">
      <dgm:prSet presAssocID="{37297C0A-76B9-4910-8C2D-BF50D46F4CE4}" presName="aSpace2" presStyleCnt="0"/>
      <dgm:spPr/>
    </dgm:pt>
    <dgm:pt modelId="{E6EF45DC-BC32-4B68-A95C-CDDCDBD50F60}" type="pres">
      <dgm:prSet presAssocID="{30474CB6-6DEC-43D4-8443-C4780FAE1B27}" presName="childNode" presStyleLbl="node1" presStyleIdx="4" presStyleCnt="6" custScaleX="102446" custScaleY="99059" custLinFactY="-37515" custLinFactNeighborX="-23" custLinFactNeighborY="-100000">
        <dgm:presLayoutVars>
          <dgm:bulletEnabled val="1"/>
        </dgm:presLayoutVars>
      </dgm:prSet>
      <dgm:spPr/>
    </dgm:pt>
    <dgm:pt modelId="{EDE9B811-5CA1-4F35-AF42-0FB7D3CDF547}" type="pres">
      <dgm:prSet presAssocID="{30474CB6-6DEC-43D4-8443-C4780FAE1B27}" presName="aSpace2" presStyleCnt="0"/>
      <dgm:spPr/>
    </dgm:pt>
    <dgm:pt modelId="{31FA6C99-9CC3-4B6C-B259-6F445A5FC4A9}" type="pres">
      <dgm:prSet presAssocID="{E1C8C040-C72F-42B7-ACBC-E9AF740A1E10}" presName="childNode" presStyleLbl="node1" presStyleIdx="5" presStyleCnt="6" custScaleX="102446" custLinFactY="-42072" custLinFactNeighborX="-23" custLinFactNeighborY="-100000">
        <dgm:presLayoutVars>
          <dgm:bulletEnabled val="1"/>
        </dgm:presLayoutVars>
      </dgm:prSet>
      <dgm:spPr/>
    </dgm:pt>
  </dgm:ptLst>
  <dgm:cxnLst>
    <dgm:cxn modelId="{4B33E808-752C-46A2-B35D-08ECC8C63848}" srcId="{C03FC009-4F9E-4C39-B129-5E5022534D2D}" destId="{E1C8C040-C72F-42B7-ACBC-E9AF740A1E10}" srcOrd="2" destOrd="0" parTransId="{59D2534C-5A11-473C-9C98-DF9F73DAEEBA}" sibTransId="{B18E30B2-9CD8-4B75-8751-9313860C5700}"/>
    <dgm:cxn modelId="{63E9F20E-7F20-4568-8985-5DC07693EBEF}" srcId="{8C8D61EA-BB0A-4E41-A756-E7560846F741}" destId="{C4B7FFA6-5403-4A6C-B33E-6C98D79B6CF1}" srcOrd="0" destOrd="0" parTransId="{C4F088B9-1557-4199-AEB7-9A950EE1FC4B}" sibTransId="{3186CFC1-05C9-4896-9CFA-AAADD9EF0ECB}"/>
    <dgm:cxn modelId="{ED68191B-D812-4291-935F-F93FCF6FD15A}" type="presOf" srcId="{37297C0A-76B9-4910-8C2D-BF50D46F4CE4}" destId="{0241B853-F961-47AA-A122-A8A75708CC1C}" srcOrd="0" destOrd="0" presId="urn:microsoft.com/office/officeart/2005/8/layout/lProcess2"/>
    <dgm:cxn modelId="{39951C61-EE55-4134-A3AC-926DCEFAA5A0}" type="presOf" srcId="{C4B7FFA6-5403-4A6C-B33E-6C98D79B6CF1}" destId="{CFAC44B9-1A68-44FA-B1D2-34FA479C8F6E}" srcOrd="0" destOrd="0" presId="urn:microsoft.com/office/officeart/2005/8/layout/lProcess2"/>
    <dgm:cxn modelId="{DC960A47-602D-4264-A848-A0B18F933418}" srcId="{8C8D61EA-BB0A-4E41-A756-E7560846F741}" destId="{F8A2A318-3DF4-4BD8-9A92-1C3530DFA028}" srcOrd="1" destOrd="0" parTransId="{8FB5A6B9-B72F-4F79-8511-1C33F0149998}" sibTransId="{61DF9EE6-BDFF-4ED2-8193-945540B1554D}"/>
    <dgm:cxn modelId="{52985B49-AA3A-4F26-96A1-AFD4EC029DAC}" type="presOf" srcId="{C6723564-01CE-40F1-8C3F-84ACD7F7BF7F}" destId="{3391FF70-AC94-4C50-88E0-536D5DFFC02B}" srcOrd="0" destOrd="0" presId="urn:microsoft.com/office/officeart/2005/8/layout/lProcess2"/>
    <dgm:cxn modelId="{CD8AB44C-5B06-43D0-B2F8-904B6614851D}" type="presOf" srcId="{30474CB6-6DEC-43D4-8443-C4780FAE1B27}" destId="{E6EF45DC-BC32-4B68-A95C-CDDCDBD50F60}"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383FD276-C98B-4B53-84D1-4356297F9271}" srcId="{C03FC009-4F9E-4C39-B129-5E5022534D2D}" destId="{30474CB6-6DEC-43D4-8443-C4780FAE1B27}" srcOrd="1" destOrd="0" parTransId="{CEB48BD2-29BB-496C-8EFA-9BF734CCA047}" sibTransId="{6B41B705-4C57-4594-8186-82317BE1F599}"/>
    <dgm:cxn modelId="{03EB6D7A-3631-4C84-91D1-1911DDDCF3A1}" type="presOf" srcId="{C03FC009-4F9E-4C39-B129-5E5022534D2D}" destId="{58BEDF9B-2376-4CB0-9404-9FBEAD04E51F}" srcOrd="0" destOrd="0" presId="urn:microsoft.com/office/officeart/2005/8/layout/lProcess2"/>
    <dgm:cxn modelId="{E9460D81-AC8D-49FC-B5D2-8A6835F541E3}" srcId="{C03FC009-4F9E-4C39-B129-5E5022534D2D}" destId="{37297C0A-76B9-4910-8C2D-BF50D46F4CE4}" srcOrd="0" destOrd="0" parTransId="{10C42D38-2313-44A5-B70A-C1B4720330C9}" sibTransId="{DF94DF2B-C350-4162-AF00-63E94F3FD0A1}"/>
    <dgm:cxn modelId="{FA5561A6-2519-4427-9905-39C57402A4D8}" type="presOf" srcId="{8C8D61EA-BB0A-4E41-A756-E7560846F741}" destId="{63CC26E5-BC54-4DE9-93DB-F724AC82091E}" srcOrd="0" destOrd="0" presId="urn:microsoft.com/office/officeart/2005/8/layout/lProcess2"/>
    <dgm:cxn modelId="{9F1752A6-4262-4D33-AC15-5F61882518E9}" srcId="{8C8D61EA-BB0A-4E41-A756-E7560846F741}" destId="{3CD8AF69-58B2-4A3D-B5F5-0E29AF9EE220}" srcOrd="2" destOrd="0" parTransId="{A2A6EAC9-BFF7-4C75-A95F-6517B3A452AF}" sibTransId="{8C1577AC-E791-4456-B421-4F2A2B260AF3}"/>
    <dgm:cxn modelId="{AF54A3B1-9976-4149-8ACC-4914B4DD4736}" type="presOf" srcId="{8C8D61EA-BB0A-4E41-A756-E7560846F741}" destId="{E8E2FE54-E470-48E5-AB0B-74FAE0301147}" srcOrd="1" destOrd="0" presId="urn:microsoft.com/office/officeart/2005/8/layout/lProcess2"/>
    <dgm:cxn modelId="{29DE13DF-64FD-45E0-A0D5-9A8F6F74492A}" type="presOf" srcId="{3CD8AF69-58B2-4A3D-B5F5-0E29AF9EE220}" destId="{A88B0616-98DF-433E-82D0-330078B0C99C}"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BC610EE-3639-4EBF-8C14-D8B83614132C}" type="presOf" srcId="{F8A2A318-3DF4-4BD8-9A92-1C3530DFA028}" destId="{236B56F7-00FA-4658-8956-327B2742FC1D}" srcOrd="0"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A32613F3-9727-423D-A137-6C282AC5F8AC}" type="presOf" srcId="{E1C8C040-C72F-42B7-ACBC-E9AF740A1E10}" destId="{31FA6C99-9CC3-4B6C-B259-6F445A5FC4A9}" srcOrd="0" destOrd="0" presId="urn:microsoft.com/office/officeart/2005/8/layout/lProcess2"/>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4F85B560-9284-4152-9F19-092DA0EB8A26}" type="presParOf" srcId="{29BCDB64-F81E-4A2C-B324-76D7F1580B1B}" destId="{CFAC44B9-1A68-44FA-B1D2-34FA479C8F6E}" srcOrd="0" destOrd="0" presId="urn:microsoft.com/office/officeart/2005/8/layout/lProcess2"/>
    <dgm:cxn modelId="{7B1F395B-5346-4249-B16E-D8D5E0153916}" type="presParOf" srcId="{29BCDB64-F81E-4A2C-B324-76D7F1580B1B}" destId="{B7DFEDAF-6D08-4DA8-BB4B-0899E84D4480}" srcOrd="1" destOrd="0" presId="urn:microsoft.com/office/officeart/2005/8/layout/lProcess2"/>
    <dgm:cxn modelId="{A863B4C3-7386-42EA-8947-E6724A93DA3D}" type="presParOf" srcId="{29BCDB64-F81E-4A2C-B324-76D7F1580B1B}" destId="{236B56F7-00FA-4658-8956-327B2742FC1D}" srcOrd="2" destOrd="0" presId="urn:microsoft.com/office/officeart/2005/8/layout/lProcess2"/>
    <dgm:cxn modelId="{1ACF49E9-CD15-4271-85CF-FB1F326553BF}" type="presParOf" srcId="{29BCDB64-F81E-4A2C-B324-76D7F1580B1B}" destId="{272DF5BA-FCA1-4443-9BD3-4DD7F221D445}" srcOrd="3" destOrd="0" presId="urn:microsoft.com/office/officeart/2005/8/layout/lProcess2"/>
    <dgm:cxn modelId="{52B77DC0-1949-416B-883B-E576989C0E48}" type="presParOf" srcId="{29BCDB64-F81E-4A2C-B324-76D7F1580B1B}" destId="{A88B0616-98DF-433E-82D0-330078B0C99C}" srcOrd="4"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55ECEC48-F8AB-4E32-A7ED-EB9707161357}" type="presParOf" srcId="{33736BAA-227A-43E7-B6D8-FC97BD6FB104}" destId="{0241B853-F961-47AA-A122-A8A75708CC1C}" srcOrd="0" destOrd="0" presId="urn:microsoft.com/office/officeart/2005/8/layout/lProcess2"/>
    <dgm:cxn modelId="{546DD6CB-9727-4F19-9357-19B8069AE7CC}" type="presParOf" srcId="{33736BAA-227A-43E7-B6D8-FC97BD6FB104}" destId="{9A89A37C-1932-4DE7-B45D-1F5E0EFAEEE7}" srcOrd="1" destOrd="0" presId="urn:microsoft.com/office/officeart/2005/8/layout/lProcess2"/>
    <dgm:cxn modelId="{D3BAA394-CC04-40B6-8650-A007058CE4B9}" type="presParOf" srcId="{33736BAA-227A-43E7-B6D8-FC97BD6FB104}" destId="{E6EF45DC-BC32-4B68-A95C-CDDCDBD50F60}" srcOrd="2" destOrd="0" presId="urn:microsoft.com/office/officeart/2005/8/layout/lProcess2"/>
    <dgm:cxn modelId="{AF64A791-C7FA-48DA-B037-F13536F88D94}" type="presParOf" srcId="{33736BAA-227A-43E7-B6D8-FC97BD6FB104}" destId="{EDE9B811-5CA1-4F35-AF42-0FB7D3CDF547}" srcOrd="3" destOrd="0" presId="urn:microsoft.com/office/officeart/2005/8/layout/lProcess2"/>
    <dgm:cxn modelId="{1C287414-92C2-490B-8269-720D5ACAFA84}" type="presParOf" srcId="{33736BAA-227A-43E7-B6D8-FC97BD6FB104}" destId="{31FA6C99-9CC3-4B6C-B259-6F445A5FC4A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endParaRPr lang="en-US" sz="1400" b="1" dirty="0">
            <a:latin typeface="Arial" panose="020B0604020202020204" pitchFamily="34" charset="0"/>
            <a:cs typeface="Arial" panose="020B0604020202020204" pitchFamily="34" charset="0"/>
          </a:endParaRPr>
        </a:p>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endParaRPr lang="en-US" sz="1200" b="1" dirty="0">
            <a:latin typeface="Arial" panose="020B0604020202020204" pitchFamily="34" charset="0"/>
            <a:cs typeface="Arial" panose="020B0604020202020204" pitchFamily="34" charset="0"/>
          </a:endParaRPr>
        </a:p>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050CF4E9-5CCE-44D6-9EF8-2A94A71636E4}">
      <dgm:prSet phldrT="[Text]" custT="1"/>
      <dgm:spPr/>
      <dgm:t>
        <a:bodyPr/>
        <a:lstStyle/>
        <a:p>
          <a:r>
            <a:rPr lang="mn-MN" sz="1400" dirty="0">
              <a:latin typeface="Arial" panose="020B0604020202020204" pitchFamily="34" charset="0"/>
              <a:cs typeface="Arial" panose="020B0604020202020204" pitchFamily="34" charset="0"/>
            </a:rPr>
            <a:t>Дархан хотын шинэ цэвэрлэх байгууламжийн төсөл дээр ажиллах</a:t>
          </a:r>
          <a:endParaRPr lang="en-US" sz="1400" dirty="0">
            <a:latin typeface="Arial" panose="020B0604020202020204" pitchFamily="34" charset="0"/>
            <a:cs typeface="Arial" panose="020B0604020202020204" pitchFamily="34" charset="0"/>
          </a:endParaRPr>
        </a:p>
      </dgm:t>
    </dgm:pt>
    <dgm:pt modelId="{A1F6E17F-28AE-46E3-8AC9-748E7DEBD28A}" type="parTrans" cxnId="{0252727A-80EF-441B-B0D9-47AB21D95D9B}">
      <dgm:prSet/>
      <dgm:spPr/>
      <dgm:t>
        <a:bodyPr/>
        <a:lstStyle/>
        <a:p>
          <a:endParaRPr lang="en-US"/>
        </a:p>
      </dgm:t>
    </dgm:pt>
    <dgm:pt modelId="{AC5E4AB4-E836-4B67-9ED9-D01869DA6895}" type="sibTrans" cxnId="{0252727A-80EF-441B-B0D9-47AB21D95D9B}">
      <dgm:prSet/>
      <dgm:spPr/>
      <dgm:t>
        <a:bodyPr/>
        <a:lstStyle/>
        <a:p>
          <a:endParaRPr lang="en-US"/>
        </a:p>
      </dgm:t>
    </dgm:pt>
    <dgm:pt modelId="{FE9D4452-C75D-4FA0-A80A-8D1C36EA99AE}">
      <dgm:prSet phldrT="[Text]" custT="1"/>
      <dgm:spPr/>
      <dgm:t>
        <a:bodyPr/>
        <a:lstStyle/>
        <a:p>
          <a:pPr algn="just"/>
          <a:r>
            <a:rPr lang="mn-MN" sz="1400" dirty="0">
              <a:latin typeface="Arial" panose="020B0604020202020204" pitchFamily="34" charset="0"/>
              <a:cs typeface="Arial" panose="020B0604020202020204" pitchFamily="34" charset="0"/>
            </a:rPr>
            <a:t>Дархан хотын шинэ цэвэрлэх байгууламжийн төсөл 5</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871</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м.куб бетон нийлүүлж төслийг амжилттай эхлүүлэн явж байна.</a:t>
          </a:r>
          <a:r>
            <a:rPr lang="en-US" sz="1400" dirty="0">
              <a:latin typeface="Arial" panose="020B0604020202020204" pitchFamily="34" charset="0"/>
              <a:cs typeface="Arial" panose="020B0604020202020204" pitchFamily="34" charset="0"/>
            </a:rPr>
            <a:t> 2021 </a:t>
          </a:r>
          <a:r>
            <a:rPr lang="mn-MN" sz="1400" dirty="0">
              <a:latin typeface="Arial" panose="020B0604020202020204" pitchFamily="34" charset="0"/>
              <a:cs typeface="Arial" panose="020B0604020202020204" pitchFamily="34" charset="0"/>
            </a:rPr>
            <a:t>онд дуусахаар байна.</a:t>
          </a:r>
          <a:endParaRPr lang="en-US" sz="1400" dirty="0">
            <a:latin typeface="Arial" panose="020B0604020202020204" pitchFamily="34" charset="0"/>
            <a:cs typeface="Arial" panose="020B0604020202020204" pitchFamily="34" charset="0"/>
          </a:endParaRPr>
        </a:p>
      </dgm:t>
    </dgm:pt>
    <dgm:pt modelId="{9014C799-E323-4396-8C98-B664BD7E9365}" type="parTrans" cxnId="{7C6B0B86-C666-4F60-A61F-29B1F16E7666}">
      <dgm:prSet/>
      <dgm:spPr/>
      <dgm:t>
        <a:bodyPr/>
        <a:lstStyle/>
        <a:p>
          <a:endParaRPr lang="en-US"/>
        </a:p>
      </dgm:t>
    </dgm:pt>
    <dgm:pt modelId="{5D256CC3-0361-4AF0-B13F-C39776808B43}" type="sibTrans" cxnId="{7C6B0B86-C666-4F60-A61F-29B1F16E7666}">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ScaleY="34694" custLinFactNeighborX="-103" custLinFactNeighborY="-27102"/>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4947635C-DA89-475C-B804-05D101020677}" type="pres">
      <dgm:prSet presAssocID="{050CF4E9-5CCE-44D6-9EF8-2A94A71636E4}" presName="childNode" presStyleLbl="node1" presStyleIdx="0" presStyleCnt="2" custScaleX="122266" custScaleY="77839" custLinFactNeighborX="-33" custLinFactNeighborY="13820">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FlipVert="0" custScaleY="34928" custLinFactNeighborX="926" custLinFactNeighborY="-27849"/>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DED7A344-C5F9-4650-8D72-74077430F0EA}" type="pres">
      <dgm:prSet presAssocID="{FE9D4452-C75D-4FA0-A80A-8D1C36EA99AE}" presName="childNode" presStyleLbl="node1" presStyleIdx="1" presStyleCnt="2" custScaleX="121487" custScaleY="81546" custLinFactNeighborX="66" custLinFactNeighborY="15991">
        <dgm:presLayoutVars>
          <dgm:bulletEnabled val="1"/>
        </dgm:presLayoutVars>
      </dgm:prSet>
      <dgm:spPr/>
    </dgm:pt>
  </dgm:ptLst>
  <dgm:cxnLst>
    <dgm:cxn modelId="{52985B49-AA3A-4F26-96A1-AFD4EC029DAC}" type="presOf" srcId="{C6723564-01CE-40F1-8C3F-84ACD7F7BF7F}" destId="{3391FF70-AC94-4C50-88E0-536D5DFFC02B}"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03EB6D7A-3631-4C84-91D1-1911DDDCF3A1}" type="presOf" srcId="{C03FC009-4F9E-4C39-B129-5E5022534D2D}" destId="{58BEDF9B-2376-4CB0-9404-9FBEAD04E51F}" srcOrd="0" destOrd="0" presId="urn:microsoft.com/office/officeart/2005/8/layout/lProcess2"/>
    <dgm:cxn modelId="{0252727A-80EF-441B-B0D9-47AB21D95D9B}" srcId="{8C8D61EA-BB0A-4E41-A756-E7560846F741}" destId="{050CF4E9-5CCE-44D6-9EF8-2A94A71636E4}" srcOrd="0" destOrd="0" parTransId="{A1F6E17F-28AE-46E3-8AC9-748E7DEBD28A}" sibTransId="{AC5E4AB4-E836-4B67-9ED9-D01869DA6895}"/>
    <dgm:cxn modelId="{7C6B0B86-C666-4F60-A61F-29B1F16E7666}" srcId="{C03FC009-4F9E-4C39-B129-5E5022534D2D}" destId="{FE9D4452-C75D-4FA0-A80A-8D1C36EA99AE}" srcOrd="0" destOrd="0" parTransId="{9014C799-E323-4396-8C98-B664BD7E9365}" sibTransId="{5D256CC3-0361-4AF0-B13F-C39776808B43}"/>
    <dgm:cxn modelId="{FA5561A6-2519-4427-9905-39C57402A4D8}" type="presOf" srcId="{8C8D61EA-BB0A-4E41-A756-E7560846F741}" destId="{63CC26E5-BC54-4DE9-93DB-F724AC82091E}" srcOrd="0" destOrd="0" presId="urn:microsoft.com/office/officeart/2005/8/layout/lProcess2"/>
    <dgm:cxn modelId="{AF54A3B1-9976-4149-8ACC-4914B4DD4736}" type="presOf" srcId="{8C8D61EA-BB0A-4E41-A756-E7560846F741}" destId="{E8E2FE54-E470-48E5-AB0B-74FAE0301147}" srcOrd="1" destOrd="0" presId="urn:microsoft.com/office/officeart/2005/8/layout/lProcess2"/>
    <dgm:cxn modelId="{85BE86B8-21E9-4E04-BE9B-817D102489FB}" type="presOf" srcId="{050CF4E9-5CCE-44D6-9EF8-2A94A71636E4}" destId="{4947635C-DA89-475C-B804-05D101020677}" srcOrd="0" destOrd="0" presId="urn:microsoft.com/office/officeart/2005/8/layout/lProcess2"/>
    <dgm:cxn modelId="{505B5FCE-12C1-4A94-84DD-1CDD3DC7ABD0}" type="presOf" srcId="{FE9D4452-C75D-4FA0-A80A-8D1C36EA99AE}" destId="{DED7A344-C5F9-4650-8D72-74077430F0EA}"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8FF1A0CA-14D5-40E4-9283-49700740263D}" type="presParOf" srcId="{29BCDB64-F81E-4A2C-B324-76D7F1580B1B}" destId="{4947635C-DA89-475C-B804-05D101020677}" srcOrd="0"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A9949EA7-F70A-41D2-8CB4-2AFFEDE4308A}" type="presParOf" srcId="{33736BAA-227A-43E7-B6D8-FC97BD6FB104}" destId="{DED7A344-C5F9-4650-8D72-74077430F0E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B7C0099B-C7CE-4AFB-8C4F-FBD4777A1959}">
      <dgm:prSet phldrT="[Text]" custT="1"/>
      <dgm:spPr/>
      <dgm:t>
        <a:bodyPr/>
        <a:lstStyle/>
        <a:p>
          <a:r>
            <a:rPr lang="mn-MN" sz="1400" dirty="0">
              <a:latin typeface="Arial" panose="020B0604020202020204" pitchFamily="34" charset="0"/>
              <a:cs typeface="Arial" panose="020B0604020202020204" pitchFamily="34" charset="0"/>
            </a:rPr>
            <a:t>Хөрөнгө оруулалтын сангийн зээлийн нөхцлийг сайжруулах</a:t>
          </a:r>
          <a:endParaRPr lang="en-US" sz="1400" dirty="0">
            <a:latin typeface="Arial" panose="020B0604020202020204" pitchFamily="34" charset="0"/>
            <a:cs typeface="Arial" panose="020B0604020202020204" pitchFamily="34" charset="0"/>
          </a:endParaRPr>
        </a:p>
      </dgm:t>
    </dgm:pt>
    <dgm:pt modelId="{67FEDBD9-A6D6-4B5B-9C59-F9450CDC563C}" type="parTrans" cxnId="{05CD4D48-6F6C-4660-8E2B-EFADCC7557ED}">
      <dgm:prSet/>
      <dgm:spPr/>
      <dgm:t>
        <a:bodyPr/>
        <a:lstStyle/>
        <a:p>
          <a:endParaRPr lang="en-US"/>
        </a:p>
      </dgm:t>
    </dgm:pt>
    <dgm:pt modelId="{09AC69A8-CD6C-40BA-90FC-5EAF3D24778C}" type="sibTrans" cxnId="{05CD4D48-6F6C-4660-8E2B-EFADCC7557ED}">
      <dgm:prSet/>
      <dgm:spPr/>
      <dgm:t>
        <a:bodyPr/>
        <a:lstStyle/>
        <a:p>
          <a:endParaRPr lang="en-US"/>
        </a:p>
      </dgm:t>
    </dgm:pt>
    <dgm:pt modelId="{72348225-D311-4DDE-9AAE-98DD43721806}">
      <dgm:prSet phldrT="[Text]" custT="1"/>
      <dgm:spPr/>
      <dgm:t>
        <a:bodyPr/>
        <a:lstStyle/>
        <a:p>
          <a:r>
            <a:rPr lang="mn-MN" sz="1400" dirty="0">
              <a:latin typeface="Arial" panose="020B0604020202020204" pitchFamily="34" charset="0"/>
              <a:cs typeface="Arial" panose="020B0604020202020204" pitchFamily="34" charset="0"/>
            </a:rPr>
            <a:t>Хөрөнгө оруулалтын сангийн зээлийн хүүг 16% байснаас 8% болгож бууруулсан.</a:t>
          </a:r>
          <a:endParaRPr lang="en-US" sz="1400" dirty="0">
            <a:latin typeface="Arial" panose="020B0604020202020204" pitchFamily="34" charset="0"/>
            <a:cs typeface="Arial" panose="020B0604020202020204" pitchFamily="34" charset="0"/>
          </a:endParaRPr>
        </a:p>
      </dgm:t>
    </dgm:pt>
    <dgm:pt modelId="{51F372FF-3164-4376-9795-C3454E1ED3FF}" type="parTrans" cxnId="{1E80B035-CBF7-4306-8302-E48FCA43D4F3}">
      <dgm:prSet/>
      <dgm:spPr/>
      <dgm:t>
        <a:bodyPr/>
        <a:lstStyle/>
        <a:p>
          <a:endParaRPr lang="en-US"/>
        </a:p>
      </dgm:t>
    </dgm:pt>
    <dgm:pt modelId="{5B9ECC8E-41D9-49E2-AB2B-BA0F951FC869}" type="sibTrans" cxnId="{1E80B035-CBF7-4306-8302-E48FCA43D4F3}">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LinFactNeighborX="-4214" custLinFactNeighborY="-1759"/>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1821EFC7-7CFB-46DB-ADDC-94B416F34B61}" type="pres">
      <dgm:prSet presAssocID="{B7C0099B-C7CE-4AFB-8C4F-FBD4777A1959}" presName="childNode" presStyleLbl="node1" presStyleIdx="0" presStyleCnt="2" custScaleX="102446" custScaleY="76978" custLinFactNeighborX="-155" custLinFactNeighborY="-436">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ScaleY="100000" custLinFactNeighborX="-3750" custLinFactNeighborY="17901"/>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652F5032-B57B-4CE6-9E9A-F965E63CBD51}" type="pres">
      <dgm:prSet presAssocID="{72348225-D311-4DDE-9AAE-98DD43721806}" presName="childNode" presStyleLbl="node1" presStyleIdx="1" presStyleCnt="2" custScaleX="102446" custScaleY="87808" custLinFactNeighborX="-794" custLinFactNeighborY="-1640">
        <dgm:presLayoutVars>
          <dgm:bulletEnabled val="1"/>
        </dgm:presLayoutVars>
      </dgm:prSet>
      <dgm:spPr/>
    </dgm:pt>
  </dgm:ptLst>
  <dgm:cxnLst>
    <dgm:cxn modelId="{1E80B035-CBF7-4306-8302-E48FCA43D4F3}" srcId="{C03FC009-4F9E-4C39-B129-5E5022534D2D}" destId="{72348225-D311-4DDE-9AAE-98DD43721806}" srcOrd="0" destOrd="0" parTransId="{51F372FF-3164-4376-9795-C3454E1ED3FF}" sibTransId="{5B9ECC8E-41D9-49E2-AB2B-BA0F951FC869}"/>
    <dgm:cxn modelId="{05CD4D48-6F6C-4660-8E2B-EFADCC7557ED}" srcId="{8C8D61EA-BB0A-4E41-A756-E7560846F741}" destId="{B7C0099B-C7CE-4AFB-8C4F-FBD4777A1959}" srcOrd="0" destOrd="0" parTransId="{67FEDBD9-A6D6-4B5B-9C59-F9450CDC563C}" sibTransId="{09AC69A8-CD6C-40BA-90FC-5EAF3D24778C}"/>
    <dgm:cxn modelId="{52985B49-AA3A-4F26-96A1-AFD4EC029DAC}" type="presOf" srcId="{C6723564-01CE-40F1-8C3F-84ACD7F7BF7F}" destId="{3391FF70-AC94-4C50-88E0-536D5DFFC02B}"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03EB6D7A-3631-4C84-91D1-1911DDDCF3A1}" type="presOf" srcId="{C03FC009-4F9E-4C39-B129-5E5022534D2D}" destId="{58BEDF9B-2376-4CB0-9404-9FBEAD04E51F}" srcOrd="0" destOrd="0" presId="urn:microsoft.com/office/officeart/2005/8/layout/lProcess2"/>
    <dgm:cxn modelId="{FA5561A6-2519-4427-9905-39C57402A4D8}" type="presOf" srcId="{8C8D61EA-BB0A-4E41-A756-E7560846F741}" destId="{63CC26E5-BC54-4DE9-93DB-F724AC82091E}" srcOrd="0" destOrd="0" presId="urn:microsoft.com/office/officeart/2005/8/layout/lProcess2"/>
    <dgm:cxn modelId="{E8FE6AAE-C2D6-41C2-AA79-C85BF86B13FE}" type="presOf" srcId="{72348225-D311-4DDE-9AAE-98DD43721806}" destId="{652F5032-B57B-4CE6-9E9A-F965E63CBD51}" srcOrd="0" destOrd="0" presId="urn:microsoft.com/office/officeart/2005/8/layout/lProcess2"/>
    <dgm:cxn modelId="{AF54A3B1-9976-4149-8ACC-4914B4DD4736}" type="presOf" srcId="{8C8D61EA-BB0A-4E41-A756-E7560846F741}" destId="{E8E2FE54-E470-48E5-AB0B-74FAE0301147}" srcOrd="1" destOrd="0" presId="urn:microsoft.com/office/officeart/2005/8/layout/lProcess2"/>
    <dgm:cxn modelId="{DB529ABF-A50E-496D-AFE7-8B1B5064EA7E}" type="presOf" srcId="{B7C0099B-C7CE-4AFB-8C4F-FBD4777A1959}" destId="{1821EFC7-7CFB-46DB-ADDC-94B416F34B61}"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53A47AA2-281E-4511-8BAC-6F1CB799B12B}" type="presParOf" srcId="{29BCDB64-F81E-4A2C-B324-76D7F1580B1B}" destId="{1821EFC7-7CFB-46DB-ADDC-94B416F34B61}" srcOrd="0"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48FA1623-E93B-4925-9777-72FC30C7943B}" type="presParOf" srcId="{33736BAA-227A-43E7-B6D8-FC97BD6FB104}" destId="{652F5032-B57B-4CE6-9E9A-F965E63CBD5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0" y="0"/>
          <a:ext cx="4634750" cy="44859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0" y="0"/>
        <a:ext cx="4634750" cy="1345774"/>
      </dsp:txXfrm>
    </dsp:sp>
    <dsp:sp modelId="{CFAC44B9-1A68-44FA-B1D2-34FA479C8F6E}">
      <dsp:nvSpPr>
        <dsp:cNvPr id="0" name=""/>
        <dsp:cNvSpPr/>
      </dsp:nvSpPr>
      <dsp:spPr>
        <a:xfrm>
          <a:off x="418515" y="830558"/>
          <a:ext cx="3762935" cy="908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Бүтээгдэхүүний нэр төрлөө нэмэгдүүлэх /өөрөө тэгширдэг, шүршдэг бетон/</a:t>
          </a:r>
          <a:endParaRPr lang="en-US" sz="1200" kern="1200" dirty="0">
            <a:latin typeface="Arial" panose="020B0604020202020204" pitchFamily="34" charset="0"/>
            <a:cs typeface="Arial" panose="020B0604020202020204" pitchFamily="34" charset="0"/>
          </a:endParaRPr>
        </a:p>
      </dsp:txBody>
      <dsp:txXfrm>
        <a:off x="445126" y="857169"/>
        <a:ext cx="3709713" cy="855347"/>
      </dsp:txXfrm>
    </dsp:sp>
    <dsp:sp modelId="{236B56F7-00FA-4658-8956-327B2742FC1D}">
      <dsp:nvSpPr>
        <dsp:cNvPr id="0" name=""/>
        <dsp:cNvSpPr/>
      </dsp:nvSpPr>
      <dsp:spPr>
        <a:xfrm>
          <a:off x="422093" y="1927641"/>
          <a:ext cx="3798493" cy="864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Итгэмжлэгдсэн лабораторийг бүрэн ажиллагаатай болох</a:t>
          </a:r>
          <a:endParaRPr lang="en-US" sz="1200" kern="1200" dirty="0">
            <a:latin typeface="Arial" panose="020B0604020202020204" pitchFamily="34" charset="0"/>
            <a:cs typeface="Arial" panose="020B0604020202020204" pitchFamily="34" charset="0"/>
          </a:endParaRPr>
        </a:p>
      </dsp:txBody>
      <dsp:txXfrm>
        <a:off x="447415" y="1952963"/>
        <a:ext cx="3747849" cy="813903"/>
      </dsp:txXfrm>
    </dsp:sp>
    <dsp:sp modelId="{A88B0616-98DF-433E-82D0-330078B0C99C}">
      <dsp:nvSpPr>
        <dsp:cNvPr id="0" name=""/>
        <dsp:cNvSpPr/>
      </dsp:nvSpPr>
      <dsp:spPr>
        <a:xfrm>
          <a:off x="422093" y="2886688"/>
          <a:ext cx="3798493" cy="8727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УБ хотын шинэ цэвэрлэх байгууламжийн төсөлрүү орох</a:t>
          </a:r>
          <a:endParaRPr lang="en-US" sz="1200" kern="1200" dirty="0">
            <a:latin typeface="Arial" panose="020B0604020202020204" pitchFamily="34" charset="0"/>
            <a:cs typeface="Arial" panose="020B0604020202020204" pitchFamily="34" charset="0"/>
          </a:endParaRPr>
        </a:p>
      </dsp:txBody>
      <dsp:txXfrm>
        <a:off x="447655" y="2912250"/>
        <a:ext cx="3747369" cy="821636"/>
      </dsp:txXfrm>
    </dsp:sp>
    <dsp:sp modelId="{58BEDF9B-2376-4CB0-9404-9FBEAD04E51F}">
      <dsp:nvSpPr>
        <dsp:cNvPr id="0" name=""/>
        <dsp:cNvSpPr/>
      </dsp:nvSpPr>
      <dsp:spPr>
        <a:xfrm>
          <a:off x="4991992" y="0"/>
          <a:ext cx="4634750" cy="44859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991992" y="0"/>
        <a:ext cx="4634750" cy="1345774"/>
      </dsp:txXfrm>
    </dsp:sp>
    <dsp:sp modelId="{0241B853-F961-47AA-A122-A8A75708CC1C}">
      <dsp:nvSpPr>
        <dsp:cNvPr id="0" name=""/>
        <dsp:cNvSpPr/>
      </dsp:nvSpPr>
      <dsp:spPr>
        <a:xfrm>
          <a:off x="5400872" y="830558"/>
          <a:ext cx="3762935" cy="908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Шинэ нэр төрлийн бүтээгдэхүүн гараагүй. Учир нь зах зээл дэх хэрэгцээ бага байна.</a:t>
          </a:r>
          <a:endParaRPr lang="en-US" sz="1200" b="1" kern="1200" dirty="0">
            <a:latin typeface="Arial" panose="020B0604020202020204" pitchFamily="34" charset="0"/>
            <a:cs typeface="Arial" panose="020B0604020202020204" pitchFamily="34" charset="0"/>
          </a:endParaRPr>
        </a:p>
      </dsp:txBody>
      <dsp:txXfrm>
        <a:off x="5427483" y="857169"/>
        <a:ext cx="3709713" cy="855347"/>
      </dsp:txXfrm>
    </dsp:sp>
    <dsp:sp modelId="{E6EF45DC-BC32-4B68-A95C-CDDCDBD50F60}">
      <dsp:nvSpPr>
        <dsp:cNvPr id="0" name=""/>
        <dsp:cNvSpPr/>
      </dsp:nvSpPr>
      <dsp:spPr>
        <a:xfrm>
          <a:off x="5404450" y="1927641"/>
          <a:ext cx="3798493" cy="864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Итгэмжлэгдсэн лабораторийн хугацаа дууссан ба сунгагдаагүй байна.</a:t>
          </a:r>
          <a:endParaRPr lang="en-US" sz="1200" kern="1200" dirty="0">
            <a:latin typeface="Arial" panose="020B0604020202020204" pitchFamily="34" charset="0"/>
            <a:cs typeface="Arial" panose="020B0604020202020204" pitchFamily="34" charset="0"/>
          </a:endParaRPr>
        </a:p>
      </dsp:txBody>
      <dsp:txXfrm>
        <a:off x="5429772" y="1952963"/>
        <a:ext cx="3747849" cy="813903"/>
      </dsp:txXfrm>
    </dsp:sp>
    <dsp:sp modelId="{31FA6C99-9CC3-4B6C-B259-6F445A5FC4A9}">
      <dsp:nvSpPr>
        <dsp:cNvPr id="0" name=""/>
        <dsp:cNvSpPr/>
      </dsp:nvSpPr>
      <dsp:spPr>
        <a:xfrm>
          <a:off x="5404450" y="2886688"/>
          <a:ext cx="3798493" cy="8727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УБ хотын шинэ цэвэрлэх байгууламжийн энэ онд эхлээгүй.</a:t>
          </a:r>
          <a:endParaRPr lang="en-US" sz="1200" kern="1200" dirty="0">
            <a:latin typeface="Arial" panose="020B0604020202020204" pitchFamily="34" charset="0"/>
            <a:cs typeface="Arial" panose="020B0604020202020204" pitchFamily="34" charset="0"/>
          </a:endParaRPr>
        </a:p>
      </dsp:txBody>
      <dsp:txXfrm>
        <a:off x="5430012" y="2912250"/>
        <a:ext cx="3747369" cy="821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0" y="0"/>
          <a:ext cx="4634750" cy="44859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0" y="0"/>
        <a:ext cx="4634750" cy="1345774"/>
      </dsp:txXfrm>
    </dsp:sp>
    <dsp:sp modelId="{CFAC44B9-1A68-44FA-B1D2-34FA479C8F6E}">
      <dsp:nvSpPr>
        <dsp:cNvPr id="0" name=""/>
        <dsp:cNvSpPr/>
      </dsp:nvSpPr>
      <dsp:spPr>
        <a:xfrm>
          <a:off x="418515" y="830558"/>
          <a:ext cx="3762935" cy="908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Үнсний шугам үйлдвэрт нэвтрүүлэх</a:t>
          </a:r>
          <a:endParaRPr lang="en-US" sz="1200" kern="1200" dirty="0">
            <a:latin typeface="Arial" panose="020B0604020202020204" pitchFamily="34" charset="0"/>
            <a:cs typeface="Arial" panose="020B0604020202020204" pitchFamily="34" charset="0"/>
          </a:endParaRPr>
        </a:p>
      </dsp:txBody>
      <dsp:txXfrm>
        <a:off x="445126" y="857169"/>
        <a:ext cx="3709713" cy="855347"/>
      </dsp:txXfrm>
    </dsp:sp>
    <dsp:sp modelId="{236B56F7-00FA-4658-8956-327B2742FC1D}">
      <dsp:nvSpPr>
        <dsp:cNvPr id="0" name=""/>
        <dsp:cNvSpPr/>
      </dsp:nvSpPr>
      <dsp:spPr>
        <a:xfrm>
          <a:off x="422093" y="1927641"/>
          <a:ext cx="3798493" cy="864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1-р үйлдвэрийг өвлийн улиралд ажилладаг болгох</a:t>
          </a:r>
          <a:endParaRPr lang="en-US" sz="1200" kern="1200" dirty="0">
            <a:latin typeface="Arial" panose="020B0604020202020204" pitchFamily="34" charset="0"/>
            <a:cs typeface="Arial" panose="020B0604020202020204" pitchFamily="34" charset="0"/>
          </a:endParaRPr>
        </a:p>
      </dsp:txBody>
      <dsp:txXfrm>
        <a:off x="447415" y="1952963"/>
        <a:ext cx="3747849" cy="813903"/>
      </dsp:txXfrm>
    </dsp:sp>
    <dsp:sp modelId="{A88B0616-98DF-433E-82D0-330078B0C99C}">
      <dsp:nvSpPr>
        <dsp:cNvPr id="0" name=""/>
        <dsp:cNvSpPr/>
      </dsp:nvSpPr>
      <dsp:spPr>
        <a:xfrm>
          <a:off x="422093" y="2886688"/>
          <a:ext cx="3798493" cy="8727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Өөрийн засварын цех байгуулах</a:t>
          </a:r>
          <a:endParaRPr lang="en-US" sz="1200" kern="1200" dirty="0">
            <a:latin typeface="Arial" panose="020B0604020202020204" pitchFamily="34" charset="0"/>
            <a:cs typeface="Arial" panose="020B0604020202020204" pitchFamily="34" charset="0"/>
          </a:endParaRPr>
        </a:p>
      </dsp:txBody>
      <dsp:txXfrm>
        <a:off x="447655" y="2912250"/>
        <a:ext cx="3747369" cy="821636"/>
      </dsp:txXfrm>
    </dsp:sp>
    <dsp:sp modelId="{58BEDF9B-2376-4CB0-9404-9FBEAD04E51F}">
      <dsp:nvSpPr>
        <dsp:cNvPr id="0" name=""/>
        <dsp:cNvSpPr/>
      </dsp:nvSpPr>
      <dsp:spPr>
        <a:xfrm>
          <a:off x="4991992" y="0"/>
          <a:ext cx="4634750" cy="44859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991992" y="0"/>
        <a:ext cx="4634750" cy="1345774"/>
      </dsp:txXfrm>
    </dsp:sp>
    <dsp:sp modelId="{0241B853-F961-47AA-A122-A8A75708CC1C}">
      <dsp:nvSpPr>
        <dsp:cNvPr id="0" name=""/>
        <dsp:cNvSpPr/>
      </dsp:nvSpPr>
      <dsp:spPr>
        <a:xfrm>
          <a:off x="5400872" y="830558"/>
          <a:ext cx="3762935" cy="908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Хөрөнгө оруулалтын асуудал шийдэгдээгүй учир хийгдээгүй.</a:t>
          </a:r>
          <a:endParaRPr lang="en-US" sz="1200" b="1" kern="1200" dirty="0">
            <a:latin typeface="Arial" panose="020B0604020202020204" pitchFamily="34" charset="0"/>
            <a:cs typeface="Arial" panose="020B0604020202020204" pitchFamily="34" charset="0"/>
          </a:endParaRPr>
        </a:p>
      </dsp:txBody>
      <dsp:txXfrm>
        <a:off x="5427483" y="857169"/>
        <a:ext cx="3709713" cy="855347"/>
      </dsp:txXfrm>
    </dsp:sp>
    <dsp:sp modelId="{E6EF45DC-BC32-4B68-A95C-CDDCDBD50F60}">
      <dsp:nvSpPr>
        <dsp:cNvPr id="0" name=""/>
        <dsp:cNvSpPr/>
      </dsp:nvSpPr>
      <dsp:spPr>
        <a:xfrm>
          <a:off x="5404450" y="1927641"/>
          <a:ext cx="3798493" cy="864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just"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12 сард үйлдвэрийг өвөл ажиллах бэлтгэлийг хангаж ажиллаж эхэлж байсан боловч ковид-19 цар тахалтай холбоотойгоор зогссон.</a:t>
          </a:r>
          <a:endParaRPr lang="en-US" sz="1200" kern="1200" dirty="0">
            <a:latin typeface="Arial" panose="020B0604020202020204" pitchFamily="34" charset="0"/>
            <a:cs typeface="Arial" panose="020B0604020202020204" pitchFamily="34" charset="0"/>
          </a:endParaRPr>
        </a:p>
      </dsp:txBody>
      <dsp:txXfrm>
        <a:off x="5429772" y="1952963"/>
        <a:ext cx="3747849" cy="813903"/>
      </dsp:txXfrm>
    </dsp:sp>
    <dsp:sp modelId="{31FA6C99-9CC3-4B6C-B259-6F445A5FC4A9}">
      <dsp:nvSpPr>
        <dsp:cNvPr id="0" name=""/>
        <dsp:cNvSpPr/>
      </dsp:nvSpPr>
      <dsp:spPr>
        <a:xfrm>
          <a:off x="5404450" y="2886688"/>
          <a:ext cx="3798493" cy="8727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Хөрөнгө оруулалтын асуудал шийдэгдээгүй учир хийгдээгүй.</a:t>
          </a:r>
          <a:endParaRPr lang="en-US" sz="1200" kern="1200" dirty="0">
            <a:latin typeface="Arial" panose="020B0604020202020204" pitchFamily="34" charset="0"/>
            <a:cs typeface="Arial" panose="020B0604020202020204" pitchFamily="34" charset="0"/>
          </a:endParaRPr>
        </a:p>
      </dsp:txBody>
      <dsp:txXfrm>
        <a:off x="5430012" y="2912250"/>
        <a:ext cx="3747369" cy="821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44" y="0"/>
          <a:ext cx="4634750" cy="458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44" y="0"/>
        <a:ext cx="4634750" cy="137594"/>
      </dsp:txXfrm>
    </dsp:sp>
    <dsp:sp modelId="{4947635C-DA89-475C-B804-05D101020677}">
      <dsp:nvSpPr>
        <dsp:cNvPr id="0" name=""/>
        <dsp:cNvSpPr/>
      </dsp:nvSpPr>
      <dsp:spPr>
        <a:xfrm>
          <a:off x="54280" y="475383"/>
          <a:ext cx="4533379" cy="668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Дархан хотын шинэ цэвэрлэх байгууламжийн төсөл дээр ажиллах</a:t>
          </a:r>
          <a:endParaRPr lang="en-US" sz="1400" kern="1200" dirty="0">
            <a:latin typeface="Arial" panose="020B0604020202020204" pitchFamily="34" charset="0"/>
            <a:cs typeface="Arial" panose="020B0604020202020204" pitchFamily="34" charset="0"/>
          </a:endParaRPr>
        </a:p>
      </dsp:txBody>
      <dsp:txXfrm>
        <a:off x="73870" y="494973"/>
        <a:ext cx="4494199" cy="629679"/>
      </dsp:txXfrm>
    </dsp:sp>
    <dsp:sp modelId="{58BEDF9B-2376-4CB0-9404-9FBEAD04E51F}">
      <dsp:nvSpPr>
        <dsp:cNvPr id="0" name=""/>
        <dsp:cNvSpPr/>
      </dsp:nvSpPr>
      <dsp:spPr>
        <a:xfrm>
          <a:off x="4991992" y="0"/>
          <a:ext cx="4634750" cy="4617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991992" y="0"/>
        <a:ext cx="4634750" cy="138522"/>
      </dsp:txXfrm>
    </dsp:sp>
    <dsp:sp modelId="{DED7A344-C5F9-4650-8D72-74077430F0EA}">
      <dsp:nvSpPr>
        <dsp:cNvPr id="0" name=""/>
        <dsp:cNvSpPr/>
      </dsp:nvSpPr>
      <dsp:spPr>
        <a:xfrm>
          <a:off x="5054749" y="470921"/>
          <a:ext cx="4504495" cy="70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Дархан хотын шинэ цэвэрлэх байгууламжийн төсөл 5</a:t>
          </a:r>
          <a:r>
            <a:rPr lang="en-US" sz="1400" kern="1200" dirty="0">
              <a:latin typeface="Arial" panose="020B0604020202020204" pitchFamily="34" charset="0"/>
              <a:cs typeface="Arial" panose="020B0604020202020204" pitchFamily="34" charset="0"/>
            </a:rPr>
            <a:t>,</a:t>
          </a:r>
          <a:r>
            <a:rPr lang="mn-MN" sz="1400" kern="1200" dirty="0">
              <a:latin typeface="Arial" panose="020B0604020202020204" pitchFamily="34" charset="0"/>
              <a:cs typeface="Arial" panose="020B0604020202020204" pitchFamily="34" charset="0"/>
            </a:rPr>
            <a:t>871</a:t>
          </a:r>
          <a:r>
            <a:rPr lang="en-US" sz="1400" kern="1200" dirty="0">
              <a:latin typeface="Arial" panose="020B0604020202020204" pitchFamily="34" charset="0"/>
              <a:cs typeface="Arial" panose="020B0604020202020204" pitchFamily="34" charset="0"/>
            </a:rPr>
            <a:t> </a:t>
          </a:r>
          <a:r>
            <a:rPr lang="mn-MN" sz="1400" kern="1200" dirty="0">
              <a:latin typeface="Arial" panose="020B0604020202020204" pitchFamily="34" charset="0"/>
              <a:cs typeface="Arial" panose="020B0604020202020204" pitchFamily="34" charset="0"/>
            </a:rPr>
            <a:t>м.куб бетон нийлүүлж төслийг амжилттай эхлүүлэн явж байна.</a:t>
          </a:r>
          <a:r>
            <a:rPr lang="en-US" sz="1400" kern="1200" dirty="0">
              <a:latin typeface="Arial" panose="020B0604020202020204" pitchFamily="34" charset="0"/>
              <a:cs typeface="Arial" panose="020B0604020202020204" pitchFamily="34" charset="0"/>
            </a:rPr>
            <a:t> 2021 </a:t>
          </a:r>
          <a:r>
            <a:rPr lang="mn-MN" sz="1400" kern="1200" dirty="0">
              <a:latin typeface="Arial" panose="020B0604020202020204" pitchFamily="34" charset="0"/>
              <a:cs typeface="Arial" panose="020B0604020202020204" pitchFamily="34" charset="0"/>
            </a:rPr>
            <a:t>онд дуусахаар байна.</a:t>
          </a:r>
          <a:endParaRPr lang="en-US" sz="1400" kern="1200" dirty="0">
            <a:latin typeface="Arial" panose="020B0604020202020204" pitchFamily="34" charset="0"/>
            <a:cs typeface="Arial" panose="020B0604020202020204" pitchFamily="34" charset="0"/>
          </a:endParaRPr>
        </a:p>
      </dsp:txBody>
      <dsp:txXfrm>
        <a:off x="5075272" y="491444"/>
        <a:ext cx="4463449" cy="659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0" y="0"/>
          <a:ext cx="4634750" cy="11838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0" y="0"/>
        <a:ext cx="4634750" cy="355148"/>
      </dsp:txXfrm>
    </dsp:sp>
    <dsp:sp modelId="{1821EFC7-7CFB-46DB-ADDC-94B416F34B61}">
      <dsp:nvSpPr>
        <dsp:cNvPr id="0" name=""/>
        <dsp:cNvSpPr/>
      </dsp:nvSpPr>
      <dsp:spPr>
        <a:xfrm>
          <a:off x="417199" y="440369"/>
          <a:ext cx="3798493" cy="592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Хөрөнгө оруулалтын сангийн зээлийн нөхцлийг сайжруулах</a:t>
          </a:r>
          <a:endParaRPr lang="en-US" sz="1400" kern="1200" dirty="0">
            <a:latin typeface="Arial" panose="020B0604020202020204" pitchFamily="34" charset="0"/>
            <a:cs typeface="Arial" panose="020B0604020202020204" pitchFamily="34" charset="0"/>
          </a:endParaRPr>
        </a:p>
      </dsp:txBody>
      <dsp:txXfrm>
        <a:off x="434548" y="457718"/>
        <a:ext cx="3763795" cy="557638"/>
      </dsp:txXfrm>
    </dsp:sp>
    <dsp:sp modelId="{58BEDF9B-2376-4CB0-9404-9FBEAD04E51F}">
      <dsp:nvSpPr>
        <dsp:cNvPr id="0" name=""/>
        <dsp:cNvSpPr/>
      </dsp:nvSpPr>
      <dsp:spPr>
        <a:xfrm>
          <a:off x="4813371" y="0"/>
          <a:ext cx="4634750" cy="11838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813371" y="0"/>
        <a:ext cx="4634750" cy="355148"/>
      </dsp:txXfrm>
    </dsp:sp>
    <dsp:sp modelId="{652F5032-B57B-4CE6-9E9A-F965E63CBD51}">
      <dsp:nvSpPr>
        <dsp:cNvPr id="0" name=""/>
        <dsp:cNvSpPr/>
      </dsp:nvSpPr>
      <dsp:spPr>
        <a:xfrm>
          <a:off x="5375863" y="389436"/>
          <a:ext cx="3798493" cy="6756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Хөрөнгө оруулалтын сангийн зээлийн хүүг 16% байснаас 8% болгож бууруулсан.</a:t>
          </a:r>
          <a:endParaRPr lang="en-US" sz="1400" kern="1200" dirty="0">
            <a:latin typeface="Arial" panose="020B0604020202020204" pitchFamily="34" charset="0"/>
            <a:cs typeface="Arial" panose="020B0604020202020204" pitchFamily="34" charset="0"/>
          </a:endParaRPr>
        </a:p>
      </dsp:txBody>
      <dsp:txXfrm>
        <a:off x="5395653" y="409226"/>
        <a:ext cx="3758913" cy="6360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0.1428</cdr:x>
      <cdr:y>0.4049</cdr:y>
    </cdr:from>
    <cdr:to>
      <cdr:x>0.25196</cdr:x>
      <cdr:y>0.46247</cdr:y>
    </cdr:to>
    <cdr:sp macro="" textlink="">
      <cdr:nvSpPr>
        <cdr:cNvPr id="2" name="TextBox 1">
          <a:extLst xmlns:a="http://schemas.openxmlformats.org/drawingml/2006/main">
            <a:ext uri="{FF2B5EF4-FFF2-40B4-BE49-F238E27FC236}">
              <a16:creationId xmlns:a16="http://schemas.microsoft.com/office/drawing/2014/main" id="{BAFA6CC6-4B4E-4E87-9C45-CA4985CFCB2C}"/>
            </a:ext>
          </a:extLst>
        </cdr:cNvPr>
        <cdr:cNvSpPr txBox="1"/>
      </cdr:nvSpPr>
      <cdr:spPr>
        <a:xfrm xmlns:a="http://schemas.openxmlformats.org/drawingml/2006/main">
          <a:off x="1158875" y="1942528"/>
          <a:ext cx="8858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100" dirty="0">
              <a:latin typeface="Arial" panose="020B0604020202020204" pitchFamily="34" charset="0"/>
              <a:cs typeface="Arial" panose="020B0604020202020204" pitchFamily="34" charset="0"/>
            </a:rPr>
            <a:t>2020 он</a:t>
          </a:r>
          <a:endParaRPr lang="en-US" sz="11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0.23357</cdr:x>
      <cdr:y>0.43417</cdr:y>
    </cdr:from>
    <cdr:to>
      <cdr:x>0.28286</cdr:x>
      <cdr:y>0.43417</cdr:y>
    </cdr:to>
    <cdr:cxnSp macro="">
      <cdr:nvCxnSpPr>
        <cdr:cNvPr id="4" name="Straight Arrow Connector 3">
          <a:extLst xmlns:a="http://schemas.openxmlformats.org/drawingml/2006/main">
            <a:ext uri="{FF2B5EF4-FFF2-40B4-BE49-F238E27FC236}">
              <a16:creationId xmlns:a16="http://schemas.microsoft.com/office/drawing/2014/main" id="{14F52E62-5987-46DD-A118-B72BF3B46568}"/>
            </a:ext>
          </a:extLst>
        </cdr:cNvPr>
        <cdr:cNvCxnSpPr/>
      </cdr:nvCxnSpPr>
      <cdr:spPr>
        <a:xfrm xmlns:a="http://schemas.openxmlformats.org/drawingml/2006/main">
          <a:off x="1895475" y="2082971"/>
          <a:ext cx="400050"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0.15317</cdr:x>
      <cdr:y>0.18997</cdr:y>
    </cdr:from>
    <cdr:to>
      <cdr:x>0.27171</cdr:x>
      <cdr:y>0.25152</cdr:y>
    </cdr:to>
    <cdr:sp macro="" textlink="">
      <cdr:nvSpPr>
        <cdr:cNvPr id="5" name="TextBox 4">
          <a:extLst xmlns:a="http://schemas.openxmlformats.org/drawingml/2006/main">
            <a:ext uri="{FF2B5EF4-FFF2-40B4-BE49-F238E27FC236}">
              <a16:creationId xmlns:a16="http://schemas.microsoft.com/office/drawing/2014/main" id="{D51F5370-FEA0-4F92-BA7B-6A5063B016F7}"/>
            </a:ext>
          </a:extLst>
        </cdr:cNvPr>
        <cdr:cNvSpPr txBox="1"/>
      </cdr:nvSpPr>
      <cdr:spPr>
        <a:xfrm xmlns:a="http://schemas.openxmlformats.org/drawingml/2006/main">
          <a:off x="1243012" y="911396"/>
          <a:ext cx="9620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100" dirty="0">
              <a:latin typeface="Arial" panose="020B0604020202020204" pitchFamily="34" charset="0"/>
              <a:cs typeface="Arial" panose="020B0604020202020204" pitchFamily="34" charset="0"/>
            </a:rPr>
            <a:t>2019 он</a:t>
          </a:r>
          <a:endParaRPr lang="en-US" sz="11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0.24452</cdr:x>
      <cdr:y>0.21843</cdr:y>
    </cdr:from>
    <cdr:to>
      <cdr:x>0.31455</cdr:x>
      <cdr:y>0.21843</cdr:y>
    </cdr:to>
    <cdr:cxnSp macro="">
      <cdr:nvCxnSpPr>
        <cdr:cNvPr id="6" name="Straight Arrow Connector 5">
          <a:extLst xmlns:a="http://schemas.openxmlformats.org/drawingml/2006/main">
            <a:ext uri="{FF2B5EF4-FFF2-40B4-BE49-F238E27FC236}">
              <a16:creationId xmlns:a16="http://schemas.microsoft.com/office/drawing/2014/main" id="{48673758-7219-4232-BAC5-B1C9D4B35B1F}"/>
            </a:ext>
          </a:extLst>
        </cdr:cNvPr>
        <cdr:cNvCxnSpPr/>
      </cdr:nvCxnSpPr>
      <cdr:spPr>
        <a:xfrm xmlns:a="http://schemas.openxmlformats.org/drawingml/2006/main">
          <a:off x="1984375" y="1047921"/>
          <a:ext cx="568325"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1C6-06E4-4EA5-8895-6231DCE3B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n-MN"/>
          </a:p>
        </p:txBody>
      </p:sp>
      <p:sp>
        <p:nvSpPr>
          <p:cNvPr id="3" name="Subtitle 2">
            <a:extLst>
              <a:ext uri="{FF2B5EF4-FFF2-40B4-BE49-F238E27FC236}">
                <a16:creationId xmlns:a16="http://schemas.microsoft.com/office/drawing/2014/main" id="{FFE36CA3-ACDA-42CA-8229-D205F7071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n-MN"/>
          </a:p>
        </p:txBody>
      </p:sp>
      <p:sp>
        <p:nvSpPr>
          <p:cNvPr id="4" name="Date Placeholder 3">
            <a:extLst>
              <a:ext uri="{FF2B5EF4-FFF2-40B4-BE49-F238E27FC236}">
                <a16:creationId xmlns:a16="http://schemas.microsoft.com/office/drawing/2014/main" id="{53EEFCC5-2FE9-4BB1-8E94-D6CDA9F8ACD8}"/>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5" name="Footer Placeholder 4">
            <a:extLst>
              <a:ext uri="{FF2B5EF4-FFF2-40B4-BE49-F238E27FC236}">
                <a16:creationId xmlns:a16="http://schemas.microsoft.com/office/drawing/2014/main" id="{1957F4B8-95BB-499B-A42F-4BD7937B8DBF}"/>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49021208-5B56-445B-8B74-68B63D01EAF6}"/>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87308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ACBD-F42F-4684-8A62-9288DE574FFB}"/>
              </a:ext>
            </a:extLst>
          </p:cNvPr>
          <p:cNvSpPr>
            <a:spLocks noGrp="1"/>
          </p:cNvSpPr>
          <p:nvPr>
            <p:ph type="title"/>
          </p:nvPr>
        </p:nvSpPr>
        <p:spPr/>
        <p:txBody>
          <a:bodyPr/>
          <a:lstStyle/>
          <a:p>
            <a:r>
              <a:rPr lang="en-US"/>
              <a:t>Click to edit Master title style</a:t>
            </a:r>
            <a:endParaRPr lang="mn-MN"/>
          </a:p>
        </p:txBody>
      </p:sp>
      <p:sp>
        <p:nvSpPr>
          <p:cNvPr id="3" name="Vertical Text Placeholder 2">
            <a:extLst>
              <a:ext uri="{FF2B5EF4-FFF2-40B4-BE49-F238E27FC236}">
                <a16:creationId xmlns:a16="http://schemas.microsoft.com/office/drawing/2014/main" id="{D2345950-733D-442E-9921-AEBC020769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3926515F-ACC1-4EF3-A0E9-4F0371F4173E}"/>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5" name="Footer Placeholder 4">
            <a:extLst>
              <a:ext uri="{FF2B5EF4-FFF2-40B4-BE49-F238E27FC236}">
                <a16:creationId xmlns:a16="http://schemas.microsoft.com/office/drawing/2014/main" id="{FA19DE39-8DAD-43E5-BDF2-1496C7F7C6B8}"/>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6CDABD5B-DC33-4C8E-A3C8-869F4DC4EFBC}"/>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8625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59ABE-0B60-4F82-A23E-23D90CCB40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n-MN"/>
          </a:p>
        </p:txBody>
      </p:sp>
      <p:sp>
        <p:nvSpPr>
          <p:cNvPr id="3" name="Vertical Text Placeholder 2">
            <a:extLst>
              <a:ext uri="{FF2B5EF4-FFF2-40B4-BE49-F238E27FC236}">
                <a16:creationId xmlns:a16="http://schemas.microsoft.com/office/drawing/2014/main" id="{4A81B40B-DEC0-47B6-A277-E4ADF1B8CD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E9277568-6FE2-474D-981A-3F9C54754B44}"/>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5" name="Footer Placeholder 4">
            <a:extLst>
              <a:ext uri="{FF2B5EF4-FFF2-40B4-BE49-F238E27FC236}">
                <a16:creationId xmlns:a16="http://schemas.microsoft.com/office/drawing/2014/main" id="{45F11633-267C-492A-AD1B-AEBBB82C9532}"/>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129C0CF5-5DB8-4A2B-B16D-2E8307E1ED9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80018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5E77-D04A-4A06-8778-BF97CA526850}"/>
              </a:ext>
            </a:extLst>
          </p:cNvPr>
          <p:cNvSpPr>
            <a:spLocks noGrp="1"/>
          </p:cNvSpPr>
          <p:nvPr>
            <p:ph type="title"/>
          </p:nvPr>
        </p:nvSpPr>
        <p:spPr/>
        <p:txBody>
          <a:bodyPr/>
          <a:lstStyle/>
          <a:p>
            <a:r>
              <a:rPr lang="en-US"/>
              <a:t>Click to edit Master title style</a:t>
            </a:r>
            <a:endParaRPr lang="mn-MN"/>
          </a:p>
        </p:txBody>
      </p:sp>
      <p:sp>
        <p:nvSpPr>
          <p:cNvPr id="3" name="Content Placeholder 2">
            <a:extLst>
              <a:ext uri="{FF2B5EF4-FFF2-40B4-BE49-F238E27FC236}">
                <a16:creationId xmlns:a16="http://schemas.microsoft.com/office/drawing/2014/main" id="{54FE2DDB-5E8C-478B-8061-80DA07A540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8441241F-9151-47EA-8733-926FACFF62A6}"/>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5" name="Footer Placeholder 4">
            <a:extLst>
              <a:ext uri="{FF2B5EF4-FFF2-40B4-BE49-F238E27FC236}">
                <a16:creationId xmlns:a16="http://schemas.microsoft.com/office/drawing/2014/main" id="{AC0245EA-563B-48BF-97FC-06E15345D34C}"/>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A66E1CDA-FEA0-40CF-8BCF-42FBB64E2EA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201219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C9BE-C3AE-444D-A9AC-C689950A0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n-MN"/>
          </a:p>
        </p:txBody>
      </p:sp>
      <p:sp>
        <p:nvSpPr>
          <p:cNvPr id="3" name="Text Placeholder 2">
            <a:extLst>
              <a:ext uri="{FF2B5EF4-FFF2-40B4-BE49-F238E27FC236}">
                <a16:creationId xmlns:a16="http://schemas.microsoft.com/office/drawing/2014/main" id="{501D88B5-96B1-4173-8D23-23E3CA55E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70F017-373F-43A0-9024-0364C834D355}"/>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5" name="Footer Placeholder 4">
            <a:extLst>
              <a:ext uri="{FF2B5EF4-FFF2-40B4-BE49-F238E27FC236}">
                <a16:creationId xmlns:a16="http://schemas.microsoft.com/office/drawing/2014/main" id="{C98599D8-B9F6-4C3C-86F0-4AD1072A62E5}"/>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353DF8C0-A4A2-4C86-AE9F-B0A89F90877D}"/>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211556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7E4E-5592-4E33-995F-DDEA9557842D}"/>
              </a:ext>
            </a:extLst>
          </p:cNvPr>
          <p:cNvSpPr>
            <a:spLocks noGrp="1"/>
          </p:cNvSpPr>
          <p:nvPr>
            <p:ph type="title"/>
          </p:nvPr>
        </p:nvSpPr>
        <p:spPr/>
        <p:txBody>
          <a:bodyPr/>
          <a:lstStyle/>
          <a:p>
            <a:r>
              <a:rPr lang="en-US"/>
              <a:t>Click to edit Master title style</a:t>
            </a:r>
            <a:endParaRPr lang="mn-MN"/>
          </a:p>
        </p:txBody>
      </p:sp>
      <p:sp>
        <p:nvSpPr>
          <p:cNvPr id="3" name="Content Placeholder 2">
            <a:extLst>
              <a:ext uri="{FF2B5EF4-FFF2-40B4-BE49-F238E27FC236}">
                <a16:creationId xmlns:a16="http://schemas.microsoft.com/office/drawing/2014/main" id="{AA66BE57-4741-43F4-9FFC-830258647A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Content Placeholder 3">
            <a:extLst>
              <a:ext uri="{FF2B5EF4-FFF2-40B4-BE49-F238E27FC236}">
                <a16:creationId xmlns:a16="http://schemas.microsoft.com/office/drawing/2014/main" id="{F769E7A9-2424-4590-A189-1C3871FD63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Date Placeholder 4">
            <a:extLst>
              <a:ext uri="{FF2B5EF4-FFF2-40B4-BE49-F238E27FC236}">
                <a16:creationId xmlns:a16="http://schemas.microsoft.com/office/drawing/2014/main" id="{F11CE150-3E9E-4133-A5B5-3A3E3B1BBB62}"/>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6" name="Footer Placeholder 5">
            <a:extLst>
              <a:ext uri="{FF2B5EF4-FFF2-40B4-BE49-F238E27FC236}">
                <a16:creationId xmlns:a16="http://schemas.microsoft.com/office/drawing/2014/main" id="{58E52DF5-FDDC-45D8-80F9-4B504E795328}"/>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DE19486E-3B6E-46A8-B5E0-C19480D5230E}"/>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8560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6007-8297-4D93-A1F3-93F1137A7C39}"/>
              </a:ext>
            </a:extLst>
          </p:cNvPr>
          <p:cNvSpPr>
            <a:spLocks noGrp="1"/>
          </p:cNvSpPr>
          <p:nvPr>
            <p:ph type="title"/>
          </p:nvPr>
        </p:nvSpPr>
        <p:spPr>
          <a:xfrm>
            <a:off x="839788" y="365125"/>
            <a:ext cx="10515600" cy="1325563"/>
          </a:xfrm>
        </p:spPr>
        <p:txBody>
          <a:bodyPr/>
          <a:lstStyle/>
          <a:p>
            <a:r>
              <a:rPr lang="en-US"/>
              <a:t>Click to edit Master title style</a:t>
            </a:r>
            <a:endParaRPr lang="mn-MN"/>
          </a:p>
        </p:txBody>
      </p:sp>
      <p:sp>
        <p:nvSpPr>
          <p:cNvPr id="3" name="Text Placeholder 2">
            <a:extLst>
              <a:ext uri="{FF2B5EF4-FFF2-40B4-BE49-F238E27FC236}">
                <a16:creationId xmlns:a16="http://schemas.microsoft.com/office/drawing/2014/main" id="{D87E837D-E08F-4E3D-9CB6-6A37BDE48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9B3664-142A-4988-B8B7-0673B1D17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Text Placeholder 4">
            <a:extLst>
              <a:ext uri="{FF2B5EF4-FFF2-40B4-BE49-F238E27FC236}">
                <a16:creationId xmlns:a16="http://schemas.microsoft.com/office/drawing/2014/main" id="{0ED5E49B-781C-4F15-921A-74D527AF9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12DFBF-25CB-432F-8FBE-5581E22B91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7" name="Date Placeholder 6">
            <a:extLst>
              <a:ext uri="{FF2B5EF4-FFF2-40B4-BE49-F238E27FC236}">
                <a16:creationId xmlns:a16="http://schemas.microsoft.com/office/drawing/2014/main" id="{C97AE31D-AD82-4FB6-8390-503274A3A02E}"/>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8" name="Footer Placeholder 7">
            <a:extLst>
              <a:ext uri="{FF2B5EF4-FFF2-40B4-BE49-F238E27FC236}">
                <a16:creationId xmlns:a16="http://schemas.microsoft.com/office/drawing/2014/main" id="{8F92B68D-97FD-4A0B-9556-EB0D3EA09156}"/>
              </a:ext>
            </a:extLst>
          </p:cNvPr>
          <p:cNvSpPr>
            <a:spLocks noGrp="1"/>
          </p:cNvSpPr>
          <p:nvPr>
            <p:ph type="ftr" sz="quarter" idx="11"/>
          </p:nvPr>
        </p:nvSpPr>
        <p:spPr/>
        <p:txBody>
          <a:bodyPr/>
          <a:lstStyle/>
          <a:p>
            <a:endParaRPr lang="mn-MN"/>
          </a:p>
        </p:txBody>
      </p:sp>
      <p:sp>
        <p:nvSpPr>
          <p:cNvPr id="9" name="Slide Number Placeholder 8">
            <a:extLst>
              <a:ext uri="{FF2B5EF4-FFF2-40B4-BE49-F238E27FC236}">
                <a16:creationId xmlns:a16="http://schemas.microsoft.com/office/drawing/2014/main" id="{34C952A1-C0C7-47CF-B69B-FDCE9574AFFE}"/>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68164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EA8C-818F-433D-9FC9-DCA9FDF4221A}"/>
              </a:ext>
            </a:extLst>
          </p:cNvPr>
          <p:cNvSpPr>
            <a:spLocks noGrp="1"/>
          </p:cNvSpPr>
          <p:nvPr>
            <p:ph type="title"/>
          </p:nvPr>
        </p:nvSpPr>
        <p:spPr/>
        <p:txBody>
          <a:bodyPr/>
          <a:lstStyle/>
          <a:p>
            <a:r>
              <a:rPr lang="en-US"/>
              <a:t>Click to edit Master title style</a:t>
            </a:r>
            <a:endParaRPr lang="mn-MN"/>
          </a:p>
        </p:txBody>
      </p:sp>
      <p:sp>
        <p:nvSpPr>
          <p:cNvPr id="3" name="Date Placeholder 2">
            <a:extLst>
              <a:ext uri="{FF2B5EF4-FFF2-40B4-BE49-F238E27FC236}">
                <a16:creationId xmlns:a16="http://schemas.microsoft.com/office/drawing/2014/main" id="{184E78A4-7530-4658-B9C3-953615D94842}"/>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4" name="Footer Placeholder 3">
            <a:extLst>
              <a:ext uri="{FF2B5EF4-FFF2-40B4-BE49-F238E27FC236}">
                <a16:creationId xmlns:a16="http://schemas.microsoft.com/office/drawing/2014/main" id="{ED64F2C3-416C-440B-8736-7D5A5F40649A}"/>
              </a:ext>
            </a:extLst>
          </p:cNvPr>
          <p:cNvSpPr>
            <a:spLocks noGrp="1"/>
          </p:cNvSpPr>
          <p:nvPr>
            <p:ph type="ftr" sz="quarter" idx="11"/>
          </p:nvPr>
        </p:nvSpPr>
        <p:spPr/>
        <p:txBody>
          <a:bodyPr/>
          <a:lstStyle/>
          <a:p>
            <a:endParaRPr lang="mn-MN"/>
          </a:p>
        </p:txBody>
      </p:sp>
      <p:sp>
        <p:nvSpPr>
          <p:cNvPr id="5" name="Slide Number Placeholder 4">
            <a:extLst>
              <a:ext uri="{FF2B5EF4-FFF2-40B4-BE49-F238E27FC236}">
                <a16:creationId xmlns:a16="http://schemas.microsoft.com/office/drawing/2014/main" id="{0751B3A1-EFA7-43A8-B25B-9FCF167A6649}"/>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3827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E11DC-1C9E-4932-AC14-CDBA2895AE7A}"/>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3" name="Footer Placeholder 2">
            <a:extLst>
              <a:ext uri="{FF2B5EF4-FFF2-40B4-BE49-F238E27FC236}">
                <a16:creationId xmlns:a16="http://schemas.microsoft.com/office/drawing/2014/main" id="{5CA5E086-057B-4D10-9D60-9414E8B01980}"/>
              </a:ext>
            </a:extLst>
          </p:cNvPr>
          <p:cNvSpPr>
            <a:spLocks noGrp="1"/>
          </p:cNvSpPr>
          <p:nvPr>
            <p:ph type="ftr" sz="quarter" idx="11"/>
          </p:nvPr>
        </p:nvSpPr>
        <p:spPr/>
        <p:txBody>
          <a:bodyPr/>
          <a:lstStyle/>
          <a:p>
            <a:endParaRPr lang="mn-MN"/>
          </a:p>
        </p:txBody>
      </p:sp>
      <p:sp>
        <p:nvSpPr>
          <p:cNvPr id="4" name="Slide Number Placeholder 3">
            <a:extLst>
              <a:ext uri="{FF2B5EF4-FFF2-40B4-BE49-F238E27FC236}">
                <a16:creationId xmlns:a16="http://schemas.microsoft.com/office/drawing/2014/main" id="{AE86A804-770C-423B-A7C5-535DA87595D7}"/>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67648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4B3F-078C-449A-BD10-4A873EA82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Content Placeholder 2">
            <a:extLst>
              <a:ext uri="{FF2B5EF4-FFF2-40B4-BE49-F238E27FC236}">
                <a16:creationId xmlns:a16="http://schemas.microsoft.com/office/drawing/2014/main" id="{7281F23F-E9BE-44E6-85F2-C309FE7EF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Text Placeholder 3">
            <a:extLst>
              <a:ext uri="{FF2B5EF4-FFF2-40B4-BE49-F238E27FC236}">
                <a16:creationId xmlns:a16="http://schemas.microsoft.com/office/drawing/2014/main" id="{BEC0058F-D0D3-4CAE-96B1-B3DC0A8DB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90437A-297C-4D85-BE6B-608BC0ABC857}"/>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6" name="Footer Placeholder 5">
            <a:extLst>
              <a:ext uri="{FF2B5EF4-FFF2-40B4-BE49-F238E27FC236}">
                <a16:creationId xmlns:a16="http://schemas.microsoft.com/office/drawing/2014/main" id="{9519C03B-59A8-4880-B443-7A813EA17302}"/>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FDC9F91C-6077-4C49-A734-4723F1C446F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310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5F35-238D-49BE-AA98-4477CDEC7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Picture Placeholder 2">
            <a:extLst>
              <a:ext uri="{FF2B5EF4-FFF2-40B4-BE49-F238E27FC236}">
                <a16:creationId xmlns:a16="http://schemas.microsoft.com/office/drawing/2014/main" id="{1CF56135-2F7C-4315-BE03-E9544FF90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n-MN"/>
          </a:p>
        </p:txBody>
      </p:sp>
      <p:sp>
        <p:nvSpPr>
          <p:cNvPr id="4" name="Text Placeholder 3">
            <a:extLst>
              <a:ext uri="{FF2B5EF4-FFF2-40B4-BE49-F238E27FC236}">
                <a16:creationId xmlns:a16="http://schemas.microsoft.com/office/drawing/2014/main" id="{F7EBA91E-1C18-4022-B7F2-0C3CB991F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D99C8-DBB1-464B-8331-019D6A1075F8}"/>
              </a:ext>
            </a:extLst>
          </p:cNvPr>
          <p:cNvSpPr>
            <a:spLocks noGrp="1"/>
          </p:cNvSpPr>
          <p:nvPr>
            <p:ph type="dt" sz="half" idx="10"/>
          </p:nvPr>
        </p:nvSpPr>
        <p:spPr/>
        <p:txBody>
          <a:bodyPr/>
          <a:lstStyle/>
          <a:p>
            <a:fld id="{07DA1B85-3918-4384-BECC-016C56348B83}" type="datetimeFigureOut">
              <a:rPr lang="mn-MN" smtClean="0"/>
              <a:t>2021.03.11</a:t>
            </a:fld>
            <a:endParaRPr lang="mn-MN"/>
          </a:p>
        </p:txBody>
      </p:sp>
      <p:sp>
        <p:nvSpPr>
          <p:cNvPr id="6" name="Footer Placeholder 5">
            <a:extLst>
              <a:ext uri="{FF2B5EF4-FFF2-40B4-BE49-F238E27FC236}">
                <a16:creationId xmlns:a16="http://schemas.microsoft.com/office/drawing/2014/main" id="{091EA2D6-7CFA-442C-B61D-7D43810C9FCC}"/>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8A1CD6DC-92F4-42F0-A1FA-EDF059F350ED}"/>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24403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B8D81-079A-445D-B60A-057575DDA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n-MN"/>
          </a:p>
        </p:txBody>
      </p:sp>
      <p:sp>
        <p:nvSpPr>
          <p:cNvPr id="3" name="Text Placeholder 2">
            <a:extLst>
              <a:ext uri="{FF2B5EF4-FFF2-40B4-BE49-F238E27FC236}">
                <a16:creationId xmlns:a16="http://schemas.microsoft.com/office/drawing/2014/main" id="{B35BF7F6-0369-4730-8357-A44956F5C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95F10B20-501E-4D79-AB18-F5C0FC0D6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1B85-3918-4384-BECC-016C56348B83}" type="datetimeFigureOut">
              <a:rPr lang="mn-MN" smtClean="0"/>
              <a:t>2021.03.11</a:t>
            </a:fld>
            <a:endParaRPr lang="mn-MN"/>
          </a:p>
        </p:txBody>
      </p:sp>
      <p:sp>
        <p:nvSpPr>
          <p:cNvPr id="5" name="Footer Placeholder 4">
            <a:extLst>
              <a:ext uri="{FF2B5EF4-FFF2-40B4-BE49-F238E27FC236}">
                <a16:creationId xmlns:a16="http://schemas.microsoft.com/office/drawing/2014/main" id="{56D53721-05D9-4A40-A65E-915E238F0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n-MN"/>
          </a:p>
        </p:txBody>
      </p:sp>
      <p:sp>
        <p:nvSpPr>
          <p:cNvPr id="6" name="Slide Number Placeholder 5">
            <a:extLst>
              <a:ext uri="{FF2B5EF4-FFF2-40B4-BE49-F238E27FC236}">
                <a16:creationId xmlns:a16="http://schemas.microsoft.com/office/drawing/2014/main" id="{95D8AF86-4719-444B-B4E6-8CAF32800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A1237-5E2B-4E8A-B0FA-BFB28F96C7DD}" type="slidenum">
              <a:rPr lang="mn-MN" smtClean="0"/>
              <a:t>‹#›</a:t>
            </a:fld>
            <a:endParaRPr lang="mn-MN"/>
          </a:p>
        </p:txBody>
      </p:sp>
    </p:spTree>
    <p:extLst>
      <p:ext uri="{BB962C8B-B14F-4D97-AF65-F5344CB8AC3E}">
        <p14:creationId xmlns:p14="http://schemas.microsoft.com/office/powerpoint/2010/main" val="321332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FCA2D1-B5B7-413E-99B6-668E9733D20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rightnessContrast bright="80000" contrast="-70000"/>
                    </a14:imgEffect>
                  </a14:imgLayer>
                </a14:imgProps>
              </a:ext>
              <a:ext uri="{28A0092B-C50C-407E-A947-70E740481C1C}">
                <a14:useLocalDpi xmlns:a14="http://schemas.microsoft.com/office/drawing/2010/main" val="0"/>
              </a:ext>
            </a:extLst>
          </a:blip>
          <a:srcRect t="6111" b="13417"/>
          <a:stretch/>
        </p:blipFill>
        <p:spPr>
          <a:xfrm>
            <a:off x="0" y="0"/>
            <a:ext cx="12192000" cy="6858000"/>
          </a:xfrm>
          <a:prstGeom prst="rect">
            <a:avLst/>
          </a:prstGeom>
        </p:spPr>
      </p:pic>
      <p:sp>
        <p:nvSpPr>
          <p:cNvPr id="10" name="Title 1">
            <a:extLst>
              <a:ext uri="{FF2B5EF4-FFF2-40B4-BE49-F238E27FC236}">
                <a16:creationId xmlns:a16="http://schemas.microsoft.com/office/drawing/2014/main" id="{6F79AD72-989C-4D52-967F-682007AE35B7}"/>
              </a:ext>
            </a:extLst>
          </p:cNvPr>
          <p:cNvSpPr>
            <a:spLocks noGrp="1"/>
          </p:cNvSpPr>
          <p:nvPr>
            <p:ph type="ctrTitle"/>
          </p:nvPr>
        </p:nvSpPr>
        <p:spPr>
          <a:xfrm>
            <a:off x="946150" y="2697169"/>
            <a:ext cx="10299700" cy="995363"/>
          </a:xfrm>
        </p:spPr>
        <p:txBody>
          <a:bodyPr>
            <a:noAutofit/>
          </a:bodyPr>
          <a:lstStyle/>
          <a:p>
            <a:r>
              <a:rPr lang="mn-MN" sz="4000" b="1" dirty="0">
                <a:latin typeface="Times New Roman" panose="02020603050405020304" pitchFamily="18" charset="0"/>
                <a:ea typeface="Roboto" panose="02000000000000000000" pitchFamily="2" charset="0"/>
                <a:cs typeface="Times New Roman" panose="02020603050405020304" pitchFamily="18" charset="0"/>
              </a:rPr>
              <a:t>2020 оны жилийн эцсийн тайлан</a:t>
            </a:r>
          </a:p>
        </p:txBody>
      </p:sp>
      <p:sp>
        <p:nvSpPr>
          <p:cNvPr id="11" name="Subtitle 2">
            <a:extLst>
              <a:ext uri="{FF2B5EF4-FFF2-40B4-BE49-F238E27FC236}">
                <a16:creationId xmlns:a16="http://schemas.microsoft.com/office/drawing/2014/main" id="{64D9D3C4-FE42-4848-915B-EC10007BC046}"/>
              </a:ext>
            </a:extLst>
          </p:cNvPr>
          <p:cNvSpPr>
            <a:spLocks noGrp="1"/>
          </p:cNvSpPr>
          <p:nvPr>
            <p:ph type="subTitle" idx="1"/>
          </p:nvPr>
        </p:nvSpPr>
        <p:spPr>
          <a:xfrm>
            <a:off x="9448800" y="6050759"/>
            <a:ext cx="2273300" cy="461962"/>
          </a:xfrm>
          <a:solidFill>
            <a:srgbClr val="A71C20"/>
          </a:solidFill>
        </p:spPr>
        <p:txBody>
          <a:bodyPr>
            <a:normAutofit/>
          </a:bodyPr>
          <a:lstStyle/>
          <a:p>
            <a:r>
              <a:rPr lang="mn-MN" b="1" dirty="0">
                <a:solidFill>
                  <a:schemeClr val="bg1"/>
                </a:solidFill>
                <a:latin typeface="Roboto Light"/>
                <a:ea typeface="Roboto" panose="02000000000000000000" pitchFamily="2" charset="0"/>
              </a:rPr>
              <a:t>2021.</a:t>
            </a:r>
            <a:r>
              <a:rPr lang="en-US" b="1" dirty="0">
                <a:solidFill>
                  <a:schemeClr val="bg1"/>
                </a:solidFill>
                <a:latin typeface="Roboto Light"/>
                <a:ea typeface="Roboto" panose="02000000000000000000" pitchFamily="2" charset="0"/>
              </a:rPr>
              <a:t>0</a:t>
            </a:r>
            <a:r>
              <a:rPr lang="mn-MN" b="1" dirty="0">
                <a:solidFill>
                  <a:schemeClr val="bg1"/>
                </a:solidFill>
                <a:latin typeface="Roboto Light"/>
                <a:ea typeface="Roboto" panose="02000000000000000000" pitchFamily="2" charset="0"/>
              </a:rPr>
              <a:t>3.11</a:t>
            </a:r>
          </a:p>
        </p:txBody>
      </p:sp>
      <p:pic>
        <p:nvPicPr>
          <p:cNvPr id="14" name="Picture 13">
            <a:extLst>
              <a:ext uri="{FF2B5EF4-FFF2-40B4-BE49-F238E27FC236}">
                <a16:creationId xmlns:a16="http://schemas.microsoft.com/office/drawing/2014/main" id="{7CE134DA-786A-42D7-A43A-D00906536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300" y="170732"/>
            <a:ext cx="4184911" cy="2321139"/>
          </a:xfrm>
          <a:prstGeom prst="rect">
            <a:avLst/>
          </a:prstGeom>
        </p:spPr>
      </p:pic>
      <p:pic>
        <p:nvPicPr>
          <p:cNvPr id="6" name="Picture 5">
            <a:extLst>
              <a:ext uri="{FF2B5EF4-FFF2-40B4-BE49-F238E27FC236}">
                <a16:creationId xmlns:a16="http://schemas.microsoft.com/office/drawing/2014/main" id="{63CABE32-0F6D-4329-BD76-3C954DEB4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4077072"/>
            <a:ext cx="3044282" cy="1645920"/>
          </a:xfrm>
          <a:prstGeom prst="rect">
            <a:avLst/>
          </a:prstGeom>
        </p:spPr>
      </p:pic>
      <p:pic>
        <p:nvPicPr>
          <p:cNvPr id="8" name="Picture 2" descr="No automatic alt text available.">
            <a:extLst>
              <a:ext uri="{FF2B5EF4-FFF2-40B4-BE49-F238E27FC236}">
                <a16:creationId xmlns:a16="http://schemas.microsoft.com/office/drawing/2014/main" id="{11F4B729-2D06-4092-87A9-E3C73D9EC1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560" y="4077349"/>
            <a:ext cx="224276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o automatic alt text available.">
            <a:extLst>
              <a:ext uri="{FF2B5EF4-FFF2-40B4-BE49-F238E27FC236}">
                <a16:creationId xmlns:a16="http://schemas.microsoft.com/office/drawing/2014/main" id="{72C932AC-1B44-4BF3-A795-737C7829B9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9324" y="4077072"/>
            <a:ext cx="231952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No automatic alt text available.">
            <a:extLst>
              <a:ext uri="{FF2B5EF4-FFF2-40B4-BE49-F238E27FC236}">
                <a16:creationId xmlns:a16="http://schemas.microsoft.com/office/drawing/2014/main" id="{E9F5C73A-B731-48F2-8BD7-356221C494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8851" y="4077072"/>
            <a:ext cx="234041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No automatic alt text available.">
            <a:extLst>
              <a:ext uri="{FF2B5EF4-FFF2-40B4-BE49-F238E27FC236}">
                <a16:creationId xmlns:a16="http://schemas.microsoft.com/office/drawing/2014/main" id="{E92ADF75-042F-41A0-A651-E02139AD55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4280" y="4077349"/>
            <a:ext cx="2242765"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9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2208235"/>
            <a:ext cx="4505643" cy="3689457"/>
            <a:chOff x="0" y="270297"/>
            <a:chExt cx="4505643" cy="4215619"/>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270297"/>
              <a:ext cx="4462792" cy="42156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42851" y="270297"/>
              <a:ext cx="4462792" cy="618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F39CDB3-43F3-436C-BE1E-56408794E930}"/>
              </a:ext>
            </a:extLst>
          </p:cNvPr>
          <p:cNvGrpSpPr/>
          <p:nvPr/>
        </p:nvGrpSpPr>
        <p:grpSpPr>
          <a:xfrm>
            <a:off x="1937504" y="2753921"/>
            <a:ext cx="3657561" cy="689924"/>
            <a:chOff x="406433" y="1695154"/>
            <a:chExt cx="3657561" cy="539874"/>
          </a:xfrm>
        </p:grpSpPr>
        <p:sp>
          <p:nvSpPr>
            <p:cNvPr id="56" name="Rectangle: Rounded Corners 55">
              <a:extLst>
                <a:ext uri="{FF2B5EF4-FFF2-40B4-BE49-F238E27FC236}">
                  <a16:creationId xmlns:a16="http://schemas.microsoft.com/office/drawing/2014/main" id="{39D63CE2-7312-4F5A-A4F0-475AC8693825}"/>
                </a:ext>
              </a:extLst>
            </p:cNvPr>
            <p:cNvSpPr/>
            <p:nvPr/>
          </p:nvSpPr>
          <p:spPr>
            <a:xfrm>
              <a:off x="406433"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Rounded Corners 8">
              <a:extLst>
                <a:ext uri="{FF2B5EF4-FFF2-40B4-BE49-F238E27FC236}">
                  <a16:creationId xmlns:a16="http://schemas.microsoft.com/office/drawing/2014/main" id="{DCC481C8-81A0-41B1-B30D-4E71B182A9DC}"/>
                </a:ext>
              </a:extLst>
            </p:cNvPr>
            <p:cNvSpPr txBox="1"/>
            <p:nvPr/>
          </p:nvSpPr>
          <p:spPr>
            <a:xfrm>
              <a:off x="421655" y="1710376"/>
              <a:ext cx="3627117" cy="524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b="0" i="0" u="none" strike="noStrike" dirty="0">
                  <a:solidFill>
                    <a:schemeClr val="bg1"/>
                  </a:solidFill>
                  <a:effectLst/>
                  <a:latin typeface="Arial" panose="020B0604020202020204" pitchFamily="34" charset="0"/>
                  <a:cs typeface="Arial" panose="020B0604020202020204" pitchFamily="34" charset="0"/>
                </a:rPr>
                <a:t>Байгаль орчинд нөлөөлөх нөлөөллийн байдлын нарийвчилсан үнэлгээний тайлан шинээр хийлгэх</a:t>
              </a:r>
            </a:p>
          </p:txBody>
        </p:sp>
      </p:grpSp>
      <p:grpSp>
        <p:nvGrpSpPr>
          <p:cNvPr id="29" name="Group 28">
            <a:extLst>
              <a:ext uri="{FF2B5EF4-FFF2-40B4-BE49-F238E27FC236}">
                <a16:creationId xmlns:a16="http://schemas.microsoft.com/office/drawing/2014/main" id="{72C509E2-6A34-44FE-9854-18E3A6046740}"/>
              </a:ext>
            </a:extLst>
          </p:cNvPr>
          <p:cNvGrpSpPr/>
          <p:nvPr/>
        </p:nvGrpSpPr>
        <p:grpSpPr>
          <a:xfrm>
            <a:off x="1922282" y="3622251"/>
            <a:ext cx="3657561" cy="590694"/>
            <a:chOff x="406433" y="2271677"/>
            <a:chExt cx="3657561" cy="524652"/>
          </a:xfrm>
        </p:grpSpPr>
        <p:sp>
          <p:nvSpPr>
            <p:cNvPr id="54" name="Rectangle: Rounded Corners 53">
              <a:extLst>
                <a:ext uri="{FF2B5EF4-FFF2-40B4-BE49-F238E27FC236}">
                  <a16:creationId xmlns:a16="http://schemas.microsoft.com/office/drawing/2014/main" id="{F59C1DF8-E461-4F03-A7A1-FAD3192B0635}"/>
                </a:ext>
              </a:extLst>
            </p:cNvPr>
            <p:cNvSpPr/>
            <p:nvPr/>
          </p:nvSpPr>
          <p:spPr>
            <a:xfrm>
              <a:off x="406433"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10">
              <a:extLst>
                <a:ext uri="{FF2B5EF4-FFF2-40B4-BE49-F238E27FC236}">
                  <a16:creationId xmlns:a16="http://schemas.microsoft.com/office/drawing/2014/main" id="{B12B9E30-A9E2-4B6E-BD6D-8A2C05CAA86C}"/>
                </a:ext>
              </a:extLst>
            </p:cNvPr>
            <p:cNvSpPr txBox="1"/>
            <p:nvPr/>
          </p:nvSpPr>
          <p:spPr>
            <a:xfrm>
              <a:off x="421800"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b="0" i="0" u="none" strike="noStrike" dirty="0">
                  <a:solidFill>
                    <a:schemeClr val="bg1"/>
                  </a:solidFill>
                  <a:effectLst/>
                  <a:latin typeface="Arial" panose="020B0604020202020204" pitchFamily="34" charset="0"/>
                  <a:cs typeface="Arial" panose="020B0604020202020204" pitchFamily="34" charset="0"/>
                </a:rPr>
                <a:t>Химийн бодис хадгалах агуулахыг стандартад нийцсэн болгох  </a:t>
              </a:r>
            </a:p>
          </p:txBody>
        </p:sp>
      </p:grpSp>
      <p:grpSp>
        <p:nvGrpSpPr>
          <p:cNvPr id="30" name="Group 29">
            <a:extLst>
              <a:ext uri="{FF2B5EF4-FFF2-40B4-BE49-F238E27FC236}">
                <a16:creationId xmlns:a16="http://schemas.microsoft.com/office/drawing/2014/main" id="{9FB3EB51-CBAB-4416-B98C-7BB398A8005E}"/>
              </a:ext>
            </a:extLst>
          </p:cNvPr>
          <p:cNvGrpSpPr/>
          <p:nvPr/>
        </p:nvGrpSpPr>
        <p:grpSpPr>
          <a:xfrm>
            <a:off x="1931524" y="4376225"/>
            <a:ext cx="3657561" cy="590693"/>
            <a:chOff x="406433" y="2933850"/>
            <a:chExt cx="3657561" cy="463121"/>
          </a:xfrm>
        </p:grpSpPr>
        <p:sp>
          <p:nvSpPr>
            <p:cNvPr id="52" name="Rectangle: Rounded Corners 51">
              <a:extLst>
                <a:ext uri="{FF2B5EF4-FFF2-40B4-BE49-F238E27FC236}">
                  <a16:creationId xmlns:a16="http://schemas.microsoft.com/office/drawing/2014/main" id="{827B8219-C78B-4CFF-8D55-C9114FAA0078}"/>
                </a:ext>
              </a:extLst>
            </p:cNvPr>
            <p:cNvSpPr/>
            <p:nvPr/>
          </p:nvSpPr>
          <p:spPr>
            <a:xfrm>
              <a:off x="406433"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Rounded Corners 12">
              <a:extLst>
                <a:ext uri="{FF2B5EF4-FFF2-40B4-BE49-F238E27FC236}">
                  <a16:creationId xmlns:a16="http://schemas.microsoft.com/office/drawing/2014/main" id="{3BE862D7-A872-4E5A-AB97-2DB55001F838}"/>
                </a:ext>
              </a:extLst>
            </p:cNvPr>
            <p:cNvSpPr txBox="1"/>
            <p:nvPr/>
          </p:nvSpPr>
          <p:spPr>
            <a:xfrm>
              <a:off x="419997"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b="0" i="0" u="none" strike="noStrike" dirty="0">
                  <a:solidFill>
                    <a:schemeClr val="bg1"/>
                  </a:solidFill>
                  <a:effectLst/>
                  <a:latin typeface="Arial" panose="020B0604020202020204" pitchFamily="34" charset="0"/>
                  <a:cs typeface="Arial" panose="020B0604020202020204" pitchFamily="34" charset="0"/>
                </a:rPr>
                <a:t>Байгууллагын ногоон байгууламжийг нэмэгдүүлэх ажлыг зохион байгуулах </a:t>
              </a:r>
              <a:endParaRPr lang="en-US" sz="1200" kern="1200" dirty="0">
                <a:solidFill>
                  <a:schemeClr val="bg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AD70E9E-4D5D-462B-8254-5FD942FC7441}"/>
              </a:ext>
            </a:extLst>
          </p:cNvPr>
          <p:cNvGrpSpPr/>
          <p:nvPr/>
        </p:nvGrpSpPr>
        <p:grpSpPr>
          <a:xfrm>
            <a:off x="1893423" y="5091046"/>
            <a:ext cx="3657561" cy="670734"/>
            <a:chOff x="406433" y="3549822"/>
            <a:chExt cx="3657561" cy="539264"/>
          </a:xfrm>
        </p:grpSpPr>
        <p:sp>
          <p:nvSpPr>
            <p:cNvPr id="50" name="Rectangle: Rounded Corners 49">
              <a:extLst>
                <a:ext uri="{FF2B5EF4-FFF2-40B4-BE49-F238E27FC236}">
                  <a16:creationId xmlns:a16="http://schemas.microsoft.com/office/drawing/2014/main" id="{9CECEFE0-5619-4CD9-8173-F440CADF7CCA}"/>
                </a:ext>
              </a:extLst>
            </p:cNvPr>
            <p:cNvSpPr/>
            <p:nvPr/>
          </p:nvSpPr>
          <p:spPr>
            <a:xfrm>
              <a:off x="406433"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14">
              <a:extLst>
                <a:ext uri="{FF2B5EF4-FFF2-40B4-BE49-F238E27FC236}">
                  <a16:creationId xmlns:a16="http://schemas.microsoft.com/office/drawing/2014/main" id="{DB6C1C1E-0380-46AD-AAAE-3FDCDAA933B6}"/>
                </a:ext>
              </a:extLst>
            </p:cNvPr>
            <p:cNvSpPr txBox="1"/>
            <p:nvPr/>
          </p:nvSpPr>
          <p:spPr>
            <a:xfrm>
              <a:off x="422228"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u="none" strike="noStrike" dirty="0">
                  <a:effectLst/>
                  <a:latin typeface="Arial" panose="020B0604020202020204" pitchFamily="34" charset="0"/>
                  <a:cs typeface="Arial" panose="020B0604020202020204" pitchFamily="34" charset="0"/>
                </a:rPr>
                <a:t>Үйлдвэрийн орчины тоосжилтыг бууруулах / зам талбайг бетондох/ </a:t>
              </a:r>
              <a:endParaRPr lang="mn-MN" sz="1200" b="0" i="0" u="none" strike="noStrike" dirty="0">
                <a:solidFill>
                  <a:srgbClr val="000000"/>
                </a:solidFill>
                <a:effectLst/>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303402" y="2161554"/>
            <a:ext cx="4462792" cy="371579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8444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3C8A2BE-F3E6-4956-BD2D-857A4B4DBFA8}"/>
              </a:ext>
            </a:extLst>
          </p:cNvPr>
          <p:cNvGrpSpPr/>
          <p:nvPr/>
        </p:nvGrpSpPr>
        <p:grpSpPr>
          <a:xfrm>
            <a:off x="6634690" y="2806765"/>
            <a:ext cx="3657561" cy="519715"/>
            <a:chOff x="5203935" y="1695154"/>
            <a:chExt cx="3657561" cy="519715"/>
          </a:xfrm>
        </p:grpSpPr>
        <p:sp>
          <p:nvSpPr>
            <p:cNvPr id="44" name="Rectangle: Rounded Corners 43">
              <a:extLst>
                <a:ext uri="{FF2B5EF4-FFF2-40B4-BE49-F238E27FC236}">
                  <a16:creationId xmlns:a16="http://schemas.microsoft.com/office/drawing/2014/main" id="{0BC86AB7-4822-4F04-8B89-4B73AD6DC43E}"/>
                </a:ext>
              </a:extLst>
            </p:cNvPr>
            <p:cNvSpPr/>
            <p:nvPr/>
          </p:nvSpPr>
          <p:spPr>
            <a:xfrm>
              <a:off x="5203935"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20">
              <a:extLst>
                <a:ext uri="{FF2B5EF4-FFF2-40B4-BE49-F238E27FC236}">
                  <a16:creationId xmlns:a16="http://schemas.microsoft.com/office/drawing/2014/main" id="{7C481516-D550-4330-AB2C-3C2A76507B12}"/>
                </a:ext>
              </a:extLst>
            </p:cNvPr>
            <p:cNvSpPr txBox="1"/>
            <p:nvPr/>
          </p:nvSpPr>
          <p:spPr>
            <a:xfrm>
              <a:off x="5219157"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dirty="0">
                  <a:latin typeface="Arial" panose="020B0604020202020204" pitchFamily="34" charset="0"/>
                  <a:cs typeface="Arial" panose="020B0604020202020204" pitchFamily="34" charset="0"/>
                </a:rPr>
                <a:t>Байгал орчны менежментийн төлөвлөгөөг батлуулсан.</a:t>
              </a:r>
              <a:endParaRPr lang="en-US" sz="1200" kern="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09D06AE-8B56-4C16-A235-F15DA2140B00}"/>
              </a:ext>
            </a:extLst>
          </p:cNvPr>
          <p:cNvGrpSpPr/>
          <p:nvPr/>
        </p:nvGrpSpPr>
        <p:grpSpPr>
          <a:xfrm>
            <a:off x="6634690" y="3670991"/>
            <a:ext cx="3657561" cy="524652"/>
            <a:chOff x="5203935" y="2271677"/>
            <a:chExt cx="3657561" cy="524652"/>
          </a:xfrm>
        </p:grpSpPr>
        <p:sp>
          <p:nvSpPr>
            <p:cNvPr id="42" name="Rectangle: Rounded Corners 41">
              <a:extLst>
                <a:ext uri="{FF2B5EF4-FFF2-40B4-BE49-F238E27FC236}">
                  <a16:creationId xmlns:a16="http://schemas.microsoft.com/office/drawing/2014/main" id="{C51FAD30-4CB8-45A9-AA57-1858D197A240}"/>
                </a:ext>
              </a:extLst>
            </p:cNvPr>
            <p:cNvSpPr/>
            <p:nvPr/>
          </p:nvSpPr>
          <p:spPr>
            <a:xfrm>
              <a:off x="5203935"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22">
              <a:extLst>
                <a:ext uri="{FF2B5EF4-FFF2-40B4-BE49-F238E27FC236}">
                  <a16:creationId xmlns:a16="http://schemas.microsoft.com/office/drawing/2014/main" id="{54DB0C73-BD47-4E51-BBEC-692874F324E8}"/>
                </a:ext>
              </a:extLst>
            </p:cNvPr>
            <p:cNvSpPr txBox="1"/>
            <p:nvPr/>
          </p:nvSpPr>
          <p:spPr>
            <a:xfrm>
              <a:off x="5219302"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Хөрөнгө оруулалтын асуудал шийдэгдээгүй учир хийгдээгүй.</a:t>
              </a:r>
              <a:endParaRPr lang="en-US" sz="1200" kern="12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00238E3-C474-4FD4-AEBB-F26CC64AB2C3}"/>
              </a:ext>
            </a:extLst>
          </p:cNvPr>
          <p:cNvGrpSpPr/>
          <p:nvPr/>
        </p:nvGrpSpPr>
        <p:grpSpPr>
          <a:xfrm>
            <a:off x="6634690" y="4417762"/>
            <a:ext cx="3657561" cy="463121"/>
            <a:chOff x="5203935" y="2933850"/>
            <a:chExt cx="3657561" cy="463121"/>
          </a:xfrm>
        </p:grpSpPr>
        <p:sp>
          <p:nvSpPr>
            <p:cNvPr id="40" name="Rectangle: Rounded Corners 39">
              <a:extLst>
                <a:ext uri="{FF2B5EF4-FFF2-40B4-BE49-F238E27FC236}">
                  <a16:creationId xmlns:a16="http://schemas.microsoft.com/office/drawing/2014/main" id="{273D0F5B-7632-409E-BECF-8E4D627A593C}"/>
                </a:ext>
              </a:extLst>
            </p:cNvPr>
            <p:cNvSpPr/>
            <p:nvPr/>
          </p:nvSpPr>
          <p:spPr>
            <a:xfrm>
              <a:off x="5203935"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24">
              <a:extLst>
                <a:ext uri="{FF2B5EF4-FFF2-40B4-BE49-F238E27FC236}">
                  <a16:creationId xmlns:a16="http://schemas.microsoft.com/office/drawing/2014/main" id="{AD3014D3-5ADE-49CE-A149-E36ED41B9695}"/>
                </a:ext>
              </a:extLst>
            </p:cNvPr>
            <p:cNvSpPr txBox="1"/>
            <p:nvPr/>
          </p:nvSpPr>
          <p:spPr>
            <a:xfrm>
              <a:off x="5217499"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Ажил хийгдээгүй.</a:t>
              </a:r>
              <a:endParaRPr lang="en-US" sz="1200" kern="12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5D325BD-19DB-4AE4-A7FD-3235DD79D67F}"/>
              </a:ext>
            </a:extLst>
          </p:cNvPr>
          <p:cNvGrpSpPr/>
          <p:nvPr/>
        </p:nvGrpSpPr>
        <p:grpSpPr>
          <a:xfrm>
            <a:off x="6619468" y="5120339"/>
            <a:ext cx="3657561" cy="539264"/>
            <a:chOff x="5203935" y="3549822"/>
            <a:chExt cx="3657561" cy="539264"/>
          </a:xfrm>
        </p:grpSpPr>
        <p:sp>
          <p:nvSpPr>
            <p:cNvPr id="38" name="Rectangle: Rounded Corners 37">
              <a:extLst>
                <a:ext uri="{FF2B5EF4-FFF2-40B4-BE49-F238E27FC236}">
                  <a16:creationId xmlns:a16="http://schemas.microsoft.com/office/drawing/2014/main" id="{145B93C5-08AF-4514-81F0-FF17AB2E10B0}"/>
                </a:ext>
              </a:extLst>
            </p:cNvPr>
            <p:cNvSpPr/>
            <p:nvPr/>
          </p:nvSpPr>
          <p:spPr>
            <a:xfrm>
              <a:off x="5203935"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26">
              <a:extLst>
                <a:ext uri="{FF2B5EF4-FFF2-40B4-BE49-F238E27FC236}">
                  <a16:creationId xmlns:a16="http://schemas.microsoft.com/office/drawing/2014/main" id="{55B96540-6306-4681-92B0-D9CCBC5D2CBA}"/>
                </a:ext>
              </a:extLst>
            </p:cNvPr>
            <p:cNvSpPr txBox="1"/>
            <p:nvPr/>
          </p:nvSpPr>
          <p:spPr>
            <a:xfrm>
              <a:off x="5219730"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Ажил хийгдээгүй. </a:t>
              </a:r>
              <a:endParaRPr lang="en-US" sz="1200"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sp>
        <p:nvSpPr>
          <p:cNvPr id="72" name="TextBox 71">
            <a:extLst>
              <a:ext uri="{FF2B5EF4-FFF2-40B4-BE49-F238E27FC236}">
                <a16:creationId xmlns:a16="http://schemas.microsoft.com/office/drawing/2014/main" id="{6D917DD8-F744-4D9D-9596-9FB962C1B481}"/>
              </a:ext>
            </a:extLst>
          </p:cNvPr>
          <p:cNvSpPr txBox="1"/>
          <p:nvPr/>
        </p:nvSpPr>
        <p:spPr>
          <a:xfrm>
            <a:off x="5859872" y="2952127"/>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FC678B9-CF2E-45C1-8F5D-F977F7B1ED4C}"/>
              </a:ext>
            </a:extLst>
          </p:cNvPr>
          <p:cNvSpPr txBox="1"/>
          <p:nvPr/>
        </p:nvSpPr>
        <p:spPr>
          <a:xfrm>
            <a:off x="5909565" y="3815299"/>
            <a:ext cx="444352"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2AF9BF4-6B16-468C-AED3-C640ECFD1D8B}"/>
              </a:ext>
            </a:extLst>
          </p:cNvPr>
          <p:cNvSpPr txBox="1"/>
          <p:nvPr/>
        </p:nvSpPr>
        <p:spPr>
          <a:xfrm>
            <a:off x="5938571" y="4546329"/>
            <a:ext cx="444352"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AA2B7F3-F4DB-4A22-AEC4-D7B0FEE5FA11}"/>
              </a:ext>
            </a:extLst>
          </p:cNvPr>
          <p:cNvSpPr txBox="1"/>
          <p:nvPr/>
        </p:nvSpPr>
        <p:spPr>
          <a:xfrm>
            <a:off x="5899557" y="5237583"/>
            <a:ext cx="444352"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46772F5-57CC-43EF-A48F-7FA8471D4E81}"/>
              </a:ext>
            </a:extLst>
          </p:cNvPr>
          <p:cNvSpPr txBox="1"/>
          <p:nvPr/>
        </p:nvSpPr>
        <p:spPr>
          <a:xfrm>
            <a:off x="1400175" y="1633197"/>
            <a:ext cx="4067973"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ХАБЭА-н хийх ажлын төлөвлөгөө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5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1169170198"/>
              </p:ext>
            </p:extLst>
          </p:nvPr>
        </p:nvGraphicFramePr>
        <p:xfrm>
          <a:off x="1880313" y="1849846"/>
          <a:ext cx="9626743" cy="132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E444685A-E678-45F6-92C8-4482589AC6FD}"/>
              </a:ext>
            </a:extLst>
          </p:cNvPr>
          <p:cNvSpPr txBox="1"/>
          <p:nvPr/>
        </p:nvSpPr>
        <p:spPr>
          <a:xfrm>
            <a:off x="6405784" y="2586385"/>
            <a:ext cx="57579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10</a:t>
            </a:r>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6FEED79-0421-4AAE-9FB9-FEEB0510C5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183" y="3136352"/>
            <a:ext cx="4571992" cy="3474720"/>
          </a:xfrm>
          <a:prstGeom prst="rect">
            <a:avLst/>
          </a:prstGeom>
        </p:spPr>
      </p:pic>
      <p:pic>
        <p:nvPicPr>
          <p:cNvPr id="7" name="Picture 6">
            <a:extLst>
              <a:ext uri="{FF2B5EF4-FFF2-40B4-BE49-F238E27FC236}">
                <a16:creationId xmlns:a16="http://schemas.microsoft.com/office/drawing/2014/main" id="{6F9DB9D3-50A3-4BB6-B710-388853E95A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4585" y="3155402"/>
            <a:ext cx="4571992" cy="3474720"/>
          </a:xfrm>
          <a:prstGeom prst="rect">
            <a:avLst/>
          </a:prstGeom>
        </p:spPr>
      </p:pic>
    </p:spTree>
    <p:extLst>
      <p:ext uri="{BB962C8B-B14F-4D97-AF65-F5344CB8AC3E}">
        <p14:creationId xmlns:p14="http://schemas.microsoft.com/office/powerpoint/2010/main" val="202863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3084130871"/>
              </p:ext>
            </p:extLst>
          </p:nvPr>
        </p:nvGraphicFramePr>
        <p:xfrm>
          <a:off x="1880313" y="1849847"/>
          <a:ext cx="9626743" cy="118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71FC32E4-740E-402B-987C-1BFE1365B7CF}"/>
              </a:ext>
            </a:extLst>
          </p:cNvPr>
          <p:cNvSpPr txBox="1"/>
          <p:nvPr/>
        </p:nvSpPr>
        <p:spPr>
          <a:xfrm>
            <a:off x="6329584" y="2420939"/>
            <a:ext cx="575799"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100%</a:t>
            </a: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DE1D09B-4408-4106-BC83-B5935CFF44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064" y="3875348"/>
            <a:ext cx="5303520" cy="2651760"/>
          </a:xfrm>
          <a:prstGeom prst="rect">
            <a:avLst/>
          </a:prstGeom>
        </p:spPr>
      </p:pic>
      <p:pic>
        <p:nvPicPr>
          <p:cNvPr id="7" name="Picture 6">
            <a:extLst>
              <a:ext uri="{FF2B5EF4-FFF2-40B4-BE49-F238E27FC236}">
                <a16:creationId xmlns:a16="http://schemas.microsoft.com/office/drawing/2014/main" id="{4BB24CF4-F596-4A13-9E62-95FC3125E9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5383" y="3959225"/>
            <a:ext cx="4876800" cy="2533650"/>
          </a:xfrm>
          <a:prstGeom prst="rect">
            <a:avLst/>
          </a:prstGeom>
        </p:spPr>
      </p:pic>
      <p:sp>
        <p:nvSpPr>
          <p:cNvPr id="13" name="Rectangle 12">
            <a:extLst>
              <a:ext uri="{FF2B5EF4-FFF2-40B4-BE49-F238E27FC236}">
                <a16:creationId xmlns:a16="http://schemas.microsoft.com/office/drawing/2014/main" id="{1C57018A-F4C7-43C7-B598-94E691545C9F}"/>
              </a:ext>
            </a:extLst>
          </p:cNvPr>
          <p:cNvSpPr/>
          <p:nvPr/>
        </p:nvSpPr>
        <p:spPr>
          <a:xfrm>
            <a:off x="2896284" y="3415784"/>
            <a:ext cx="646331" cy="369332"/>
          </a:xfrm>
          <a:prstGeom prst="rect">
            <a:avLst/>
          </a:prstGeom>
        </p:spPr>
        <p:txBody>
          <a:bodyPr wrap="none">
            <a:spAutoFit/>
          </a:bodyPr>
          <a:lstStyle/>
          <a:p>
            <a:r>
              <a:rPr lang="mn-MN" b="1" dirty="0">
                <a:solidFill>
                  <a:srgbClr val="FF0000"/>
                </a:solidFill>
                <a:latin typeface="Arial" panose="020B0604020202020204" pitchFamily="34" charset="0"/>
                <a:cs typeface="Arial" panose="020B0604020202020204" pitchFamily="34" charset="0"/>
              </a:rPr>
              <a:t>16%</a:t>
            </a:r>
            <a:endParaRPr lang="en-US" b="1"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714F159-C820-45F6-AC4E-FD1DBF09BE00}"/>
              </a:ext>
            </a:extLst>
          </p:cNvPr>
          <p:cNvSpPr/>
          <p:nvPr/>
        </p:nvSpPr>
        <p:spPr>
          <a:xfrm>
            <a:off x="8649385" y="3454994"/>
            <a:ext cx="518091" cy="369332"/>
          </a:xfrm>
          <a:prstGeom prst="rect">
            <a:avLst/>
          </a:prstGeom>
        </p:spPr>
        <p:txBody>
          <a:bodyPr wrap="none">
            <a:spAutoFit/>
          </a:bodyPr>
          <a:lstStyle/>
          <a:p>
            <a:r>
              <a:rPr lang="mn-MN" b="1" dirty="0">
                <a:solidFill>
                  <a:srgbClr val="FF0000"/>
                </a:solidFill>
                <a:latin typeface="Arial" panose="020B0604020202020204" pitchFamily="34" charset="0"/>
                <a:cs typeface="Arial" panose="020B0604020202020204" pitchFamily="34" charset="0"/>
              </a:rPr>
              <a:t>8%</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4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1817863"/>
            <a:ext cx="4462792" cy="1258057"/>
            <a:chOff x="0" y="0"/>
            <a:chExt cx="4462792" cy="4485916"/>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DD3E627-ABE7-4DB9-8D38-9497207D0DF3}"/>
              </a:ext>
            </a:extLst>
          </p:cNvPr>
          <p:cNvGrpSpPr/>
          <p:nvPr/>
        </p:nvGrpSpPr>
        <p:grpSpPr>
          <a:xfrm>
            <a:off x="1911771" y="2270473"/>
            <a:ext cx="3623323" cy="546179"/>
            <a:chOff x="402988" y="1035652"/>
            <a:chExt cx="3623323" cy="546179"/>
          </a:xfrm>
        </p:grpSpPr>
        <p:sp>
          <p:nvSpPr>
            <p:cNvPr id="58" name="Rectangle: Rounded Corners 57">
              <a:extLst>
                <a:ext uri="{FF2B5EF4-FFF2-40B4-BE49-F238E27FC236}">
                  <a16:creationId xmlns:a16="http://schemas.microsoft.com/office/drawing/2014/main" id="{67ED5BE7-F143-4526-ACC3-050CA617A7AF}"/>
                </a:ext>
              </a:extLst>
            </p:cNvPr>
            <p:cNvSpPr/>
            <p:nvPr/>
          </p:nvSpPr>
          <p:spPr>
            <a:xfrm>
              <a:off x="402988" y="1035652"/>
              <a:ext cx="3623323" cy="5461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Rounded Corners 6">
              <a:extLst>
                <a:ext uri="{FF2B5EF4-FFF2-40B4-BE49-F238E27FC236}">
                  <a16:creationId xmlns:a16="http://schemas.microsoft.com/office/drawing/2014/main" id="{5AF6D30A-46E0-4819-8CEE-633F04C63F32}"/>
                </a:ext>
              </a:extLst>
            </p:cNvPr>
            <p:cNvSpPr txBox="1"/>
            <p:nvPr/>
          </p:nvSpPr>
          <p:spPr>
            <a:xfrm>
              <a:off x="418985" y="1051649"/>
              <a:ext cx="3591329" cy="514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Үйлдвэрлэл, борлуулалтын хэмжээг нэмэгдүүлж ашигт ажиллагааг сайжруулах</a:t>
              </a:r>
              <a:endParaRPr lang="en-US" sz="1400" kern="12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298817" y="1817863"/>
            <a:ext cx="4462792" cy="125805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6EBDBAC-B1AC-4E5A-AE1E-09316BC97BFB}"/>
              </a:ext>
            </a:extLst>
          </p:cNvPr>
          <p:cNvGrpSpPr/>
          <p:nvPr/>
        </p:nvGrpSpPr>
        <p:grpSpPr>
          <a:xfrm>
            <a:off x="6718551" y="2270474"/>
            <a:ext cx="3623323" cy="578338"/>
            <a:chOff x="5200490" y="1035652"/>
            <a:chExt cx="3623323" cy="546179"/>
          </a:xfrm>
        </p:grpSpPr>
        <p:sp>
          <p:nvSpPr>
            <p:cNvPr id="46" name="Rectangle: Rounded Corners 45">
              <a:extLst>
                <a:ext uri="{FF2B5EF4-FFF2-40B4-BE49-F238E27FC236}">
                  <a16:creationId xmlns:a16="http://schemas.microsoft.com/office/drawing/2014/main" id="{FECAF0BF-5546-4246-8473-A69AAC173010}"/>
                </a:ext>
              </a:extLst>
            </p:cNvPr>
            <p:cNvSpPr/>
            <p:nvPr/>
          </p:nvSpPr>
          <p:spPr>
            <a:xfrm>
              <a:off x="5200490" y="1035652"/>
              <a:ext cx="3623323" cy="5461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18">
              <a:extLst>
                <a:ext uri="{FF2B5EF4-FFF2-40B4-BE49-F238E27FC236}">
                  <a16:creationId xmlns:a16="http://schemas.microsoft.com/office/drawing/2014/main" id="{1295B626-67A7-4D1F-805E-7BEC0A403F28}"/>
                </a:ext>
              </a:extLst>
            </p:cNvPr>
            <p:cNvSpPr txBox="1"/>
            <p:nvPr/>
          </p:nvSpPr>
          <p:spPr>
            <a:xfrm>
              <a:off x="5216487" y="1051649"/>
              <a:ext cx="3591329" cy="514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Төлөвлөгөөний гүйцэтгэл 57% буюу төлөвлөгөөнд хүрээгүй.</a:t>
              </a:r>
              <a:endParaRPr lang="en-US" sz="1400" b="1"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sp>
        <p:nvSpPr>
          <p:cNvPr id="71" name="TextBox 70">
            <a:extLst>
              <a:ext uri="{FF2B5EF4-FFF2-40B4-BE49-F238E27FC236}">
                <a16:creationId xmlns:a16="http://schemas.microsoft.com/office/drawing/2014/main" id="{A2EFBAB5-1E71-4CEE-95AE-5EA00DF2032B}"/>
              </a:ext>
            </a:extLst>
          </p:cNvPr>
          <p:cNvSpPr txBox="1"/>
          <p:nvPr/>
        </p:nvSpPr>
        <p:spPr>
          <a:xfrm>
            <a:off x="5847263" y="2420939"/>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57%</a:t>
            </a:r>
            <a:endParaRPr lang="en-US" sz="1400" dirty="0">
              <a:latin typeface="Arial" panose="020B0604020202020204" pitchFamily="34" charset="0"/>
              <a:cs typeface="Arial" panose="020B0604020202020204" pitchFamily="34" charset="0"/>
            </a:endParaRPr>
          </a:p>
        </p:txBody>
      </p:sp>
      <p:graphicFrame>
        <p:nvGraphicFramePr>
          <p:cNvPr id="24" name="Chart 23">
            <a:extLst>
              <a:ext uri="{FF2B5EF4-FFF2-40B4-BE49-F238E27FC236}">
                <a16:creationId xmlns:a16="http://schemas.microsoft.com/office/drawing/2014/main" id="{0A214D5C-9F6E-48BA-AFE5-C917C037DDF1}"/>
              </a:ext>
            </a:extLst>
          </p:cNvPr>
          <p:cNvGraphicFramePr>
            <a:graphicFrameLocks/>
          </p:cNvGraphicFramePr>
          <p:nvPr>
            <p:extLst>
              <p:ext uri="{D42A27DB-BD31-4B8C-83A1-F6EECF244321}">
                <p14:modId xmlns:p14="http://schemas.microsoft.com/office/powerpoint/2010/main" val="4252003282"/>
              </p:ext>
            </p:extLst>
          </p:nvPr>
        </p:nvGraphicFramePr>
        <p:xfrm>
          <a:off x="1400175" y="3306202"/>
          <a:ext cx="9467849" cy="3220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93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325563"/>
          </a:xfrm>
        </p:spPr>
        <p:txBody>
          <a:bodyPr/>
          <a:lstStyle/>
          <a:p>
            <a:r>
              <a:rPr lang="mn-MN" dirty="0">
                <a:latin typeface="Roboto" panose="02000000000000000000" pitchFamily="2" charset="0"/>
                <a:ea typeface="Roboto" panose="02000000000000000000" pitchFamily="2" charset="0"/>
              </a:rPr>
              <a:t>Борлуулалтын тайлан</a:t>
            </a:r>
          </a:p>
        </p:txBody>
      </p:sp>
      <p:sp>
        <p:nvSpPr>
          <p:cNvPr id="14" name="Content Placeholder 15"/>
          <p:cNvSpPr>
            <a:spLocks noGrp="1"/>
          </p:cNvSpPr>
          <p:nvPr>
            <p:ph sz="half" idx="4294967295"/>
          </p:nvPr>
        </p:nvSpPr>
        <p:spPr>
          <a:xfrm>
            <a:off x="7747000" y="1879600"/>
            <a:ext cx="4171950" cy="4284663"/>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Борлуулалтын хэмжээг 2019 болон 2020 оноор сар сараар харьцуулж харвал 2020 онд өмнөх оноос бүх саруудад борлуулалт буурсан байна. Харин 2020 оны 12-р сард өвлийн бетн гарсан нь өмнөх оноос давуу талтай болсон.</a:t>
            </a:r>
          </a:p>
          <a:p>
            <a:pPr marL="0" indent="0" algn="just">
              <a:lnSpc>
                <a:spcPct val="150000"/>
              </a:lnSpc>
              <a:buNone/>
            </a:pPr>
            <a:r>
              <a:rPr lang="mn-MN" sz="1400" dirty="0">
                <a:latin typeface="Arial" pitchFamily="34" charset="0"/>
                <a:cs typeface="Arial" pitchFamily="34" charset="0"/>
              </a:rPr>
              <a:t>Борлуулалт буурсан шалтгаан нь 2020 онд ковидтой холбоотойгоор ажлууд зогссон мөн зах зээлд ажлын хэмжээ багассан байна.</a:t>
            </a:r>
          </a:p>
          <a:p>
            <a:pPr marL="0" indent="0" algn="just">
              <a:lnSpc>
                <a:spcPct val="150000"/>
              </a:lnSpc>
              <a:buNone/>
            </a:pPr>
            <a:r>
              <a:rPr lang="mn-MN" sz="1400" dirty="0">
                <a:latin typeface="Arial" pitchFamily="34" charset="0"/>
                <a:cs typeface="Arial" pitchFamily="34" charset="0"/>
              </a:rPr>
              <a:t>2020 онд Дархан хотын бохир усны менежментийг сайжруулах төсөл түлхүү сайн явагдсан болно.</a:t>
            </a:r>
          </a:p>
          <a:p>
            <a:pPr marL="0" indent="0" algn="just">
              <a:lnSpc>
                <a:spcPct val="150000"/>
              </a:lnSpc>
              <a:buNone/>
            </a:pPr>
            <a:endParaRPr lang="mn-MN" sz="1400" dirty="0">
              <a:latin typeface="Arial" pitchFamily="34" charset="0"/>
              <a:cs typeface="Arial" pitchFamily="34" charset="0"/>
            </a:endParaRPr>
          </a:p>
        </p:txBody>
      </p:sp>
      <p:graphicFrame>
        <p:nvGraphicFramePr>
          <p:cNvPr id="15" name="Chart 14">
            <a:extLst>
              <a:ext uri="{FF2B5EF4-FFF2-40B4-BE49-F238E27FC236}">
                <a16:creationId xmlns:a16="http://schemas.microsoft.com/office/drawing/2014/main" id="{1C4E79EB-40E7-4E67-B25B-78A387BCC153}"/>
              </a:ext>
            </a:extLst>
          </p:cNvPr>
          <p:cNvGraphicFramePr>
            <a:graphicFrameLocks/>
          </p:cNvGraphicFramePr>
          <p:nvPr>
            <p:extLst>
              <p:ext uri="{D42A27DB-BD31-4B8C-83A1-F6EECF244321}">
                <p14:modId xmlns:p14="http://schemas.microsoft.com/office/powerpoint/2010/main" val="2192945878"/>
              </p:ext>
            </p:extLst>
          </p:nvPr>
        </p:nvGraphicFramePr>
        <p:xfrm>
          <a:off x="273049" y="1950074"/>
          <a:ext cx="7204075" cy="4012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0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Борлуулалтын тайлан</a:t>
            </a:r>
          </a:p>
        </p:txBody>
      </p:sp>
      <p:sp>
        <p:nvSpPr>
          <p:cNvPr id="15" name="Content Placeholder 15">
            <a:extLst>
              <a:ext uri="{FF2B5EF4-FFF2-40B4-BE49-F238E27FC236}">
                <a16:creationId xmlns:a16="http://schemas.microsoft.com/office/drawing/2014/main" id="{4F93866E-B34C-4D22-B755-C04690E3BF14}"/>
              </a:ext>
            </a:extLst>
          </p:cNvPr>
          <p:cNvSpPr txBox="1">
            <a:spLocks/>
          </p:cNvSpPr>
          <p:nvPr/>
        </p:nvSpPr>
        <p:spPr>
          <a:xfrm>
            <a:off x="7334250" y="1879600"/>
            <a:ext cx="4584700" cy="4284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Борлуулалтын бүтцийг 2 жилээр харьцуулж харвал 2020 онд М250, М300, М350 маркын бетон нийт борлууллатын 82%-ийг бүрдүүлж байгаа бол 2019 онд мөн 82%-ийг бүрдүүлж байсан байна. 2020 онд М250 маркын бетон өмнөх оноос 25%-аар, М300 маркын бетон 3%-аар буурсан. М300 маркын бетон 28%-аар өссөн байна.</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Бусад маркын бетон нийт борлуулалтын 18%-ийг эзэлж байна. </a:t>
            </a:r>
          </a:p>
        </p:txBody>
      </p:sp>
      <p:graphicFrame>
        <p:nvGraphicFramePr>
          <p:cNvPr id="13" name="Chart 12">
            <a:extLst>
              <a:ext uri="{FF2B5EF4-FFF2-40B4-BE49-F238E27FC236}">
                <a16:creationId xmlns:a16="http://schemas.microsoft.com/office/drawing/2014/main" id="{CD32B134-44CD-4C7D-9201-48EA98AD4413}"/>
              </a:ext>
            </a:extLst>
          </p:cNvPr>
          <p:cNvGraphicFramePr>
            <a:graphicFrameLocks/>
          </p:cNvGraphicFramePr>
          <p:nvPr>
            <p:extLst>
              <p:ext uri="{D42A27DB-BD31-4B8C-83A1-F6EECF244321}">
                <p14:modId xmlns:p14="http://schemas.microsoft.com/office/powerpoint/2010/main" val="3388254041"/>
              </p:ext>
            </p:extLst>
          </p:nvPr>
        </p:nvGraphicFramePr>
        <p:xfrm>
          <a:off x="-885825" y="1603204"/>
          <a:ext cx="8115299" cy="4797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111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Борлуулалтын тайлан</a:t>
            </a:r>
          </a:p>
        </p:txBody>
      </p:sp>
      <p:sp>
        <p:nvSpPr>
          <p:cNvPr id="15" name="Content Placeholder 15"/>
          <p:cNvSpPr>
            <a:spLocks noGrp="1"/>
          </p:cNvSpPr>
          <p:nvPr>
            <p:ph sz="half" idx="4294967295"/>
          </p:nvPr>
        </p:nvSpPr>
        <p:spPr>
          <a:xfrm>
            <a:off x="7747000" y="1879600"/>
            <a:ext cx="4171950" cy="4284663"/>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Борлуулалтын хэмжээг харилцагчийн тоотой сар сараар харьцуулж харвал зун, намрын оргил саруудад харилцагчийн тоо тогтмол өсөлттэй ба ажлын улирал дуусах үед харилцагчийн тоо эрс багасч байна. Ажлын саруудад давхардсан тоогоор 156 харилцагчидтай хамтарч ажилласан бөгөөд хамгийн их кубын ажил гарсан сард харилцагчийн тоо өсөлтгүй байгаа нь их ажилтай харилцагчидтай хамтарч ажилласан харагдаж байна.</a:t>
            </a:r>
          </a:p>
        </p:txBody>
      </p:sp>
      <p:graphicFrame>
        <p:nvGraphicFramePr>
          <p:cNvPr id="16" name="Chart 15">
            <a:extLst>
              <a:ext uri="{FF2B5EF4-FFF2-40B4-BE49-F238E27FC236}">
                <a16:creationId xmlns:a16="http://schemas.microsoft.com/office/drawing/2014/main" id="{075E3A81-446D-4CEE-8DEC-C9CFB457D194}"/>
              </a:ext>
            </a:extLst>
          </p:cNvPr>
          <p:cNvGraphicFramePr>
            <a:graphicFrameLocks/>
          </p:cNvGraphicFramePr>
          <p:nvPr>
            <p:extLst>
              <p:ext uri="{D42A27DB-BD31-4B8C-83A1-F6EECF244321}">
                <p14:modId xmlns:p14="http://schemas.microsoft.com/office/powerpoint/2010/main" val="579758066"/>
              </p:ext>
            </p:extLst>
          </p:nvPr>
        </p:nvGraphicFramePr>
        <p:xfrm>
          <a:off x="838200" y="1737300"/>
          <a:ext cx="6210300" cy="435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11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516655" cy="514116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Орлого үр дүнгийн тайлангаас харвал борлуулалтын орлого өмнөх жилээс 24%-аар буурсан бол үүнийг дагаад борлуулсан бүтээгдэхүүний өртөг 15%-аар буурч нийт ашиг мөн 53%-аар буурсан байна. Харин зардлын хувьд үйл ажиллагааны зардал 24%-аар буурч, үйл ажиллагааны ашиг 217%-аар, зээлийн хүүгийн зардал 88%-аар, элэгдлийн зардал 2%-аар тус тус буурсан. Тайлант хугацааны цэвэр ашиг өмнөх оноос 611% буурч 618 сая төгрөгийн алдагдалтай ажилласан байна.</a:t>
            </a:r>
          </a:p>
          <a:p>
            <a:pPr algn="just">
              <a:lnSpc>
                <a:spcPct val="150000"/>
              </a:lnSpc>
            </a:pPr>
            <a:r>
              <a:rPr lang="mn-MN" sz="1400" dirty="0">
                <a:latin typeface="Arial" pitchFamily="34" charset="0"/>
                <a:cs typeface="Arial" pitchFamily="34" charset="0"/>
              </a:rPr>
              <a:t>Тайлангийн шинжилгээнээс харахад нийт ашгийн маржин өмнөх оноос 9%-аар, үйл ажиллагааны ашгийн маржин 9%-аар, Цэвэр ашгийн маржин 7%-аар буурсан үзүүлэлт гарсан байна.</a:t>
            </a:r>
            <a:endParaRPr lang="en-US" sz="1400" dirty="0">
              <a:latin typeface="Arial" pitchFamily="34" charset="0"/>
              <a:cs typeface="Arial" pitchFamily="34" charset="0"/>
            </a:endParaRPr>
          </a:p>
        </p:txBody>
      </p:sp>
      <p:graphicFrame>
        <p:nvGraphicFramePr>
          <p:cNvPr id="6" name="Content Placeholder 5">
            <a:extLst>
              <a:ext uri="{FF2B5EF4-FFF2-40B4-BE49-F238E27FC236}">
                <a16:creationId xmlns:a16="http://schemas.microsoft.com/office/drawing/2014/main" id="{219A3895-339E-4F73-91DC-DCF1D4269EA0}"/>
              </a:ext>
            </a:extLst>
          </p:cNvPr>
          <p:cNvGraphicFramePr>
            <a:graphicFrameLocks noGrp="1"/>
          </p:cNvGraphicFramePr>
          <p:nvPr>
            <p:ph idx="1"/>
            <p:extLst>
              <p:ext uri="{D42A27DB-BD31-4B8C-83A1-F6EECF244321}">
                <p14:modId xmlns:p14="http://schemas.microsoft.com/office/powerpoint/2010/main" val="2728312199"/>
              </p:ext>
            </p:extLst>
          </p:nvPr>
        </p:nvGraphicFramePr>
        <p:xfrm>
          <a:off x="5897462" y="1754637"/>
          <a:ext cx="6021491" cy="4738236"/>
        </p:xfrm>
        <a:graphic>
          <a:graphicData uri="http://schemas.openxmlformats.org/drawingml/2006/table">
            <a:tbl>
              <a:tblPr firstRow="1" bandRow="1">
                <a:tableStyleId>{C083E6E3-FA7D-4D7B-A595-EF9225AFEA82}</a:tableStyleId>
              </a:tblPr>
              <a:tblGrid>
                <a:gridCol w="2527329">
                  <a:extLst>
                    <a:ext uri="{9D8B030D-6E8A-4147-A177-3AD203B41FA5}">
                      <a16:colId xmlns:a16="http://schemas.microsoft.com/office/drawing/2014/main" val="3735211399"/>
                    </a:ext>
                  </a:extLst>
                </a:gridCol>
                <a:gridCol w="814174">
                  <a:extLst>
                    <a:ext uri="{9D8B030D-6E8A-4147-A177-3AD203B41FA5}">
                      <a16:colId xmlns:a16="http://schemas.microsoft.com/office/drawing/2014/main" val="1620653774"/>
                    </a:ext>
                  </a:extLst>
                </a:gridCol>
                <a:gridCol w="814174">
                  <a:extLst>
                    <a:ext uri="{9D8B030D-6E8A-4147-A177-3AD203B41FA5}">
                      <a16:colId xmlns:a16="http://schemas.microsoft.com/office/drawing/2014/main" val="3264844984"/>
                    </a:ext>
                  </a:extLst>
                </a:gridCol>
                <a:gridCol w="1051640">
                  <a:extLst>
                    <a:ext uri="{9D8B030D-6E8A-4147-A177-3AD203B41FA5}">
                      <a16:colId xmlns:a16="http://schemas.microsoft.com/office/drawing/2014/main" val="1418661953"/>
                    </a:ext>
                  </a:extLst>
                </a:gridCol>
                <a:gridCol w="814174">
                  <a:extLst>
                    <a:ext uri="{9D8B030D-6E8A-4147-A177-3AD203B41FA5}">
                      <a16:colId xmlns:a16="http://schemas.microsoft.com/office/drawing/2014/main" val="49427616"/>
                    </a:ext>
                  </a:extLst>
                </a:gridCol>
              </a:tblGrid>
              <a:tr h="353044">
                <a:tc gridSpan="5">
                  <a:txBody>
                    <a:bodyPr/>
                    <a:lstStyle/>
                    <a:p>
                      <a:pPr algn="l" rtl="0" fontAlgn="ctr"/>
                      <a:r>
                        <a:rPr lang="mn-MN" sz="14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4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3637075264"/>
                  </a:ext>
                </a:extLst>
              </a:tr>
              <a:tr h="278719">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2018</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2019</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a:t>
                      </a:r>
                      <a:r>
                        <a:rPr lang="mn-MN" sz="1100" b="1" i="0" u="none" strike="noStrike" kern="1200" dirty="0">
                          <a:solidFill>
                            <a:srgbClr val="10253F"/>
                          </a:solidFill>
                          <a:effectLst/>
                          <a:latin typeface="Arial" panose="020B0604020202020204" pitchFamily="34" charset="0"/>
                          <a:ea typeface="+mn-ea"/>
                          <a:cs typeface="+mn-cs"/>
                        </a:rPr>
                        <a:t>20</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ӨОМҮ</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1813215"/>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9,188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13,518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r>
                        <a:rPr lang="mn-MN" sz="1100" b="0" i="0" u="none" strike="noStrike" kern="1200" dirty="0">
                          <a:solidFill>
                            <a:srgbClr val="10253F"/>
                          </a:solidFill>
                          <a:effectLst/>
                          <a:latin typeface="Arial" panose="020B0604020202020204" pitchFamily="34" charset="0"/>
                          <a:ea typeface="+mn-ea"/>
                          <a:cs typeface="+mn-cs"/>
                        </a:rPr>
                        <a:t>0,251</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-24</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8955087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ББӨ</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6,304</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10,366</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8,781</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-15</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182079938"/>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Нийт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2,884</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3,152</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1,466</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-53</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47346425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Үйл ажиллагааны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1,617</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2,101</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1,589</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-24</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191885261"/>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Үйл ажиллагааны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1,267</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1,051</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-123</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-217</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787461186"/>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Элэгдлийн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527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410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4</a:t>
                      </a:r>
                      <a:r>
                        <a:rPr lang="mn-MN" sz="1100" b="0" i="0" u="none" strike="noStrike" kern="1200" dirty="0">
                          <a:solidFill>
                            <a:srgbClr val="10253F"/>
                          </a:solidFill>
                          <a:effectLst/>
                          <a:latin typeface="Arial" panose="020B0604020202020204" pitchFamily="34" charset="0"/>
                          <a:ea typeface="+mn-ea"/>
                          <a:cs typeface="+mn-cs"/>
                        </a:rPr>
                        <a:t>00</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-2</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887264513"/>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Зээлийн хүүгийн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687</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611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a:t>
                      </a:r>
                      <a:r>
                        <a:rPr lang="mn-MN" sz="1100" b="0" i="0" u="none" strike="noStrike" kern="1200" dirty="0">
                          <a:solidFill>
                            <a:srgbClr val="10253F"/>
                          </a:solidFill>
                          <a:effectLst/>
                          <a:latin typeface="Arial" panose="020B0604020202020204" pitchFamily="34" charset="0"/>
                          <a:ea typeface="+mn-ea"/>
                          <a:cs typeface="+mn-cs"/>
                        </a:rPr>
                        <a:t>71</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-88</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59707897"/>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Татварын өмнөх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52</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30</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-594</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-2080</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10803253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Ү/а-ны бус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119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103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a:t>
                      </a:r>
                      <a:r>
                        <a:rPr lang="mn-MN" sz="1100" b="0" i="0" u="none" strike="noStrike" kern="1200" dirty="0">
                          <a:solidFill>
                            <a:srgbClr val="10253F"/>
                          </a:solidFill>
                          <a:effectLst/>
                          <a:latin typeface="Arial" panose="020B0604020202020204" pitchFamily="34" charset="0"/>
                          <a:ea typeface="+mn-ea"/>
                          <a:cs typeface="+mn-cs"/>
                        </a:rPr>
                        <a:t>-21</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-303</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096858044"/>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Орлогын татвар</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17.2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13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a:t>
                      </a:r>
                      <a:r>
                        <a:rPr lang="mn-MN" sz="1100" b="0" i="0" u="none" strike="noStrike" kern="1200" dirty="0">
                          <a:solidFill>
                            <a:srgbClr val="10253F"/>
                          </a:solidFill>
                          <a:effectLst/>
                          <a:latin typeface="Arial" panose="020B0604020202020204" pitchFamily="34" charset="0"/>
                          <a:ea typeface="+mn-ea"/>
                          <a:cs typeface="+mn-cs"/>
                        </a:rPr>
                        <a:t>3</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-77</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940183279"/>
                  </a:ext>
                </a:extLst>
              </a:tr>
              <a:tr h="278719">
                <a:tc>
                  <a:txBody>
                    <a:bodyPr/>
                    <a:lstStyle/>
                    <a:p>
                      <a:pPr algn="l" rtl="0" fontAlgn="ctr"/>
                      <a:r>
                        <a:rPr lang="mn-MN" sz="1100" b="1" u="none" strike="noStrike" dirty="0">
                          <a:effectLst/>
                          <a:latin typeface="Arial" panose="020B0604020202020204" pitchFamily="34" charset="0"/>
                          <a:cs typeface="Arial" panose="020B0604020202020204" pitchFamily="34" charset="0"/>
                        </a:rPr>
                        <a:t>Цэвэр ашиг/алдагдал</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1" i="0" u="none" strike="noStrike" dirty="0">
                          <a:solidFill>
                            <a:srgbClr val="10253F"/>
                          </a:solidFill>
                          <a:effectLst/>
                          <a:latin typeface="Arial" panose="020B0604020202020204" pitchFamily="34" charset="0"/>
                        </a:rPr>
                        <a:t>155</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121</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-618</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-611</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62034"/>
                  </a:ext>
                </a:extLst>
              </a:tr>
              <a:tr h="278719">
                <a:tc>
                  <a:txBody>
                    <a:bodyPr/>
                    <a:lstStyle/>
                    <a:p>
                      <a:pPr algn="l" rtl="0" fontAlgn="ctr"/>
                      <a:r>
                        <a:rPr lang="mn-MN" sz="1100" u="none" strike="noStrike" dirty="0">
                          <a:effectLst/>
                          <a:latin typeface="Arial" panose="020B0604020202020204" pitchFamily="34" charset="0"/>
                          <a:cs typeface="Arial" panose="020B0604020202020204" pitchFamily="34" charset="0"/>
                        </a:rPr>
                        <a:t>Нийт ашгийн 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0" i="0" u="none" strike="noStrike" dirty="0">
                          <a:solidFill>
                            <a:srgbClr val="000000"/>
                          </a:solidFill>
                          <a:effectLst/>
                          <a:latin typeface="Arial" panose="020B0604020202020204" pitchFamily="34" charset="0"/>
                        </a:rPr>
                        <a:t>31%</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23%</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14</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a:t>
                      </a:r>
                      <a:r>
                        <a:rPr lang="mn-MN" sz="1100" b="0" i="0" u="none" strike="noStrike" kern="1200" dirty="0">
                          <a:solidFill>
                            <a:srgbClr val="10253F"/>
                          </a:solidFill>
                          <a:effectLst/>
                          <a:latin typeface="Arial" panose="020B0604020202020204" pitchFamily="34" charset="0"/>
                          <a:ea typeface="+mn-ea"/>
                          <a:cs typeface="+mn-cs"/>
                        </a:rPr>
                        <a:t>9</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9064798"/>
                  </a:ext>
                </a:extLst>
              </a:tr>
              <a:tr h="306608">
                <a:tc>
                  <a:txBody>
                    <a:bodyPr/>
                    <a:lstStyle/>
                    <a:p>
                      <a:pPr algn="l" rtl="0" fontAlgn="ctr"/>
                      <a:r>
                        <a:rPr lang="mn-MN" sz="1100" u="none" strike="noStrike" dirty="0">
                          <a:effectLst/>
                          <a:latin typeface="Arial" panose="020B0604020202020204" pitchFamily="34" charset="0"/>
                          <a:cs typeface="Arial" panose="020B0604020202020204" pitchFamily="34" charset="0"/>
                        </a:rPr>
                        <a:t>Үйл ажиллагааны ашгийн 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14%</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8%</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a:t>
                      </a:r>
                      <a:r>
                        <a:rPr lang="mn-MN" sz="1100" b="0" i="0" u="none" strike="noStrike" kern="1200" dirty="0">
                          <a:solidFill>
                            <a:srgbClr val="10253F"/>
                          </a:solidFill>
                          <a:effectLst/>
                          <a:latin typeface="Arial" panose="020B0604020202020204" pitchFamily="34" charset="0"/>
                          <a:ea typeface="+mn-ea"/>
                          <a:cs typeface="+mn-cs"/>
                        </a:rPr>
                        <a:t>9</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91034233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Цэвэр ашгийн 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2%</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-6</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a:t>
                      </a:r>
                      <a:r>
                        <a:rPr lang="mn-MN" sz="1100" b="0" i="0" u="none" strike="noStrike" kern="1200" dirty="0">
                          <a:solidFill>
                            <a:srgbClr val="10253F"/>
                          </a:solidFill>
                          <a:effectLst/>
                          <a:latin typeface="Arial" panose="020B0604020202020204" pitchFamily="34" charset="0"/>
                          <a:ea typeface="+mn-ea"/>
                          <a:cs typeface="+mn-cs"/>
                        </a:rPr>
                        <a:t>7</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033636493"/>
                  </a:ext>
                </a:extLst>
              </a:tr>
              <a:tr h="278719">
                <a:tc>
                  <a:txBody>
                    <a:bodyPr/>
                    <a:lstStyle/>
                    <a:p>
                      <a:pPr algn="l" rtl="0" fontAlgn="ctr"/>
                      <a:r>
                        <a:rPr lang="en-US" sz="1100" u="none" strike="noStrike" dirty="0">
                          <a:effectLst/>
                          <a:latin typeface="Arial" panose="020B0604020202020204" pitchFamily="34" charset="0"/>
                          <a:cs typeface="Arial" panose="020B0604020202020204" pitchFamily="34" charset="0"/>
                        </a:rPr>
                        <a:t>EBITDA  </a:t>
                      </a:r>
                      <a:r>
                        <a:rPr lang="mn-MN" sz="1100" u="none" strike="noStrike" dirty="0">
                          <a:effectLst/>
                          <a:latin typeface="Arial" panose="020B0604020202020204" pitchFamily="34" charset="0"/>
                          <a:cs typeface="Arial" panose="020B0604020202020204" pitchFamily="34" charset="0"/>
                        </a:rPr>
                        <a:t>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0" i="0" u="none" strike="noStrike" dirty="0">
                          <a:solidFill>
                            <a:srgbClr val="000000"/>
                          </a:solidFill>
                          <a:effectLst/>
                          <a:latin typeface="Arial" panose="020B0604020202020204" pitchFamily="34" charset="0"/>
                        </a:rPr>
                        <a:t>1%</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0%</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0%</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0%</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175233"/>
                  </a:ext>
                </a:extLst>
              </a:tr>
            </a:tbl>
          </a:graphicData>
        </a:graphic>
      </p:graphicFrame>
    </p:spTree>
    <p:extLst>
      <p:ext uri="{BB962C8B-B14F-4D97-AF65-F5344CB8AC3E}">
        <p14:creationId xmlns:p14="http://schemas.microsoft.com/office/powerpoint/2010/main" val="4544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516655" cy="5141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Орлого үр дүнгийн тайлангаас харвал ББӨ өртөг 15%-аар буурсан ба энэ нь Борлуулалт буурсантай холбоотойгоос гадна 2020 онд түүхий эд материалын үнэ өссөн. Үүнд: 0-5 мм элс 26,000 төгрөгөөс 27,500 буюу 6%, Хайрга 21,000 төгрөгөөс 23,000 буюу 10%-аар тус тус өссөн байна. Түүхий эдийн үнийн өсөлт нь 2020 онд карьерууд хаасантай холбоотой. </a:t>
            </a:r>
          </a:p>
          <a:p>
            <a:pPr algn="just">
              <a:lnSpc>
                <a:spcPct val="150000"/>
              </a:lnSpc>
            </a:pPr>
            <a:endParaRPr lang="en-US" sz="1400" dirty="0">
              <a:latin typeface="Arial" pitchFamily="34" charset="0"/>
              <a:cs typeface="Arial" pitchFamily="34" charset="0"/>
            </a:endParaRPr>
          </a:p>
        </p:txBody>
      </p:sp>
      <p:graphicFrame>
        <p:nvGraphicFramePr>
          <p:cNvPr id="6" name="Content Placeholder 5">
            <a:extLst>
              <a:ext uri="{FF2B5EF4-FFF2-40B4-BE49-F238E27FC236}">
                <a16:creationId xmlns:a16="http://schemas.microsoft.com/office/drawing/2014/main" id="{219A3895-339E-4F73-91DC-DCF1D4269EA0}"/>
              </a:ext>
            </a:extLst>
          </p:cNvPr>
          <p:cNvGraphicFramePr>
            <a:graphicFrameLocks noGrp="1"/>
          </p:cNvGraphicFramePr>
          <p:nvPr>
            <p:ph idx="1"/>
            <p:extLst>
              <p:ext uri="{D42A27DB-BD31-4B8C-83A1-F6EECF244321}">
                <p14:modId xmlns:p14="http://schemas.microsoft.com/office/powerpoint/2010/main" val="797508135"/>
              </p:ext>
            </p:extLst>
          </p:nvPr>
        </p:nvGraphicFramePr>
        <p:xfrm>
          <a:off x="5897462" y="1754637"/>
          <a:ext cx="6021491" cy="1440047"/>
        </p:xfrm>
        <a:graphic>
          <a:graphicData uri="http://schemas.openxmlformats.org/drawingml/2006/table">
            <a:tbl>
              <a:tblPr firstRow="1" bandRow="1">
                <a:tableStyleId>{C083E6E3-FA7D-4D7B-A595-EF9225AFEA82}</a:tableStyleId>
              </a:tblPr>
              <a:tblGrid>
                <a:gridCol w="2527329">
                  <a:extLst>
                    <a:ext uri="{9D8B030D-6E8A-4147-A177-3AD203B41FA5}">
                      <a16:colId xmlns:a16="http://schemas.microsoft.com/office/drawing/2014/main" val="3735211399"/>
                    </a:ext>
                  </a:extLst>
                </a:gridCol>
                <a:gridCol w="814174">
                  <a:extLst>
                    <a:ext uri="{9D8B030D-6E8A-4147-A177-3AD203B41FA5}">
                      <a16:colId xmlns:a16="http://schemas.microsoft.com/office/drawing/2014/main" val="1620653774"/>
                    </a:ext>
                  </a:extLst>
                </a:gridCol>
                <a:gridCol w="814174">
                  <a:extLst>
                    <a:ext uri="{9D8B030D-6E8A-4147-A177-3AD203B41FA5}">
                      <a16:colId xmlns:a16="http://schemas.microsoft.com/office/drawing/2014/main" val="3264844984"/>
                    </a:ext>
                  </a:extLst>
                </a:gridCol>
                <a:gridCol w="1051640">
                  <a:extLst>
                    <a:ext uri="{9D8B030D-6E8A-4147-A177-3AD203B41FA5}">
                      <a16:colId xmlns:a16="http://schemas.microsoft.com/office/drawing/2014/main" val="1418661953"/>
                    </a:ext>
                  </a:extLst>
                </a:gridCol>
                <a:gridCol w="814174">
                  <a:extLst>
                    <a:ext uri="{9D8B030D-6E8A-4147-A177-3AD203B41FA5}">
                      <a16:colId xmlns:a16="http://schemas.microsoft.com/office/drawing/2014/main" val="49427616"/>
                    </a:ext>
                  </a:extLst>
                </a:gridCol>
              </a:tblGrid>
              <a:tr h="353044">
                <a:tc gridSpan="5">
                  <a:txBody>
                    <a:bodyPr/>
                    <a:lstStyle/>
                    <a:p>
                      <a:pPr algn="l" rtl="0" fontAlgn="ctr"/>
                      <a:r>
                        <a:rPr lang="mn-MN" sz="14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4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3637075264"/>
                  </a:ext>
                </a:extLst>
              </a:tr>
              <a:tr h="278719">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2018</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2019</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a:t>
                      </a:r>
                      <a:r>
                        <a:rPr lang="mn-MN" sz="1100" b="1" i="0" u="none" strike="noStrike" kern="1200" dirty="0">
                          <a:solidFill>
                            <a:srgbClr val="10253F"/>
                          </a:solidFill>
                          <a:effectLst/>
                          <a:latin typeface="Arial" panose="020B0604020202020204" pitchFamily="34" charset="0"/>
                          <a:ea typeface="+mn-ea"/>
                          <a:cs typeface="+mn-cs"/>
                        </a:rPr>
                        <a:t>20</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1" i="0" u="none" strike="noStrike" kern="1200">
                          <a:solidFill>
                            <a:srgbClr val="10253F"/>
                          </a:solidFill>
                          <a:effectLst/>
                          <a:latin typeface="Arial" panose="020B0604020202020204" pitchFamily="34" charset="0"/>
                          <a:ea typeface="+mn-ea"/>
                          <a:cs typeface="+mn-cs"/>
                        </a:rPr>
                        <a:t>ӨОМҮ</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1813215"/>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9,188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13,518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r>
                        <a:rPr lang="mn-MN" sz="1100" b="0" i="0" u="none" strike="noStrike" kern="1200" dirty="0">
                          <a:solidFill>
                            <a:srgbClr val="10253F"/>
                          </a:solidFill>
                          <a:effectLst/>
                          <a:latin typeface="Arial" panose="020B0604020202020204" pitchFamily="34" charset="0"/>
                          <a:ea typeface="+mn-ea"/>
                          <a:cs typeface="+mn-cs"/>
                        </a:rPr>
                        <a:t>0,251</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-24</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8955087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ББӨ</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6,304</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10,366</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8,781</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-15</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182079938"/>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Нийт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2,884</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3,152</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1,466</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-53</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473464252"/>
                  </a:ext>
                </a:extLst>
              </a:tr>
            </a:tbl>
          </a:graphicData>
        </a:graphic>
      </p:graphicFrame>
    </p:spTree>
    <p:extLst>
      <p:ext uri="{BB962C8B-B14F-4D97-AF65-F5344CB8AC3E}">
        <p14:creationId xmlns:p14="http://schemas.microsoft.com/office/powerpoint/2010/main" val="174491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Autofit/>
          </a:bodyPr>
          <a:lstStyle/>
          <a:p>
            <a:r>
              <a:rPr lang="mn-MN" sz="3200" dirty="0">
                <a:latin typeface="Arial" panose="020B0604020202020204" pitchFamily="34" charset="0"/>
                <a:ea typeface="Roboto" panose="02000000000000000000" pitchFamily="2" charset="0"/>
                <a:cs typeface="Arial" panose="020B0604020202020204" pitchFamily="34" charset="0"/>
              </a:rPr>
              <a:t>Санхүүгийн тайлан</a:t>
            </a:r>
            <a:br>
              <a:rPr lang="en-US" sz="2800" dirty="0">
                <a:latin typeface="Arial" panose="020B0604020202020204" pitchFamily="34" charset="0"/>
                <a:ea typeface="Roboto" panose="02000000000000000000" pitchFamily="2" charset="0"/>
                <a:cs typeface="Arial" panose="020B0604020202020204" pitchFamily="34" charset="0"/>
              </a:rPr>
            </a:br>
            <a:r>
              <a:rPr lang="mn-MN" sz="2000" dirty="0">
                <a:latin typeface="Arial" panose="020B0604020202020204" pitchFamily="34" charset="0"/>
                <a:ea typeface="Roboto" panose="02000000000000000000" pitchFamily="2" charset="0"/>
                <a:cs typeface="Arial" panose="020B0604020202020204" pitchFamily="34" charset="0"/>
              </a:rPr>
              <a:t>Төлөвлөгөө гүйцэттгэл</a:t>
            </a:r>
            <a:endParaRPr lang="mn-MN" sz="2800" dirty="0">
              <a:latin typeface="Arial" panose="020B0604020202020204" pitchFamily="34" charset="0"/>
              <a:ea typeface="Roboto" panose="02000000000000000000" pitchFamily="2" charset="0"/>
              <a:cs typeface="Arial" panose="020B0604020202020204" pitchFamily="34" charset="0"/>
            </a:endParaRPr>
          </a:p>
        </p:txBody>
      </p:sp>
      <p:sp>
        <p:nvSpPr>
          <p:cNvPr id="16" name="Text Placeholder 5"/>
          <p:cNvSpPr txBox="1">
            <a:spLocks/>
          </p:cNvSpPr>
          <p:nvPr/>
        </p:nvSpPr>
        <p:spPr>
          <a:xfrm>
            <a:off x="1003301" y="1564086"/>
            <a:ext cx="4516655" cy="5141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Орлого үр дүнгийн тайлангаас харвал борлуулалтын орлого төлөвлөгөөнөөс </a:t>
            </a:r>
            <a:r>
              <a:rPr lang="en-US" sz="1400" dirty="0">
                <a:latin typeface="Arial" pitchFamily="34" charset="0"/>
                <a:cs typeface="Arial" pitchFamily="34" charset="0"/>
              </a:rPr>
              <a:t>7</a:t>
            </a:r>
            <a:r>
              <a:rPr lang="mn-MN" sz="1400" dirty="0">
                <a:latin typeface="Arial" pitchFamily="34" charset="0"/>
                <a:cs typeface="Arial" pitchFamily="34" charset="0"/>
              </a:rPr>
              <a:t>%-аар дутуу бол борлуулсан бүтээгдэхүүний өртөг 14%-аар өсч нийт ашиг 56%-аар буурсан байна. Харин зардлын хувьд үйл ажиллагааны зардал 18%-аар буурч, үйл ажиллагааны ашиг 91%-аар, элэгдлийн зардал 12%-аар буурч зээлийн хүүгийн зардал 89%-аар буурсан. Тайлант хугацааны алдагдал төлөвлөгөөнөөс -310% буюу 3 дахин нэмэгдэж 618 сая төгрөгийн алдагдалтай ажилласан байна.</a:t>
            </a:r>
          </a:p>
        </p:txBody>
      </p:sp>
      <p:graphicFrame>
        <p:nvGraphicFramePr>
          <p:cNvPr id="6" name="Content Placeholder 5">
            <a:extLst>
              <a:ext uri="{FF2B5EF4-FFF2-40B4-BE49-F238E27FC236}">
                <a16:creationId xmlns:a16="http://schemas.microsoft.com/office/drawing/2014/main" id="{219A3895-339E-4F73-91DC-DCF1D4269EA0}"/>
              </a:ext>
            </a:extLst>
          </p:cNvPr>
          <p:cNvGraphicFramePr>
            <a:graphicFrameLocks noGrp="1"/>
          </p:cNvGraphicFramePr>
          <p:nvPr>
            <p:ph idx="1"/>
            <p:extLst>
              <p:ext uri="{D42A27DB-BD31-4B8C-83A1-F6EECF244321}">
                <p14:modId xmlns:p14="http://schemas.microsoft.com/office/powerpoint/2010/main" val="626161975"/>
              </p:ext>
            </p:extLst>
          </p:nvPr>
        </p:nvGraphicFramePr>
        <p:xfrm>
          <a:off x="5897462" y="1754637"/>
          <a:ext cx="6021491" cy="3604762"/>
        </p:xfrm>
        <a:graphic>
          <a:graphicData uri="http://schemas.openxmlformats.org/drawingml/2006/table">
            <a:tbl>
              <a:tblPr firstRow="1" bandRow="1">
                <a:tableStyleId>{C083E6E3-FA7D-4D7B-A595-EF9225AFEA82}</a:tableStyleId>
              </a:tblPr>
              <a:tblGrid>
                <a:gridCol w="2527329">
                  <a:extLst>
                    <a:ext uri="{9D8B030D-6E8A-4147-A177-3AD203B41FA5}">
                      <a16:colId xmlns:a16="http://schemas.microsoft.com/office/drawing/2014/main" val="3735211399"/>
                    </a:ext>
                  </a:extLst>
                </a:gridCol>
                <a:gridCol w="814174">
                  <a:extLst>
                    <a:ext uri="{9D8B030D-6E8A-4147-A177-3AD203B41FA5}">
                      <a16:colId xmlns:a16="http://schemas.microsoft.com/office/drawing/2014/main" val="1620653774"/>
                    </a:ext>
                  </a:extLst>
                </a:gridCol>
                <a:gridCol w="814174">
                  <a:extLst>
                    <a:ext uri="{9D8B030D-6E8A-4147-A177-3AD203B41FA5}">
                      <a16:colId xmlns:a16="http://schemas.microsoft.com/office/drawing/2014/main" val="3264844984"/>
                    </a:ext>
                  </a:extLst>
                </a:gridCol>
                <a:gridCol w="1051640">
                  <a:extLst>
                    <a:ext uri="{9D8B030D-6E8A-4147-A177-3AD203B41FA5}">
                      <a16:colId xmlns:a16="http://schemas.microsoft.com/office/drawing/2014/main" val="1418661953"/>
                    </a:ext>
                  </a:extLst>
                </a:gridCol>
                <a:gridCol w="814174">
                  <a:extLst>
                    <a:ext uri="{9D8B030D-6E8A-4147-A177-3AD203B41FA5}">
                      <a16:colId xmlns:a16="http://schemas.microsoft.com/office/drawing/2014/main" val="49427616"/>
                    </a:ext>
                  </a:extLst>
                </a:gridCol>
              </a:tblGrid>
              <a:tr h="353044">
                <a:tc gridSpan="5">
                  <a:txBody>
                    <a:bodyPr/>
                    <a:lstStyle/>
                    <a:p>
                      <a:pPr algn="l" rtl="0" fontAlgn="ctr"/>
                      <a:r>
                        <a:rPr lang="mn-MN" sz="14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4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3637075264"/>
                  </a:ext>
                </a:extLst>
              </a:tr>
              <a:tr h="278719">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2019</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2020</a:t>
                      </a:r>
                      <a:r>
                        <a:rPr lang="en-US" sz="1100" b="1" i="0" u="none" strike="noStrike" dirty="0">
                          <a:solidFill>
                            <a:srgbClr val="10253F"/>
                          </a:solidFill>
                          <a:effectLst/>
                          <a:latin typeface="Arial" panose="020B0604020202020204" pitchFamily="34" charset="0"/>
                        </a:rPr>
                        <a:t>*</a:t>
                      </a:r>
                      <a:endParaRPr lang="mn-MN" sz="1100" b="1" i="0" u="none" strike="noStrike" dirty="0">
                        <a:solidFill>
                          <a:srgbClr val="10253F"/>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a:t>
                      </a:r>
                      <a:r>
                        <a:rPr lang="mn-MN" sz="1100" b="1" i="0" u="none" strike="noStrike" kern="1200" dirty="0">
                          <a:solidFill>
                            <a:srgbClr val="10253F"/>
                          </a:solidFill>
                          <a:effectLst/>
                          <a:latin typeface="Arial" panose="020B0604020202020204" pitchFamily="34" charset="0"/>
                          <a:ea typeface="+mn-ea"/>
                          <a:cs typeface="+mn-cs"/>
                        </a:rPr>
                        <a:t>20</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ТГХ</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1813215"/>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13,518</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11,075</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r>
                        <a:rPr lang="mn-MN" sz="1100" b="0" i="0" u="none" strike="noStrike" kern="1200" dirty="0">
                          <a:solidFill>
                            <a:srgbClr val="10253F"/>
                          </a:solidFill>
                          <a:effectLst/>
                          <a:latin typeface="Arial" panose="020B0604020202020204" pitchFamily="34" charset="0"/>
                          <a:ea typeface="+mn-ea"/>
                          <a:cs typeface="+mn-cs"/>
                        </a:rPr>
                        <a:t>0,251</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93</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8955087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ББӨ</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10,366</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7,735</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8,781</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r>
                        <a:rPr lang="mn-MN" sz="1100" b="0" i="0" u="none" strike="noStrike" kern="1200" dirty="0">
                          <a:solidFill>
                            <a:srgbClr val="10253F"/>
                          </a:solidFill>
                          <a:effectLst/>
                          <a:latin typeface="Arial" panose="020B0604020202020204" pitchFamily="34" charset="0"/>
                          <a:ea typeface="+mn-ea"/>
                          <a:cs typeface="+mn-cs"/>
                        </a:rPr>
                        <a:t>14</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182079938"/>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Нийт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3,152</a:t>
                      </a: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3,341</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1,466</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44</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47346425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Үйл ажиллагааны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2,101</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1,930</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1,589</a:t>
                      </a:r>
                      <a:endParaRPr lang="en-US" sz="1100" b="0"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8</a:t>
                      </a:r>
                      <a:r>
                        <a:rPr lang="mn-MN" sz="1100" b="0" i="0" u="none" strike="noStrike" kern="1200" dirty="0">
                          <a:solidFill>
                            <a:srgbClr val="10253F"/>
                          </a:solidFill>
                          <a:effectLst/>
                          <a:latin typeface="Arial" panose="020B0604020202020204" pitchFamily="34" charset="0"/>
                          <a:ea typeface="+mn-ea"/>
                          <a:cs typeface="+mn-cs"/>
                        </a:rPr>
                        <a:t>2</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191885261"/>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Үйл ажиллагааны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1,051</a:t>
                      </a: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1,411</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-123</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9%</a:t>
                      </a:r>
                    </a:p>
                  </a:txBody>
                  <a:tcPr marL="0" marR="0" marT="0" marB="0" anchor="ctr"/>
                </a:tc>
                <a:extLst>
                  <a:ext uri="{0D108BD9-81ED-4DB2-BD59-A6C34878D82A}">
                    <a16:rowId xmlns:a16="http://schemas.microsoft.com/office/drawing/2014/main" val="787461186"/>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Элэгдлийн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410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457</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4</a:t>
                      </a:r>
                      <a:r>
                        <a:rPr lang="mn-MN" sz="1100" b="0" i="0" u="none" strike="noStrike" kern="1200" dirty="0">
                          <a:solidFill>
                            <a:srgbClr val="10253F"/>
                          </a:solidFill>
                          <a:effectLst/>
                          <a:latin typeface="Arial" panose="020B0604020202020204" pitchFamily="34" charset="0"/>
                          <a:ea typeface="+mn-ea"/>
                          <a:cs typeface="+mn-cs"/>
                        </a:rPr>
                        <a:t>00</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88%</a:t>
                      </a:r>
                    </a:p>
                  </a:txBody>
                  <a:tcPr marL="0" marR="0" marT="0" marB="0" anchor="ctr"/>
                </a:tc>
                <a:extLst>
                  <a:ext uri="{0D108BD9-81ED-4DB2-BD59-A6C34878D82A}">
                    <a16:rowId xmlns:a16="http://schemas.microsoft.com/office/drawing/2014/main" val="3887264513"/>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Зээлийн хүүгийн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611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625</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a:t>
                      </a:r>
                      <a:r>
                        <a:rPr lang="mn-MN" sz="1100" b="0" i="0" u="none" strike="noStrike" kern="1200" dirty="0">
                          <a:solidFill>
                            <a:srgbClr val="10253F"/>
                          </a:solidFill>
                          <a:effectLst/>
                          <a:latin typeface="Arial" panose="020B0604020202020204" pitchFamily="34" charset="0"/>
                          <a:ea typeface="+mn-ea"/>
                          <a:cs typeface="+mn-cs"/>
                        </a:rPr>
                        <a:t>71</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a:t>
                      </a:r>
                      <a:r>
                        <a:rPr lang="en-US" sz="1100" b="0" i="0" u="none" strike="noStrike" kern="1200" dirty="0">
                          <a:solidFill>
                            <a:srgbClr val="10253F"/>
                          </a:solidFill>
                          <a:effectLst/>
                          <a:latin typeface="Arial" panose="020B0604020202020204" pitchFamily="34" charset="0"/>
                          <a:ea typeface="+mn-ea"/>
                          <a:cs typeface="+mn-cs"/>
                        </a:rPr>
                        <a:t>1%</a:t>
                      </a:r>
                    </a:p>
                  </a:txBody>
                  <a:tcPr marL="0" marR="0" marT="0" marB="0" anchor="ctr"/>
                </a:tc>
                <a:extLst>
                  <a:ext uri="{0D108BD9-81ED-4DB2-BD59-A6C34878D82A}">
                    <a16:rowId xmlns:a16="http://schemas.microsoft.com/office/drawing/2014/main" val="459707897"/>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Татварын өмнөх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30</a:t>
                      </a: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329</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-594</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-280%</a:t>
                      </a:r>
                    </a:p>
                  </a:txBody>
                  <a:tcPr marL="0" marR="0" marT="0" marB="0" anchor="ctr"/>
                </a:tc>
                <a:extLst>
                  <a:ext uri="{0D108BD9-81ED-4DB2-BD59-A6C34878D82A}">
                    <a16:rowId xmlns:a16="http://schemas.microsoft.com/office/drawing/2014/main" val="410803253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Ү/а-ны бус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103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35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a:t>
                      </a:r>
                      <a:r>
                        <a:rPr lang="mn-MN" sz="1100" b="0" i="0" u="none" strike="noStrike" kern="1200" dirty="0">
                          <a:solidFill>
                            <a:srgbClr val="10253F"/>
                          </a:solidFill>
                          <a:effectLst/>
                          <a:latin typeface="Arial" panose="020B0604020202020204" pitchFamily="34" charset="0"/>
                          <a:ea typeface="+mn-ea"/>
                          <a:cs typeface="+mn-cs"/>
                        </a:rPr>
                        <a:t>-21</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-160%</a:t>
                      </a:r>
                    </a:p>
                  </a:txBody>
                  <a:tcPr marL="0" marR="0" marT="0" marB="0" anchor="ctr"/>
                </a:tc>
                <a:extLst>
                  <a:ext uri="{0D108BD9-81ED-4DB2-BD59-A6C34878D82A}">
                    <a16:rowId xmlns:a16="http://schemas.microsoft.com/office/drawing/2014/main" val="3096858044"/>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Орлогын татвар</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13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a:t>
                      </a:r>
                      <a:r>
                        <a:rPr lang="mn-MN" sz="1100" b="0" i="0" u="none" strike="noStrike" kern="1200" dirty="0">
                          <a:solidFill>
                            <a:srgbClr val="10253F"/>
                          </a:solidFill>
                          <a:effectLst/>
                          <a:latin typeface="Arial" panose="020B0604020202020204" pitchFamily="34" charset="0"/>
                          <a:ea typeface="+mn-ea"/>
                          <a:cs typeface="+mn-cs"/>
                        </a:rPr>
                        <a:t>3</a:t>
                      </a:r>
                      <a:r>
                        <a:rPr lang="en-US" sz="1100" b="0" i="0" u="none" strike="noStrike" kern="1200" dirty="0">
                          <a:solidFill>
                            <a:srgbClr val="10253F"/>
                          </a:solidFill>
                          <a:effectLst/>
                          <a:latin typeface="Arial" panose="020B0604020202020204" pitchFamily="34" charset="0"/>
                          <a:ea typeface="+mn-ea"/>
                          <a:cs typeface="+mn-cs"/>
                        </a:rPr>
                        <a:t>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100</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940183279"/>
                  </a:ext>
                </a:extLst>
              </a:tr>
              <a:tr h="278719">
                <a:tc>
                  <a:txBody>
                    <a:bodyPr/>
                    <a:lstStyle/>
                    <a:p>
                      <a:pPr algn="l" rtl="0" fontAlgn="ctr"/>
                      <a:r>
                        <a:rPr lang="mn-MN" sz="1100" b="1" u="none" strike="noStrike" dirty="0">
                          <a:effectLst/>
                          <a:latin typeface="Arial" panose="020B0604020202020204" pitchFamily="34" charset="0"/>
                          <a:cs typeface="Arial" panose="020B0604020202020204" pitchFamily="34" charset="0"/>
                        </a:rPr>
                        <a:t>Цэвэр ашиг/алдагдал</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121</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1" i="0" u="none" strike="noStrike" dirty="0">
                          <a:solidFill>
                            <a:srgbClr val="10253F"/>
                          </a:solidFill>
                          <a:effectLst/>
                          <a:latin typeface="Arial" panose="020B0604020202020204" pitchFamily="34" charset="0"/>
                        </a:rPr>
                        <a:t>294</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-618</a:t>
                      </a:r>
                      <a:endParaRPr lang="en-US" sz="1100" b="1" i="0" u="none" strike="noStrike" kern="1200" dirty="0">
                        <a:solidFill>
                          <a:srgbClr val="10253F"/>
                        </a:solidFill>
                        <a:effectLst/>
                        <a:latin typeface="Arial" panose="020B0604020202020204" pitchFamily="34" charset="0"/>
                        <a:ea typeface="+mn-ea"/>
                        <a:cs typeface="+mn-cs"/>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a:t>
                      </a:r>
                      <a:r>
                        <a:rPr lang="mn-MN" sz="1100" b="1" i="0" u="none" strike="noStrike" kern="1200" dirty="0">
                          <a:solidFill>
                            <a:srgbClr val="10253F"/>
                          </a:solidFill>
                          <a:effectLst/>
                          <a:latin typeface="Arial" panose="020B0604020202020204" pitchFamily="34" charset="0"/>
                          <a:ea typeface="+mn-ea"/>
                          <a:cs typeface="+mn-cs"/>
                        </a:rPr>
                        <a:t>310</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62034"/>
                  </a:ext>
                </a:extLst>
              </a:tr>
            </a:tbl>
          </a:graphicData>
        </a:graphic>
      </p:graphicFrame>
    </p:spTree>
    <p:extLst>
      <p:ext uri="{BB962C8B-B14F-4D97-AF65-F5344CB8AC3E}">
        <p14:creationId xmlns:p14="http://schemas.microsoft.com/office/powerpoint/2010/main" val="128001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mn-MN" sz="36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Агуулга</a:t>
            </a:r>
            <a:endParaRPr lang="mn-MN" sz="3600" dirty="0">
              <a:latin typeface="Arial" panose="020B0604020202020204" pitchFamily="34" charset="0"/>
              <a:ea typeface="Roboto" panose="02000000000000000000" pitchFamily="2" charset="0"/>
              <a:cs typeface="Arial" panose="020B0604020202020204" pitchFamily="34" charset="0"/>
            </a:endParaRP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282090" cy="779463"/>
            <a:chOff x="9563122" y="297656"/>
            <a:chExt cx="2282090"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324402"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8" name="Content Placeholder 2">
            <a:extLst>
              <a:ext uri="{FF2B5EF4-FFF2-40B4-BE49-F238E27FC236}">
                <a16:creationId xmlns:a16="http://schemas.microsoft.com/office/drawing/2014/main" id="{F2E8CC5D-CA00-433A-B23C-7C530B832966}"/>
              </a:ext>
            </a:extLst>
          </p:cNvPr>
          <p:cNvSpPr>
            <a:spLocks noGrp="1"/>
          </p:cNvSpPr>
          <p:nvPr>
            <p:ph idx="1"/>
          </p:nvPr>
        </p:nvSpPr>
        <p:spPr>
          <a:xfrm>
            <a:off x="1735137" y="1458455"/>
            <a:ext cx="9559925" cy="5334123"/>
          </a:xfrm>
        </p:spPr>
        <p:txBody>
          <a:bodyPr>
            <a:noAutofit/>
          </a:bodyPr>
          <a:lstStyle/>
          <a:p>
            <a:pPr marL="342900" indent="-342900">
              <a:lnSpc>
                <a:spcPct val="150000"/>
              </a:lnSpc>
              <a:buFont typeface="Wingdings" pitchFamily="2" charset="2"/>
              <a:buChar char="Ø"/>
            </a:pPr>
            <a:r>
              <a:rPr lang="mn-MN" sz="1400" dirty="0">
                <a:latin typeface="Arial" pitchFamily="34" charset="0"/>
                <a:cs typeface="Arial" pitchFamily="34" charset="0"/>
              </a:rPr>
              <a:t>Үйл ажиллагааны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Үйл ажиллагааны төлөвлөгөөний биелэлт,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Бүтэц орон тооны төлөвлөгөөний биелэлт, тайлан</a:t>
            </a:r>
          </a:p>
          <a:p>
            <a:pPr marL="342900" indent="-342900">
              <a:lnSpc>
                <a:spcPct val="150000"/>
              </a:lnSpc>
              <a:buFont typeface="Wingdings" pitchFamily="2" charset="2"/>
              <a:buChar char="Ø"/>
            </a:pPr>
            <a:r>
              <a:rPr lang="mn-MN" sz="1400" dirty="0">
                <a:latin typeface="Arial" pitchFamily="34" charset="0"/>
                <a:cs typeface="Arial" pitchFamily="34" charset="0"/>
              </a:rPr>
              <a:t>Борлуулалт, хангамжийн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Борлуулалтын төлөвлөгөөний биелэлт,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ТЭМ-ын худалдан авалт зарцуулалтын тайлан</a:t>
            </a:r>
          </a:p>
          <a:p>
            <a:pPr marL="342900" indent="-342900">
              <a:lnSpc>
                <a:spcPct val="150000"/>
              </a:lnSpc>
              <a:buFont typeface="Wingdings" pitchFamily="2" charset="2"/>
              <a:buChar char="Ø"/>
            </a:pPr>
            <a:r>
              <a:rPr lang="mn-MN" sz="1400" dirty="0">
                <a:latin typeface="Arial" pitchFamily="34" charset="0"/>
                <a:cs typeface="Arial" pitchFamily="34" charset="0"/>
              </a:rPr>
              <a:t>Санхүүгийн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Орлого үр дүнгийн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Зардлын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Зээл санхүүжилтийн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Бусад санхүүгийн тайлан</a:t>
            </a:r>
          </a:p>
          <a:p>
            <a:pPr marL="342900" indent="-342900">
              <a:lnSpc>
                <a:spcPct val="150000"/>
              </a:lnSpc>
              <a:buFont typeface="Wingdings" pitchFamily="2" charset="2"/>
              <a:buChar char="Ø"/>
            </a:pPr>
            <a:r>
              <a:rPr lang="mn-MN" sz="1400" dirty="0">
                <a:latin typeface="Arial" pitchFamily="34" charset="0"/>
                <a:cs typeface="Arial" pitchFamily="34" charset="0"/>
              </a:rPr>
              <a:t>Хувьцааны арилжааны тайлан</a:t>
            </a:r>
          </a:p>
          <a:p>
            <a:pPr marL="342900" indent="-342900">
              <a:lnSpc>
                <a:spcPct val="150000"/>
              </a:lnSpc>
              <a:buFont typeface="Wingdings" pitchFamily="2" charset="2"/>
              <a:buChar char="Ø"/>
            </a:pPr>
            <a:r>
              <a:rPr lang="mn-MN" sz="1400" dirty="0">
                <a:latin typeface="Arial" pitchFamily="34" charset="0"/>
                <a:cs typeface="Arial" pitchFamily="34" charset="0"/>
              </a:rPr>
              <a:t>Бартертын борлуулалтын тайлан</a:t>
            </a:r>
          </a:p>
        </p:txBody>
      </p:sp>
    </p:spTree>
    <p:extLst>
      <p:ext uri="{BB962C8B-B14F-4D97-AF65-F5344CB8AC3E}">
        <p14:creationId xmlns:p14="http://schemas.microsoft.com/office/powerpoint/2010/main" val="51955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graphicFrame>
        <p:nvGraphicFramePr>
          <p:cNvPr id="13" name="Content Placeholder 6"/>
          <p:cNvGraphicFramePr>
            <a:graphicFrameLocks noGrp="1"/>
          </p:cNvGraphicFramePr>
          <p:nvPr>
            <p:ph idx="1"/>
            <p:extLst>
              <p:ext uri="{D42A27DB-BD31-4B8C-83A1-F6EECF244321}">
                <p14:modId xmlns:p14="http://schemas.microsoft.com/office/powerpoint/2010/main" val="3258490559"/>
              </p:ext>
            </p:extLst>
          </p:nvPr>
        </p:nvGraphicFramePr>
        <p:xfrm>
          <a:off x="5333999" y="1614392"/>
          <a:ext cx="6680201" cy="4938803"/>
        </p:xfrm>
        <a:graphic>
          <a:graphicData uri="http://schemas.openxmlformats.org/drawingml/2006/table">
            <a:tbl>
              <a:tblPr firstRow="1" bandRow="1">
                <a:tableStyleId>{5FD0F851-EC5A-4D38-B0AD-8093EC10F338}</a:tableStyleId>
              </a:tblPr>
              <a:tblGrid>
                <a:gridCol w="2836599">
                  <a:extLst>
                    <a:ext uri="{9D8B030D-6E8A-4147-A177-3AD203B41FA5}">
                      <a16:colId xmlns:a16="http://schemas.microsoft.com/office/drawing/2014/main" val="20000"/>
                    </a:ext>
                  </a:extLst>
                </a:gridCol>
                <a:gridCol w="997108">
                  <a:extLst>
                    <a:ext uri="{9D8B030D-6E8A-4147-A177-3AD203B41FA5}">
                      <a16:colId xmlns:a16="http://schemas.microsoft.com/office/drawing/2014/main" val="20001"/>
                    </a:ext>
                  </a:extLst>
                </a:gridCol>
                <a:gridCol w="1048962">
                  <a:extLst>
                    <a:ext uri="{9D8B030D-6E8A-4147-A177-3AD203B41FA5}">
                      <a16:colId xmlns:a16="http://schemas.microsoft.com/office/drawing/2014/main" val="20002"/>
                    </a:ext>
                  </a:extLst>
                </a:gridCol>
                <a:gridCol w="1010409">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509265">
                <a:tc gridSpan="5">
                  <a:txBody>
                    <a:bodyPr/>
                    <a:lstStyle/>
                    <a:p>
                      <a:pPr algn="l" rtl="0" fontAlgn="ctr"/>
                      <a:r>
                        <a:rPr lang="ru-RU" sz="1200" b="1" i="0" u="none" strike="noStrike" dirty="0">
                          <a:solidFill>
                            <a:srgbClr val="10253F"/>
                          </a:solidFill>
                          <a:effectLst/>
                          <a:latin typeface="Arial" panose="020B0604020202020204" pitchFamily="34" charset="0"/>
                        </a:rPr>
                        <a:t>Үйл ажиллагааны зардал /мян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67179">
                <a:tc>
                  <a:txBody>
                    <a:bodyPr/>
                    <a:lstStyle/>
                    <a:p>
                      <a:pPr algn="ctr" rtl="0" fontAlgn="ctr"/>
                      <a:r>
                        <a:rPr lang="mn-MN" sz="1000" b="1" i="0" u="none" strike="noStrike">
                          <a:solidFill>
                            <a:srgbClr val="000000"/>
                          </a:solidFill>
                          <a:effectLst/>
                          <a:latin typeface="Arial" panose="020B0604020202020204" pitchFamily="34" charset="0"/>
                        </a:rPr>
                        <a:t> Үзүүлэлт </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000" b="1" i="0" u="none" strike="noStrike" dirty="0">
                          <a:solidFill>
                            <a:srgbClr val="000000"/>
                          </a:solidFill>
                          <a:effectLst/>
                          <a:latin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000" b="1" i="0" u="none" strike="noStrike">
                          <a:solidFill>
                            <a:srgbClr val="000000"/>
                          </a:solidFill>
                          <a:effectLst/>
                          <a:latin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000" b="1" i="0" u="none" strike="noStrike" dirty="0">
                          <a:solidFill>
                            <a:srgbClr val="000000"/>
                          </a:solidFill>
                          <a:effectLst/>
                          <a:latin typeface="Arial" panose="020B0604020202020204" pitchFamily="34" charset="0"/>
                        </a:rPr>
                        <a:t>20</a:t>
                      </a:r>
                      <a:r>
                        <a:rPr lang="mn-MN" sz="1000" b="1" i="0" u="none" strike="noStrike" dirty="0">
                          <a:solidFill>
                            <a:srgbClr val="000000"/>
                          </a:solidFill>
                          <a:effectLst/>
                          <a:latin typeface="Arial" panose="020B0604020202020204" pitchFamily="34" charset="0"/>
                        </a:rPr>
                        <a:t>20</a:t>
                      </a:r>
                      <a:endParaRPr lang="en-US" sz="1000" b="1" i="0" u="none" strike="noStrike" dirty="0">
                        <a:solidFill>
                          <a:srgbClr val="000000"/>
                        </a:solidFill>
                        <a:effectLst/>
                        <a:latin typeface="Arial" panose="020B0604020202020204" pitchFamily="34" charset="0"/>
                      </a:endParaRP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000" b="1" i="0" u="none" strike="noStrike" dirty="0">
                          <a:solidFill>
                            <a:srgbClr val="000000"/>
                          </a:solidFill>
                          <a:effectLst/>
                          <a:latin typeface="Arial" panose="020B0604020202020204" pitchFamily="34" charset="0"/>
                        </a:rPr>
                        <a:t>20</a:t>
                      </a:r>
                      <a:r>
                        <a:rPr lang="mn-MN"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/201</a:t>
                      </a:r>
                      <a:r>
                        <a:rPr lang="mn-MN" sz="1000" b="1" i="0" u="none" strike="noStrike" dirty="0">
                          <a:solidFill>
                            <a:srgbClr val="000000"/>
                          </a:solidFill>
                          <a:effectLst/>
                          <a:latin typeface="Arial" panose="020B0604020202020204" pitchFamily="34" charset="0"/>
                        </a:rPr>
                        <a:t>9</a:t>
                      </a:r>
                      <a:endParaRPr lang="en-US" sz="1000" b="1" i="0" u="none" strike="noStrike" dirty="0">
                        <a:solidFill>
                          <a:srgbClr val="000000"/>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78832">
                <a:tc>
                  <a:txBody>
                    <a:bodyPr/>
                    <a:lstStyle/>
                    <a:p>
                      <a:pPr algn="l" rtl="0" fontAlgn="ctr"/>
                      <a:r>
                        <a:rPr lang="mn-MN" sz="1000" b="1" i="0" u="none" strike="noStrike">
                          <a:solidFill>
                            <a:srgbClr val="000000"/>
                          </a:solidFill>
                          <a:effectLst/>
                          <a:latin typeface="Arial" panose="020B0604020202020204" pitchFamily="34" charset="0"/>
                        </a:rPr>
                        <a:t> Үйл ажиллагааны зардал </a:t>
                      </a:r>
                    </a:p>
                  </a:txBody>
                  <a:tcPr marL="0" marR="0" marT="0" marB="0" anchor="ctr">
                    <a:solidFill>
                      <a:schemeClr val="bg1">
                        <a:lumMod val="85000"/>
                      </a:schemeClr>
                    </a:solidFill>
                  </a:tcPr>
                </a:tc>
                <a:tc>
                  <a:txBody>
                    <a:bodyPr/>
                    <a:lstStyle/>
                    <a:p>
                      <a:pPr algn="r" rtl="0" fontAlgn="ctr"/>
                      <a:r>
                        <a:rPr lang="mn-MN" sz="1000" b="1" i="0" u="none" strike="noStrike" dirty="0">
                          <a:solidFill>
                            <a:srgbClr val="000000"/>
                          </a:solidFill>
                          <a:effectLst/>
                          <a:latin typeface="Arial" panose="020B0604020202020204" pitchFamily="34" charset="0"/>
                        </a:rPr>
                        <a:t>2,829,830</a:t>
                      </a:r>
                    </a:p>
                  </a:txBody>
                  <a:tcPr marL="0" marR="0" marT="0" marB="0" anchor="ctr">
                    <a:solidFill>
                      <a:schemeClr val="bg1">
                        <a:lumMod val="85000"/>
                      </a:schemeClr>
                    </a:solidFill>
                  </a:tcPr>
                </a:tc>
                <a:tc>
                  <a:txBody>
                    <a:bodyPr/>
                    <a:lstStyle/>
                    <a:p>
                      <a:pPr algn="r" rtl="0" fontAlgn="ctr"/>
                      <a:r>
                        <a:rPr lang="en-US" sz="1000" b="1" i="0" u="none" strike="noStrike">
                          <a:solidFill>
                            <a:srgbClr val="000000"/>
                          </a:solidFill>
                          <a:effectLst/>
                          <a:latin typeface="Arial" panose="020B0604020202020204" pitchFamily="34" charset="0"/>
                        </a:rPr>
                        <a:t>3,121,768</a:t>
                      </a:r>
                    </a:p>
                  </a:txBody>
                  <a:tcPr marL="0" marR="0" marT="0" marB="0" anchor="ctr">
                    <a:solidFill>
                      <a:schemeClr val="bg1">
                        <a:lumMod val="85000"/>
                      </a:schemeClr>
                    </a:solidFill>
                  </a:tcPr>
                </a:tc>
                <a:tc>
                  <a:txBody>
                    <a:bodyPr/>
                    <a:lstStyle/>
                    <a:p>
                      <a:pPr algn="r" rtl="0" fontAlgn="ctr"/>
                      <a:r>
                        <a:rPr lang="mn-MN" sz="1000" b="1" i="0" u="none" strike="noStrike" dirty="0">
                          <a:solidFill>
                            <a:srgbClr val="000000"/>
                          </a:solidFill>
                          <a:effectLst/>
                          <a:latin typeface="Arial" panose="020B0604020202020204" pitchFamily="34" charset="0"/>
                        </a:rPr>
                        <a:t>2</a:t>
                      </a:r>
                      <a:r>
                        <a:rPr lang="en-US" sz="1000" b="1" i="0" u="none" strike="noStrike" dirty="0">
                          <a:solidFill>
                            <a:srgbClr val="000000"/>
                          </a:solidFill>
                          <a:effectLst/>
                          <a:latin typeface="Arial" panose="020B0604020202020204" pitchFamily="34" charset="0"/>
                        </a:rPr>
                        <a:t>,</a:t>
                      </a:r>
                      <a:r>
                        <a:rPr lang="mn-MN" sz="1000" b="1" i="0" u="none" strike="noStrike" dirty="0">
                          <a:solidFill>
                            <a:srgbClr val="000000"/>
                          </a:solidFill>
                          <a:effectLst/>
                          <a:latin typeface="Arial" panose="020B0604020202020204" pitchFamily="34" charset="0"/>
                        </a:rPr>
                        <a:t>060</a:t>
                      </a:r>
                      <a:r>
                        <a:rPr lang="en-US" sz="1000" b="1" i="0" u="none" strike="noStrike" dirty="0">
                          <a:solidFill>
                            <a:srgbClr val="000000"/>
                          </a:solidFill>
                          <a:effectLst/>
                          <a:latin typeface="Arial" panose="020B0604020202020204" pitchFamily="34" charset="0"/>
                        </a:rPr>
                        <a:t>,</a:t>
                      </a:r>
                      <a:r>
                        <a:rPr lang="mn-MN" sz="1000" b="1" i="0" u="none" strike="noStrike" dirty="0">
                          <a:solidFill>
                            <a:srgbClr val="000000"/>
                          </a:solidFill>
                          <a:effectLst/>
                          <a:latin typeface="Arial" panose="020B0604020202020204" pitchFamily="34" charset="0"/>
                        </a:rPr>
                        <a:t>139</a:t>
                      </a:r>
                      <a:endParaRPr lang="en-US" sz="1000" b="1"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1" i="0" u="none" strike="noStrike" dirty="0">
                          <a:solidFill>
                            <a:srgbClr val="000000"/>
                          </a:solidFill>
                          <a:effectLst/>
                          <a:latin typeface="Arial" panose="020B0604020202020204" pitchFamily="34" charset="0"/>
                        </a:rPr>
                        <a:t>66%</a:t>
                      </a:r>
                    </a:p>
                  </a:txBody>
                  <a:tcPr marL="0" marR="0" marT="0" marB="0" anchor="ctr">
                    <a:solidFill>
                      <a:schemeClr val="bg1">
                        <a:lumMod val="85000"/>
                      </a:schemeClr>
                    </a:solidFill>
                  </a:tcPr>
                </a:tc>
                <a:extLst>
                  <a:ext uri="{0D108BD9-81ED-4DB2-BD59-A6C34878D82A}">
                    <a16:rowId xmlns:a16="http://schemas.microsoft.com/office/drawing/2014/main" val="10002"/>
                  </a:ext>
                </a:extLst>
              </a:tr>
              <a:tr h="178832">
                <a:tc>
                  <a:txBody>
                    <a:bodyPr/>
                    <a:lstStyle/>
                    <a:p>
                      <a:pPr algn="l" rtl="0" fontAlgn="ctr"/>
                      <a:r>
                        <a:rPr lang="mn-MN" sz="1000" b="0" i="0" u="none" strike="noStrike">
                          <a:solidFill>
                            <a:srgbClr val="000000"/>
                          </a:solidFill>
                          <a:effectLst/>
                          <a:latin typeface="Arial" panose="020B0604020202020204" pitchFamily="34" charset="0"/>
                        </a:rPr>
                        <a:t> Цалин, нэмэгдэл, урамшуулал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549,040</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787,012</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882,690</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112%</a:t>
                      </a:r>
                    </a:p>
                  </a:txBody>
                  <a:tcPr marL="0" marR="0" marT="0" marB="0" anchor="ctr">
                    <a:solidFill>
                      <a:schemeClr val="bg1">
                        <a:lumMod val="85000"/>
                      </a:schemeClr>
                    </a:solidFill>
                  </a:tcPr>
                </a:tc>
                <a:extLst>
                  <a:ext uri="{0D108BD9-81ED-4DB2-BD59-A6C34878D82A}">
                    <a16:rowId xmlns:a16="http://schemas.microsoft.com/office/drawing/2014/main" val="10003"/>
                  </a:ext>
                </a:extLst>
              </a:tr>
              <a:tr h="178832">
                <a:tc>
                  <a:txBody>
                    <a:bodyPr/>
                    <a:lstStyle/>
                    <a:p>
                      <a:pPr algn="l" rtl="0" fontAlgn="ctr"/>
                      <a:r>
                        <a:rPr lang="mn-MN" sz="1000" b="0" i="0" u="none" strike="noStrike">
                          <a:solidFill>
                            <a:srgbClr val="000000"/>
                          </a:solidFill>
                          <a:effectLst/>
                          <a:latin typeface="Arial" panose="020B0604020202020204" pitchFamily="34" charset="0"/>
                        </a:rPr>
                        <a:t> НДШ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80,492</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124,733</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43,663</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35%</a:t>
                      </a:r>
                    </a:p>
                  </a:txBody>
                  <a:tcPr marL="0" marR="0" marT="0" marB="0" anchor="ctr">
                    <a:solidFill>
                      <a:schemeClr val="bg1">
                        <a:lumMod val="85000"/>
                      </a:schemeClr>
                    </a:solidFill>
                  </a:tcPr>
                </a:tc>
                <a:extLst>
                  <a:ext uri="{0D108BD9-81ED-4DB2-BD59-A6C34878D82A}">
                    <a16:rowId xmlns:a16="http://schemas.microsoft.com/office/drawing/2014/main" val="10004"/>
                  </a:ext>
                </a:extLst>
              </a:tr>
              <a:tr h="214599">
                <a:tc>
                  <a:txBody>
                    <a:bodyPr/>
                    <a:lstStyle/>
                    <a:p>
                      <a:pPr algn="l" rtl="0" fontAlgn="ctr"/>
                      <a:r>
                        <a:rPr lang="mn-MN" sz="1000" b="0" i="0" u="none" strike="noStrike">
                          <a:solidFill>
                            <a:srgbClr val="000000"/>
                          </a:solidFill>
                          <a:effectLst/>
                          <a:latin typeface="Arial" panose="020B0604020202020204" pitchFamily="34" charset="0"/>
                        </a:rPr>
                        <a:t> Түлш, унаа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532,720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505,208</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251,761</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50%</a:t>
                      </a:r>
                    </a:p>
                  </a:txBody>
                  <a:tcPr marL="0" marR="0" marT="0" marB="0" anchor="ctr">
                    <a:solidFill>
                      <a:schemeClr val="bg1">
                        <a:lumMod val="85000"/>
                      </a:schemeClr>
                    </a:solidFill>
                  </a:tcPr>
                </a:tc>
                <a:extLst>
                  <a:ext uri="{0D108BD9-81ED-4DB2-BD59-A6C34878D82A}">
                    <a16:rowId xmlns:a16="http://schemas.microsoft.com/office/drawing/2014/main" val="10005"/>
                  </a:ext>
                </a:extLst>
              </a:tr>
              <a:tr h="178832">
                <a:tc>
                  <a:txBody>
                    <a:bodyPr/>
                    <a:lstStyle/>
                    <a:p>
                      <a:pPr algn="l" rtl="0" fontAlgn="ctr"/>
                      <a:r>
                        <a:rPr lang="mn-MN" sz="1000" b="0" i="0" u="none" strike="noStrike">
                          <a:solidFill>
                            <a:srgbClr val="000000"/>
                          </a:solidFill>
                          <a:effectLst/>
                          <a:latin typeface="Arial" panose="020B0604020202020204" pitchFamily="34" charset="0"/>
                        </a:rPr>
                        <a:t> Гар утас, шуудан холбоо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18,242</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32,626</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3</a:t>
                      </a:r>
                      <a:r>
                        <a:rPr lang="mn-MN" sz="1000" b="0" i="0" u="none" strike="noStrike" dirty="0">
                          <a:solidFill>
                            <a:srgbClr val="000000"/>
                          </a:solidFill>
                          <a:effectLst/>
                          <a:latin typeface="Arial" panose="020B0604020202020204" pitchFamily="34" charset="0"/>
                        </a:rPr>
                        <a:t>4,811</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107%</a:t>
                      </a:r>
                    </a:p>
                  </a:txBody>
                  <a:tcPr marL="0" marR="0" marT="0" marB="0" anchor="ctr">
                    <a:solidFill>
                      <a:schemeClr val="bg1">
                        <a:lumMod val="85000"/>
                      </a:schemeClr>
                    </a:solidFill>
                  </a:tcPr>
                </a:tc>
                <a:extLst>
                  <a:ext uri="{0D108BD9-81ED-4DB2-BD59-A6C34878D82A}">
                    <a16:rowId xmlns:a16="http://schemas.microsoft.com/office/drawing/2014/main" val="10006"/>
                  </a:ext>
                </a:extLst>
              </a:tr>
              <a:tr h="178832">
                <a:tc>
                  <a:txBody>
                    <a:bodyPr/>
                    <a:lstStyle/>
                    <a:p>
                      <a:pPr algn="l" rtl="0" fontAlgn="ctr"/>
                      <a:r>
                        <a:rPr lang="mn-MN" sz="1000" b="0" i="0" u="none" strike="noStrike">
                          <a:solidFill>
                            <a:srgbClr val="000000"/>
                          </a:solidFill>
                          <a:effectLst/>
                          <a:latin typeface="Arial" panose="020B0604020202020204" pitchFamily="34" charset="0"/>
                        </a:rPr>
                        <a:t> Томилолтын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15,743</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15,019</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5,826</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39%</a:t>
                      </a:r>
                    </a:p>
                  </a:txBody>
                  <a:tcPr marL="0" marR="0" marT="0" marB="0" anchor="ctr">
                    <a:solidFill>
                      <a:schemeClr val="bg1">
                        <a:lumMod val="85000"/>
                      </a:schemeClr>
                    </a:solidFill>
                  </a:tcPr>
                </a:tc>
                <a:extLst>
                  <a:ext uri="{0D108BD9-81ED-4DB2-BD59-A6C34878D82A}">
                    <a16:rowId xmlns:a16="http://schemas.microsoft.com/office/drawing/2014/main" val="10007"/>
                  </a:ext>
                </a:extLst>
              </a:tr>
              <a:tr h="256677">
                <a:tc>
                  <a:txBody>
                    <a:bodyPr/>
                    <a:lstStyle/>
                    <a:p>
                      <a:pPr algn="l" rtl="0" fontAlgn="ctr"/>
                      <a:r>
                        <a:rPr lang="mn-MN" sz="1000" b="0" i="0" u="none" strike="noStrike">
                          <a:solidFill>
                            <a:srgbClr val="000000"/>
                          </a:solidFill>
                          <a:effectLst/>
                          <a:latin typeface="Arial" panose="020B0604020202020204" pitchFamily="34" charset="0"/>
                        </a:rPr>
                        <a:t> Борлуулалтын зардал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125,363</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162,292</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35,799</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22%</a:t>
                      </a:r>
                    </a:p>
                  </a:txBody>
                  <a:tcPr marL="0" marR="0" marT="0" marB="0" anchor="ctr">
                    <a:solidFill>
                      <a:schemeClr val="bg1">
                        <a:lumMod val="85000"/>
                      </a:schemeClr>
                    </a:solidFill>
                  </a:tcPr>
                </a:tc>
                <a:extLst>
                  <a:ext uri="{0D108BD9-81ED-4DB2-BD59-A6C34878D82A}">
                    <a16:rowId xmlns:a16="http://schemas.microsoft.com/office/drawing/2014/main" val="10008"/>
                  </a:ext>
                </a:extLst>
              </a:tr>
              <a:tr h="178832">
                <a:tc>
                  <a:txBody>
                    <a:bodyPr/>
                    <a:lstStyle/>
                    <a:p>
                      <a:pPr algn="l" rtl="0" fontAlgn="ctr"/>
                      <a:r>
                        <a:rPr lang="mn-MN" sz="1000" b="0" i="0" u="none" strike="noStrike">
                          <a:solidFill>
                            <a:srgbClr val="000000"/>
                          </a:solidFill>
                          <a:effectLst/>
                          <a:latin typeface="Arial" panose="020B0604020202020204" pitchFamily="34" charset="0"/>
                        </a:rPr>
                        <a:t> Хөдөлмөр хамгаалал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1,638</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13,294</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a:t>
                      </a:r>
                      <a:r>
                        <a:rPr lang="mn-MN" sz="1000" b="0" i="0" u="none" strike="noStrike" dirty="0">
                          <a:solidFill>
                            <a:srgbClr val="000000"/>
                          </a:solidFill>
                          <a:effectLst/>
                          <a:latin typeface="Arial" panose="020B0604020202020204" pitchFamily="34" charset="0"/>
                        </a:rPr>
                        <a:t>,828</a:t>
                      </a:r>
                      <a:endParaRPr lang="en-US" sz="1000" b="0" i="0" u="none" strike="noStrike" dirty="0">
                        <a:solidFill>
                          <a:srgbClr val="000000"/>
                        </a:solidFill>
                        <a:effectLst/>
                        <a:latin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14%</a:t>
                      </a:r>
                    </a:p>
                  </a:txBody>
                  <a:tcPr marL="0" marR="0" marT="0" marB="0" anchor="ctr">
                    <a:solidFill>
                      <a:schemeClr val="bg1">
                        <a:lumMod val="85000"/>
                      </a:schemeClr>
                    </a:solidFill>
                  </a:tcPr>
                </a:tc>
                <a:extLst>
                  <a:ext uri="{0D108BD9-81ED-4DB2-BD59-A6C34878D82A}">
                    <a16:rowId xmlns:a16="http://schemas.microsoft.com/office/drawing/2014/main" val="10009"/>
                  </a:ext>
                </a:extLst>
              </a:tr>
              <a:tr h="178832">
                <a:tc>
                  <a:txBody>
                    <a:bodyPr/>
                    <a:lstStyle/>
                    <a:p>
                      <a:pPr algn="l" rtl="0" fontAlgn="ctr"/>
                      <a:r>
                        <a:rPr lang="mn-MN" sz="1000" b="0" i="0" u="none" strike="noStrike">
                          <a:solidFill>
                            <a:srgbClr val="000000"/>
                          </a:solidFill>
                          <a:effectLst/>
                          <a:latin typeface="Arial" panose="020B0604020202020204" pitchFamily="34" charset="0"/>
                        </a:rPr>
                        <a:t> Хангамжийн материалын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4,442</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13,216</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22,803</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173%</a:t>
                      </a:r>
                    </a:p>
                  </a:txBody>
                  <a:tcPr marL="0" marR="0" marT="0" marB="0" anchor="ctr">
                    <a:solidFill>
                      <a:schemeClr val="bg1">
                        <a:lumMod val="85000"/>
                      </a:schemeClr>
                    </a:solidFill>
                  </a:tcPr>
                </a:tc>
                <a:extLst>
                  <a:ext uri="{0D108BD9-81ED-4DB2-BD59-A6C34878D82A}">
                    <a16:rowId xmlns:a16="http://schemas.microsoft.com/office/drawing/2014/main" val="10010"/>
                  </a:ext>
                </a:extLst>
              </a:tr>
              <a:tr h="178832">
                <a:tc>
                  <a:txBody>
                    <a:bodyPr/>
                    <a:lstStyle/>
                    <a:p>
                      <a:pPr algn="l" rtl="0" fontAlgn="ctr"/>
                      <a:r>
                        <a:rPr lang="mn-MN" sz="1000" b="0" i="0" u="none" strike="noStrike">
                          <a:solidFill>
                            <a:srgbClr val="000000"/>
                          </a:solidFill>
                          <a:effectLst/>
                          <a:latin typeface="Arial" panose="020B0604020202020204" pitchFamily="34" charset="0"/>
                        </a:rPr>
                        <a:t> Түрээсийн зардал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18,162</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19,462</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3,706</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19%</a:t>
                      </a:r>
                    </a:p>
                  </a:txBody>
                  <a:tcPr marL="0" marR="0" marT="0" marB="0" anchor="ctr">
                    <a:solidFill>
                      <a:schemeClr val="bg1">
                        <a:lumMod val="85000"/>
                      </a:schemeClr>
                    </a:solidFill>
                  </a:tcPr>
                </a:tc>
                <a:extLst>
                  <a:ext uri="{0D108BD9-81ED-4DB2-BD59-A6C34878D82A}">
                    <a16:rowId xmlns:a16="http://schemas.microsoft.com/office/drawing/2014/main" val="10011"/>
                  </a:ext>
                </a:extLst>
              </a:tr>
              <a:tr h="178832">
                <a:tc>
                  <a:txBody>
                    <a:bodyPr/>
                    <a:lstStyle/>
                    <a:p>
                      <a:pPr algn="l" rtl="0" fontAlgn="ctr"/>
                      <a:r>
                        <a:rPr lang="mn-MN" sz="1000" b="0" i="0" u="none" strike="noStrike">
                          <a:solidFill>
                            <a:srgbClr val="000000"/>
                          </a:solidFill>
                          <a:effectLst/>
                          <a:latin typeface="Arial" panose="020B0604020202020204" pitchFamily="34" charset="0"/>
                        </a:rPr>
                        <a:t> Сэлбэг, хэрэгслийн зардал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128,119</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201,486</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178,753</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89%</a:t>
                      </a:r>
                    </a:p>
                  </a:txBody>
                  <a:tcPr marL="0" marR="0" marT="0" marB="0" anchor="ctr">
                    <a:solidFill>
                      <a:schemeClr val="bg1">
                        <a:lumMod val="85000"/>
                      </a:schemeClr>
                    </a:solidFill>
                  </a:tcPr>
                </a:tc>
                <a:extLst>
                  <a:ext uri="{0D108BD9-81ED-4DB2-BD59-A6C34878D82A}">
                    <a16:rowId xmlns:a16="http://schemas.microsoft.com/office/drawing/2014/main" val="10012"/>
                  </a:ext>
                </a:extLst>
              </a:tr>
              <a:tr h="228625">
                <a:tc>
                  <a:txBody>
                    <a:bodyPr/>
                    <a:lstStyle/>
                    <a:p>
                      <a:pPr algn="l" rtl="0" fontAlgn="ctr"/>
                      <a:r>
                        <a:rPr lang="mn-MN" sz="1000" b="0" i="0" u="none" strike="noStrike">
                          <a:solidFill>
                            <a:srgbClr val="000000"/>
                          </a:solidFill>
                          <a:effectLst/>
                          <a:latin typeface="Arial" panose="020B0604020202020204" pitchFamily="34" charset="0"/>
                        </a:rPr>
                        <a:t> ТХ-ийн даатгалын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6,469</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8,250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5,857</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71%</a:t>
                      </a:r>
                    </a:p>
                  </a:txBody>
                  <a:tcPr marL="0" marR="0" marT="0" marB="0" anchor="ctr">
                    <a:solidFill>
                      <a:schemeClr val="bg1">
                        <a:lumMod val="85000"/>
                      </a:schemeClr>
                    </a:solidFill>
                  </a:tcPr>
                </a:tc>
                <a:extLst>
                  <a:ext uri="{0D108BD9-81ED-4DB2-BD59-A6C34878D82A}">
                    <a16:rowId xmlns:a16="http://schemas.microsoft.com/office/drawing/2014/main" val="10013"/>
                  </a:ext>
                </a:extLst>
              </a:tr>
              <a:tr h="178832">
                <a:tc>
                  <a:txBody>
                    <a:bodyPr/>
                    <a:lstStyle/>
                    <a:p>
                      <a:pPr algn="l" rtl="0" fontAlgn="ctr"/>
                      <a:r>
                        <a:rPr lang="ru-RU" sz="1000" b="0" i="0" u="none" strike="noStrike">
                          <a:solidFill>
                            <a:srgbClr val="000000"/>
                          </a:solidFill>
                          <a:effectLst/>
                          <a:latin typeface="Arial" panose="020B0604020202020204" pitchFamily="34" charset="0"/>
                        </a:rPr>
                        <a:t> ТХ-ийн оношлогоо, түрээс г.м зардал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25,343</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31,810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7,224</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23%</a:t>
                      </a:r>
                    </a:p>
                  </a:txBody>
                  <a:tcPr marL="0" marR="0" marT="0" marB="0" anchor="ctr">
                    <a:solidFill>
                      <a:schemeClr val="bg1">
                        <a:lumMod val="85000"/>
                      </a:schemeClr>
                    </a:solidFill>
                  </a:tcPr>
                </a:tc>
                <a:extLst>
                  <a:ext uri="{0D108BD9-81ED-4DB2-BD59-A6C34878D82A}">
                    <a16:rowId xmlns:a16="http://schemas.microsoft.com/office/drawing/2014/main" val="10014"/>
                  </a:ext>
                </a:extLst>
              </a:tr>
              <a:tr h="178832">
                <a:tc>
                  <a:txBody>
                    <a:bodyPr/>
                    <a:lstStyle/>
                    <a:p>
                      <a:pPr algn="l" rtl="0" fontAlgn="ctr"/>
                      <a:r>
                        <a:rPr lang="mn-MN" sz="1000" b="0" i="0" u="none" strike="noStrike">
                          <a:solidFill>
                            <a:srgbClr val="000000"/>
                          </a:solidFill>
                          <a:effectLst/>
                          <a:latin typeface="Arial" panose="020B0604020202020204" pitchFamily="34" charset="0"/>
                        </a:rPr>
                        <a:t> Элэгдлийн зардал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526,879</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409,800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400,439</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98%</a:t>
                      </a:r>
                    </a:p>
                  </a:txBody>
                  <a:tcPr marL="0" marR="0" marT="0" marB="0" anchor="ctr">
                    <a:solidFill>
                      <a:schemeClr val="bg1">
                        <a:lumMod val="85000"/>
                      </a:schemeClr>
                    </a:solidFill>
                  </a:tcPr>
                </a:tc>
                <a:extLst>
                  <a:ext uri="{0D108BD9-81ED-4DB2-BD59-A6C34878D82A}">
                    <a16:rowId xmlns:a16="http://schemas.microsoft.com/office/drawing/2014/main" val="10015"/>
                  </a:ext>
                </a:extLst>
              </a:tr>
              <a:tr h="178832">
                <a:tc>
                  <a:txBody>
                    <a:bodyPr/>
                    <a:lstStyle/>
                    <a:p>
                      <a:pPr algn="l" rtl="0" fontAlgn="ctr"/>
                      <a:r>
                        <a:rPr lang="mn-MN" sz="1000" b="0" i="0" u="none" strike="noStrike">
                          <a:solidFill>
                            <a:srgbClr val="000000"/>
                          </a:solidFill>
                          <a:effectLst/>
                          <a:latin typeface="Arial" panose="020B0604020202020204" pitchFamily="34" charset="0"/>
                        </a:rPr>
                        <a:t> Гэрээт ажил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54,769</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90,662</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51,801</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57%</a:t>
                      </a:r>
                    </a:p>
                  </a:txBody>
                  <a:tcPr marL="0" marR="0" marT="0" marB="0" anchor="ctr">
                    <a:solidFill>
                      <a:schemeClr val="bg1">
                        <a:lumMod val="85000"/>
                      </a:schemeClr>
                    </a:solidFill>
                  </a:tcPr>
                </a:tc>
                <a:extLst>
                  <a:ext uri="{0D108BD9-81ED-4DB2-BD59-A6C34878D82A}">
                    <a16:rowId xmlns:a16="http://schemas.microsoft.com/office/drawing/2014/main" val="10016"/>
                  </a:ext>
                </a:extLst>
              </a:tr>
              <a:tr h="178832">
                <a:tc>
                  <a:txBody>
                    <a:bodyPr/>
                    <a:lstStyle/>
                    <a:p>
                      <a:pPr algn="l" rtl="0" fontAlgn="ctr"/>
                      <a:r>
                        <a:rPr lang="mn-MN" sz="1000" b="0" i="0" u="none" strike="noStrike">
                          <a:solidFill>
                            <a:srgbClr val="000000"/>
                          </a:solidFill>
                          <a:effectLst/>
                          <a:latin typeface="Arial" panose="020B0604020202020204" pitchFamily="34" charset="0"/>
                        </a:rPr>
                        <a:t> Хүнсний зардал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1,628</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899</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232</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26%</a:t>
                      </a:r>
                    </a:p>
                  </a:txBody>
                  <a:tcPr marL="0" marR="0" marT="0" marB="0" anchor="ctr">
                    <a:solidFill>
                      <a:schemeClr val="bg1">
                        <a:lumMod val="85000"/>
                      </a:schemeClr>
                    </a:solidFill>
                  </a:tcPr>
                </a:tc>
                <a:extLst>
                  <a:ext uri="{0D108BD9-81ED-4DB2-BD59-A6C34878D82A}">
                    <a16:rowId xmlns:a16="http://schemas.microsoft.com/office/drawing/2014/main" val="10017"/>
                  </a:ext>
                </a:extLst>
              </a:tr>
              <a:tr h="204781">
                <a:tc>
                  <a:txBody>
                    <a:bodyPr/>
                    <a:lstStyle/>
                    <a:p>
                      <a:pPr algn="l" rtl="0" fontAlgn="ctr"/>
                      <a:r>
                        <a:rPr lang="mn-MN" sz="1000" b="0" i="0" u="none" strike="noStrike">
                          <a:solidFill>
                            <a:srgbClr val="000000"/>
                          </a:solidFill>
                          <a:effectLst/>
                          <a:latin typeface="Arial" panose="020B0604020202020204" pitchFamily="34" charset="0"/>
                        </a:rPr>
                        <a:t> ҮХХ, АТӨЯХ-н татвар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31,280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52,097</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16,408</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32%</a:t>
                      </a:r>
                    </a:p>
                  </a:txBody>
                  <a:tcPr marL="0" marR="0" marT="0" marB="0" anchor="ctr">
                    <a:solidFill>
                      <a:schemeClr val="bg1">
                        <a:lumMod val="85000"/>
                      </a:schemeClr>
                    </a:solidFill>
                  </a:tcPr>
                </a:tc>
                <a:extLst>
                  <a:ext uri="{0D108BD9-81ED-4DB2-BD59-A6C34878D82A}">
                    <a16:rowId xmlns:a16="http://schemas.microsoft.com/office/drawing/2014/main" val="10018"/>
                  </a:ext>
                </a:extLst>
              </a:tr>
              <a:tr h="178832">
                <a:tc>
                  <a:txBody>
                    <a:bodyPr/>
                    <a:lstStyle/>
                    <a:p>
                      <a:pPr algn="l" rtl="0" fontAlgn="ctr"/>
                      <a:r>
                        <a:rPr lang="mn-MN" sz="1000" b="0" i="0" u="none" strike="noStrike">
                          <a:solidFill>
                            <a:srgbClr val="000000"/>
                          </a:solidFill>
                          <a:effectLst/>
                          <a:latin typeface="Arial" panose="020B0604020202020204" pitchFamily="34" charset="0"/>
                        </a:rPr>
                        <a:t>Зээлийн хүү, санхүүжилтын зардал</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687,369</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623,677</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70,547</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11%</a:t>
                      </a:r>
                    </a:p>
                  </a:txBody>
                  <a:tcPr marL="0" marR="0" marT="0" marB="0" anchor="ctr">
                    <a:solidFill>
                      <a:schemeClr val="bg1">
                        <a:lumMod val="85000"/>
                      </a:schemeClr>
                    </a:solidFill>
                  </a:tcPr>
                </a:tc>
                <a:extLst>
                  <a:ext uri="{0D108BD9-81ED-4DB2-BD59-A6C34878D82A}">
                    <a16:rowId xmlns:a16="http://schemas.microsoft.com/office/drawing/2014/main" val="10019"/>
                  </a:ext>
                </a:extLst>
              </a:tr>
              <a:tr h="196365">
                <a:tc>
                  <a:txBody>
                    <a:bodyPr/>
                    <a:lstStyle/>
                    <a:p>
                      <a:pPr algn="l" rtl="0" fontAlgn="ctr"/>
                      <a:r>
                        <a:rPr lang="mn-MN" sz="1000" b="0" i="0" u="none" strike="noStrike">
                          <a:solidFill>
                            <a:srgbClr val="000000"/>
                          </a:solidFill>
                          <a:effectLst/>
                          <a:latin typeface="Arial" panose="020B0604020202020204" pitchFamily="34" charset="0"/>
                        </a:rPr>
                        <a:t>Байгаль орчин, үнэлгээний зардал</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120</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1,797</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1498%</a:t>
                      </a:r>
                    </a:p>
                  </a:txBody>
                  <a:tcPr marL="0" marR="0" marT="0" marB="0" anchor="ctr">
                    <a:solidFill>
                      <a:schemeClr val="bg1">
                        <a:lumMod val="85000"/>
                      </a:schemeClr>
                    </a:solidFill>
                  </a:tcPr>
                </a:tc>
                <a:extLst>
                  <a:ext uri="{0D108BD9-81ED-4DB2-BD59-A6C34878D82A}">
                    <a16:rowId xmlns:a16="http://schemas.microsoft.com/office/drawing/2014/main" val="10020"/>
                  </a:ext>
                </a:extLst>
              </a:tr>
              <a:tr h="178832">
                <a:tc>
                  <a:txBody>
                    <a:bodyPr/>
                    <a:lstStyle/>
                    <a:p>
                      <a:pPr algn="l" rtl="0" fontAlgn="ctr"/>
                      <a:r>
                        <a:rPr lang="mn-MN" sz="1000" b="0" i="0" u="none" strike="noStrike">
                          <a:solidFill>
                            <a:srgbClr val="000000"/>
                          </a:solidFill>
                          <a:effectLst/>
                          <a:latin typeface="Arial" panose="020B0604020202020204" pitchFamily="34" charset="0"/>
                        </a:rPr>
                        <a:t>Зар сурталчилгааны зардал</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9,914</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19,116</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9,449</a:t>
                      </a:r>
                    </a:p>
                  </a:txBody>
                  <a:tcPr marL="0" marR="0" marT="0" marB="0" anchor="ctr">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49%</a:t>
                      </a:r>
                    </a:p>
                  </a:txBody>
                  <a:tcPr marL="0" marR="0" marT="0" marB="0" anchor="ctr">
                    <a:solidFill>
                      <a:schemeClr val="bg1">
                        <a:lumMod val="85000"/>
                      </a:schemeClr>
                    </a:solidFill>
                  </a:tcPr>
                </a:tc>
                <a:extLst>
                  <a:ext uri="{0D108BD9-81ED-4DB2-BD59-A6C34878D82A}">
                    <a16:rowId xmlns:a16="http://schemas.microsoft.com/office/drawing/2014/main" val="10021"/>
                  </a:ext>
                </a:extLst>
              </a:tr>
              <a:tr h="178832">
                <a:tc>
                  <a:txBody>
                    <a:bodyPr/>
                    <a:lstStyle/>
                    <a:p>
                      <a:pPr algn="l" rtl="0" fontAlgn="ctr"/>
                      <a:r>
                        <a:rPr lang="mn-MN" sz="1000" b="0" i="0" u="none" strike="noStrike">
                          <a:solidFill>
                            <a:srgbClr val="000000"/>
                          </a:solidFill>
                          <a:effectLst/>
                          <a:latin typeface="Arial" panose="020B0604020202020204" pitchFamily="34" charset="0"/>
                        </a:rPr>
                        <a:t>Үйл ажиллагааны бусад зардал</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12,218</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10,987</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34,745</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en-US" sz="1000" b="0" i="0" u="none" strike="noStrike" dirty="0">
                          <a:solidFill>
                            <a:srgbClr val="000000"/>
                          </a:solidFill>
                          <a:effectLst/>
                          <a:latin typeface="Arial" panose="020B0604020202020204" pitchFamily="34" charset="0"/>
                        </a:rPr>
                        <a:t>316%</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sp>
        <p:nvSpPr>
          <p:cNvPr id="16" name="Text Placeholder 5"/>
          <p:cNvSpPr txBox="1">
            <a:spLocks/>
          </p:cNvSpPr>
          <p:nvPr/>
        </p:nvSpPr>
        <p:spPr>
          <a:xfrm>
            <a:off x="1003301" y="1564086"/>
            <a:ext cx="4152899" cy="479861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Үйл ажиллагааны зардлын задаргаа</a:t>
            </a:r>
          </a:p>
          <a:p>
            <a:pPr marL="0" indent="0" algn="just">
              <a:lnSpc>
                <a:spcPct val="150000"/>
              </a:lnSpc>
              <a:buNone/>
            </a:pPr>
            <a:r>
              <a:rPr lang="mn-MN" sz="1400" dirty="0">
                <a:latin typeface="Arial" pitchFamily="34" charset="0"/>
                <a:cs typeface="Arial" pitchFamily="34" charset="0"/>
              </a:rPr>
              <a:t>Үйл ажиллагааны зардлыг өмнөх онтой харьцуулж харвал </a:t>
            </a:r>
            <a:r>
              <a:rPr lang="en-US" sz="1400" dirty="0">
                <a:latin typeface="Arial" pitchFamily="34" charset="0"/>
                <a:cs typeface="Arial" pitchFamily="34" charset="0"/>
              </a:rPr>
              <a:t>34</a:t>
            </a:r>
            <a:r>
              <a:rPr lang="mn-MN" sz="1400" dirty="0">
                <a:latin typeface="Arial" pitchFamily="34" charset="0"/>
                <a:cs typeface="Arial" pitchFamily="34" charset="0"/>
              </a:rPr>
              <a:t>%-аар буурсан байна. Задаргааг харвал цалингийн зардал 12%-аар, шуудан холбооны зардал 7%, хангамжийн зардал 73%, бусад зардал 216%-аар өссөн. Бусад зардлын хувьд буурсан үзүүлэлттэй байна. Бид машинууддаа түлшний хяналтын систем суурилуулж зардлыг 15%-20%-д бууруулсан. Харин элэгдлийн зардал 22%-аар буурсан нь үндсэн хөрөнгүүдийн ашиглах жил дууссантай холбоотой байна. Мөн зээлийн хүүгийн зардал 89%-аар буурсан нь банкны бага дүнтэй зээл дууссантай болон Хөрөнгө оруулалтын сангийн зээлийн хүүг хойшлуулсантай холбоотой байна.</a:t>
            </a:r>
          </a:p>
        </p:txBody>
      </p:sp>
    </p:spTree>
    <p:extLst>
      <p:ext uri="{BB962C8B-B14F-4D97-AF65-F5344CB8AC3E}">
        <p14:creationId xmlns:p14="http://schemas.microsoft.com/office/powerpoint/2010/main" val="283740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152899" cy="46208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Баланс</a:t>
            </a:r>
          </a:p>
          <a:p>
            <a:pPr marL="0" indent="0" algn="just">
              <a:lnSpc>
                <a:spcPct val="150000"/>
              </a:lnSpc>
              <a:buNone/>
            </a:pPr>
            <a:r>
              <a:rPr lang="mn-MN" sz="1400" dirty="0">
                <a:latin typeface="Arial" pitchFamily="34" charset="0"/>
                <a:cs typeface="Arial" pitchFamily="34" charset="0"/>
              </a:rPr>
              <a:t>Санхүү байдлын тайлангаас харахад 201</a:t>
            </a:r>
            <a:r>
              <a:rPr lang="en-US" sz="1400" dirty="0">
                <a:latin typeface="Arial" pitchFamily="34" charset="0"/>
                <a:cs typeface="Arial" pitchFamily="34" charset="0"/>
              </a:rPr>
              <a:t>9</a:t>
            </a:r>
            <a:r>
              <a:rPr lang="mn-MN" sz="1400" dirty="0">
                <a:latin typeface="Arial" pitchFamily="34" charset="0"/>
                <a:cs typeface="Arial" pitchFamily="34" charset="0"/>
              </a:rPr>
              <a:t> онд эргэлтийн хөрөнгө </a:t>
            </a:r>
            <a:r>
              <a:rPr lang="en-US" sz="1400" dirty="0">
                <a:latin typeface="Arial" pitchFamily="34" charset="0"/>
                <a:cs typeface="Arial" pitchFamily="34" charset="0"/>
              </a:rPr>
              <a:t>8</a:t>
            </a:r>
            <a:r>
              <a:rPr lang="mn-MN" sz="1400" dirty="0">
                <a:latin typeface="Arial" pitchFamily="34" charset="0"/>
                <a:cs typeface="Arial" pitchFamily="34" charset="0"/>
              </a:rPr>
              <a:t>%-аар өссөн ба эргэлтийн бус хөрөнгө </a:t>
            </a:r>
            <a:r>
              <a:rPr lang="en-US" sz="1400" dirty="0">
                <a:latin typeface="Arial" pitchFamily="34" charset="0"/>
                <a:cs typeface="Arial" pitchFamily="34" charset="0"/>
              </a:rPr>
              <a:t>9</a:t>
            </a:r>
            <a:r>
              <a:rPr lang="mn-MN" sz="1400" dirty="0">
                <a:latin typeface="Arial" pitchFamily="34" charset="0"/>
                <a:cs typeface="Arial" pitchFamily="34" charset="0"/>
              </a:rPr>
              <a:t>%-аар буурсан байна. Энэ нь үндсэн хөрөнгийн элэгдлийн дүнтэй холбоотой ба зарим хөрөнгө элэгдлээрээ дууссан байна.</a:t>
            </a:r>
          </a:p>
          <a:p>
            <a:pPr marL="0" indent="0" algn="just">
              <a:lnSpc>
                <a:spcPct val="150000"/>
              </a:lnSpc>
              <a:buNone/>
            </a:pPr>
            <a:r>
              <a:rPr lang="mn-MN" sz="1400" dirty="0">
                <a:latin typeface="Arial" pitchFamily="34" charset="0"/>
                <a:cs typeface="Arial" pitchFamily="34" charset="0"/>
              </a:rPr>
              <a:t>Өр төлбөрийн дүн </a:t>
            </a:r>
            <a:r>
              <a:rPr lang="en-US" sz="1400" dirty="0">
                <a:latin typeface="Arial" pitchFamily="34" charset="0"/>
                <a:cs typeface="Arial" pitchFamily="34" charset="0"/>
              </a:rPr>
              <a:t>3</a:t>
            </a:r>
            <a:r>
              <a:rPr lang="mn-MN" sz="1400" dirty="0">
                <a:latin typeface="Arial" pitchFamily="34" charset="0"/>
                <a:cs typeface="Arial" pitchFamily="34" charset="0"/>
              </a:rPr>
              <a:t>%-аар өссөн нь ХХБ-ны зээл дууссан хэдий ч ажил дуусах үед УБХотын  банк дээр цементийн батлан даалт гаргуулсантай холбоотой өссөн. Мөн урт хугацаат зээлийн хуримтлагдсан хүү өссөнтэй холбоотой байна. Эзний өмч 2%-аар өссөн нь тайлант үеийн хуримтлагдсан алдагдал тухайн жилийн ашигаар буурсантай холбоотой байна.</a:t>
            </a:r>
          </a:p>
          <a:p>
            <a:pPr marL="0" indent="0" algn="just">
              <a:lnSpc>
                <a:spcPct val="150000"/>
              </a:lnSpc>
              <a:buNone/>
            </a:pPr>
            <a:endParaRPr lang="mn-MN" sz="1400" dirty="0">
              <a:latin typeface="Arial" pitchFamily="34" charset="0"/>
              <a:cs typeface="Arial" pitchFamily="34" charset="0"/>
            </a:endParaRPr>
          </a:p>
        </p:txBody>
      </p:sp>
      <p:graphicFrame>
        <p:nvGraphicFramePr>
          <p:cNvPr id="21" name="Content Placeholder 6">
            <a:extLst>
              <a:ext uri="{FF2B5EF4-FFF2-40B4-BE49-F238E27FC236}">
                <a16:creationId xmlns:a16="http://schemas.microsoft.com/office/drawing/2014/main" id="{B4679A38-8A88-4816-A6CD-B96506264C81}"/>
              </a:ext>
            </a:extLst>
          </p:cNvPr>
          <p:cNvGraphicFramePr>
            <a:graphicFrameLocks noGrp="1"/>
          </p:cNvGraphicFramePr>
          <p:nvPr>
            <p:ph idx="1"/>
            <p:extLst>
              <p:ext uri="{D42A27DB-BD31-4B8C-83A1-F6EECF244321}">
                <p14:modId xmlns:p14="http://schemas.microsoft.com/office/powerpoint/2010/main" val="357342911"/>
              </p:ext>
            </p:extLst>
          </p:nvPr>
        </p:nvGraphicFramePr>
        <p:xfrm>
          <a:off x="6096000" y="1625430"/>
          <a:ext cx="5504344" cy="2616158"/>
        </p:xfrm>
        <a:graphic>
          <a:graphicData uri="http://schemas.openxmlformats.org/drawingml/2006/table">
            <a:tbl>
              <a:tblPr firstRow="1" bandRow="1">
                <a:tableStyleId>{5FD0F851-EC5A-4D38-B0AD-8093EC10F338}</a:tableStyleId>
              </a:tblPr>
              <a:tblGrid>
                <a:gridCol w="1520825">
                  <a:extLst>
                    <a:ext uri="{9D8B030D-6E8A-4147-A177-3AD203B41FA5}">
                      <a16:colId xmlns:a16="http://schemas.microsoft.com/office/drawing/2014/main" val="20000"/>
                    </a:ext>
                  </a:extLst>
                </a:gridCol>
                <a:gridCol w="903287">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1010409">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495583">
                <a:tc gridSpan="5">
                  <a:txBody>
                    <a:bodyPr/>
                    <a:lstStyle/>
                    <a:p>
                      <a:pPr algn="l" rtl="0" fontAlgn="ctr"/>
                      <a:r>
                        <a:rPr lang="mn-MN" sz="1200" b="1" i="0" u="none" strike="noStrike" dirty="0">
                          <a:solidFill>
                            <a:srgbClr val="9D1E23"/>
                          </a:solidFill>
                          <a:effectLst/>
                          <a:latin typeface="Arial" panose="020B0604020202020204" pitchFamily="34" charset="0"/>
                        </a:rPr>
                        <a:t>Санхүүгийн байдал /сая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1775">
                <a:tc>
                  <a:txBody>
                    <a:bodyPr/>
                    <a:lstStyle/>
                    <a:p>
                      <a:pPr algn="l" fontAlgn="t"/>
                      <a:r>
                        <a:rPr lang="mn-MN" sz="1100" b="1" i="0" u="none" strike="noStrike">
                          <a:solidFill>
                            <a:srgbClr val="000000"/>
                          </a:solidFill>
                          <a:effectLst/>
                          <a:latin typeface="Arial" panose="020B0604020202020204" pitchFamily="34" charset="0"/>
                        </a:rPr>
                        <a:t> </a:t>
                      </a:r>
                    </a:p>
                  </a:txBody>
                  <a:tcPr marL="0" marR="0" marT="0" marB="0">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100" b="1" i="0" u="none" strike="noStrike" dirty="0">
                          <a:solidFill>
                            <a:schemeClr val="tx1"/>
                          </a:solidFill>
                          <a:effectLst/>
                          <a:latin typeface="Arial" panose="020B0604020202020204" pitchFamily="34" charset="0"/>
                        </a:rPr>
                        <a:t>2017</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100" b="1" i="0" u="none" strike="noStrike" dirty="0">
                          <a:solidFill>
                            <a:schemeClr val="tx1"/>
                          </a:solidFill>
                          <a:effectLst/>
                          <a:latin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100" b="1" i="0" u="none" strike="noStrike">
                          <a:solidFill>
                            <a:srgbClr val="000000"/>
                          </a:solidFill>
                          <a:effectLst/>
                          <a:latin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100" b="1" i="0" u="none" strike="noStrike">
                          <a:solidFill>
                            <a:srgbClr val="000000"/>
                          </a:solidFill>
                          <a:effectLst/>
                          <a:latin typeface="Arial" panose="020B0604020202020204" pitchFamily="34" charset="0"/>
                        </a:rPr>
                        <a:t>2019/2018</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241795">
                <a:tc>
                  <a:txBody>
                    <a:bodyPr/>
                    <a:lstStyle/>
                    <a:p>
                      <a:pPr algn="l" rtl="0" fontAlgn="ctr"/>
                      <a:r>
                        <a:rPr lang="mn-MN" sz="1100" b="0" i="0" u="none" strike="noStrike" dirty="0">
                          <a:solidFill>
                            <a:srgbClr val="262626"/>
                          </a:solidFill>
                          <a:effectLst/>
                          <a:latin typeface="Arial" panose="020B0604020202020204" pitchFamily="34" charset="0"/>
                        </a:rPr>
                        <a:t>Эргэлтйн хөрөнгө</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                     12,286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12,532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13,573</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108%</a:t>
                      </a:r>
                    </a:p>
                  </a:txBody>
                  <a:tcPr marL="0" marR="95250" marT="0" marB="0" anchor="ctr">
                    <a:solidFill>
                      <a:schemeClr val="bg1">
                        <a:lumMod val="85000"/>
                      </a:schemeClr>
                    </a:solidFill>
                  </a:tcPr>
                </a:tc>
                <a:extLst>
                  <a:ext uri="{0D108BD9-81ED-4DB2-BD59-A6C34878D82A}">
                    <a16:rowId xmlns:a16="http://schemas.microsoft.com/office/drawing/2014/main" val="10002"/>
                  </a:ext>
                </a:extLst>
              </a:tr>
              <a:tr h="241795">
                <a:tc>
                  <a:txBody>
                    <a:bodyPr/>
                    <a:lstStyle/>
                    <a:p>
                      <a:pPr algn="l" rtl="0" fontAlgn="ctr"/>
                      <a:r>
                        <a:rPr lang="mn-MN" sz="1100" b="0" i="0" u="none" strike="noStrike">
                          <a:solidFill>
                            <a:srgbClr val="262626"/>
                          </a:solidFill>
                          <a:effectLst/>
                          <a:latin typeface="Arial" panose="020B0604020202020204" pitchFamily="34" charset="0"/>
                        </a:rPr>
                        <a:t>Эргэлтийн бус хөрөнгө</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                       7,528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6,726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6,140</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91%</a:t>
                      </a:r>
                    </a:p>
                  </a:txBody>
                  <a:tcPr marL="0" marR="95250" marT="0" marB="0" anchor="ctr">
                    <a:solidFill>
                      <a:schemeClr val="bg1">
                        <a:lumMod val="85000"/>
                      </a:schemeClr>
                    </a:solidFill>
                  </a:tcPr>
                </a:tc>
                <a:extLst>
                  <a:ext uri="{0D108BD9-81ED-4DB2-BD59-A6C34878D82A}">
                    <a16:rowId xmlns:a16="http://schemas.microsoft.com/office/drawing/2014/main" val="10003"/>
                  </a:ext>
                </a:extLst>
              </a:tr>
              <a:tr h="241795">
                <a:tc>
                  <a:txBody>
                    <a:bodyPr/>
                    <a:lstStyle/>
                    <a:p>
                      <a:pPr algn="ctr" rtl="0" fontAlgn="ctr"/>
                      <a:r>
                        <a:rPr lang="mn-MN" sz="1100" b="1" i="0" u="none" strike="noStrike" dirty="0">
                          <a:solidFill>
                            <a:schemeClr val="tx1"/>
                          </a:solidFill>
                          <a:effectLst/>
                          <a:latin typeface="Arial" panose="020B0604020202020204" pitchFamily="34" charset="0"/>
                        </a:rPr>
                        <a:t>Нийт актив</a:t>
                      </a:r>
                    </a:p>
                  </a:txBody>
                  <a:tcPr marL="0" marR="0" marT="0" marB="0" anchor="ctr">
                    <a:solidFill>
                      <a:schemeClr val="bg1">
                        <a:lumMod val="85000"/>
                      </a:schemeClr>
                    </a:solidFill>
                  </a:tcPr>
                </a:tc>
                <a:tc>
                  <a:txBody>
                    <a:bodyPr/>
                    <a:lstStyle/>
                    <a:p>
                      <a:pPr algn="r" rtl="0" fontAlgn="ctr"/>
                      <a:r>
                        <a:rPr lang="mn-MN" sz="1000" b="1" i="0" u="none" strike="noStrike" dirty="0">
                          <a:solidFill>
                            <a:schemeClr val="tx1"/>
                          </a:solidFill>
                          <a:effectLst/>
                          <a:latin typeface="Arial" panose="020B0604020202020204" pitchFamily="34" charset="0"/>
                        </a:rPr>
                        <a:t>                     19,814 </a:t>
                      </a:r>
                    </a:p>
                  </a:txBody>
                  <a:tcPr marL="0" marR="95250" marT="0" marB="0" anchor="ctr">
                    <a:solidFill>
                      <a:schemeClr val="bg1">
                        <a:lumMod val="85000"/>
                      </a:schemeClr>
                    </a:solidFill>
                  </a:tcPr>
                </a:tc>
                <a:tc>
                  <a:txBody>
                    <a:bodyPr/>
                    <a:lstStyle/>
                    <a:p>
                      <a:pPr algn="r" rtl="0" fontAlgn="ctr"/>
                      <a:r>
                        <a:rPr lang="mn-MN" sz="1100" b="1" i="0" u="none" strike="noStrike" dirty="0">
                          <a:solidFill>
                            <a:srgbClr val="000000"/>
                          </a:solidFill>
                          <a:effectLst/>
                          <a:latin typeface="Arial" panose="020B0604020202020204" pitchFamily="34" charset="0"/>
                        </a:rPr>
                        <a:t>        19,259</a:t>
                      </a:r>
                      <a:r>
                        <a:rPr lang="mn-MN" sz="1100" b="0" i="0" u="none" strike="noStrike" dirty="0">
                          <a:solidFill>
                            <a:srgbClr val="000000"/>
                          </a:solidFill>
                          <a:effectLst/>
                          <a:latin typeface="Arial" panose="020B0604020202020204" pitchFamily="34" charset="0"/>
                        </a:rPr>
                        <a:t>  </a:t>
                      </a:r>
                    </a:p>
                  </a:txBody>
                  <a:tcPr marL="0" marR="95250" marT="0" marB="0" anchor="ctr">
                    <a:solidFill>
                      <a:schemeClr val="bg1">
                        <a:lumMod val="85000"/>
                      </a:schemeClr>
                    </a:solidFill>
                  </a:tcPr>
                </a:tc>
                <a:tc>
                  <a:txBody>
                    <a:bodyPr/>
                    <a:lstStyle/>
                    <a:p>
                      <a:pPr algn="r" rtl="0" fontAlgn="ctr"/>
                      <a:r>
                        <a:rPr lang="en-US" sz="1000" b="1" i="0" u="none" strike="noStrike">
                          <a:solidFill>
                            <a:srgbClr val="000000"/>
                          </a:solidFill>
                          <a:effectLst/>
                          <a:latin typeface="Arial" panose="020B0604020202020204" pitchFamily="34" charset="0"/>
                        </a:rPr>
                        <a:t>19,713</a:t>
                      </a:r>
                    </a:p>
                  </a:txBody>
                  <a:tcPr marL="0" marR="95250" marT="0" marB="0" anchor="ctr">
                    <a:solidFill>
                      <a:schemeClr val="bg1">
                        <a:lumMod val="85000"/>
                      </a:schemeClr>
                    </a:solidFill>
                  </a:tcPr>
                </a:tc>
                <a:tc>
                  <a:txBody>
                    <a:bodyPr/>
                    <a:lstStyle/>
                    <a:p>
                      <a:pPr algn="r" rtl="0" fontAlgn="ctr"/>
                      <a:r>
                        <a:rPr lang="en-US" sz="1100" b="1" i="0" u="none" strike="noStrike">
                          <a:solidFill>
                            <a:srgbClr val="000000"/>
                          </a:solidFill>
                          <a:effectLst/>
                          <a:latin typeface="Arial" panose="020B0604020202020204" pitchFamily="34" charset="0"/>
                        </a:rPr>
                        <a:t>102%</a:t>
                      </a:r>
                    </a:p>
                  </a:txBody>
                  <a:tcPr marL="0" marR="95250" marT="0" marB="0" anchor="ctr">
                    <a:solidFill>
                      <a:schemeClr val="bg1">
                        <a:lumMod val="85000"/>
                      </a:schemeClr>
                    </a:solidFill>
                  </a:tcPr>
                </a:tc>
                <a:extLst>
                  <a:ext uri="{0D108BD9-81ED-4DB2-BD59-A6C34878D82A}">
                    <a16:rowId xmlns:a16="http://schemas.microsoft.com/office/drawing/2014/main" val="10004"/>
                  </a:ext>
                </a:extLst>
              </a:tr>
              <a:tr h="290155">
                <a:tc>
                  <a:txBody>
                    <a:bodyPr/>
                    <a:lstStyle/>
                    <a:p>
                      <a:pPr algn="l" rtl="0" fontAlgn="ctr"/>
                      <a:r>
                        <a:rPr lang="mn-MN" sz="1100" b="0" i="0" u="none" strike="noStrike">
                          <a:solidFill>
                            <a:srgbClr val="262626"/>
                          </a:solidFill>
                          <a:effectLst/>
                          <a:latin typeface="Arial" panose="020B0604020202020204" pitchFamily="34" charset="0"/>
                        </a:rPr>
                        <a:t>Өр төлбөр</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                     13,712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11,285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11,619</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103%</a:t>
                      </a:r>
                    </a:p>
                  </a:txBody>
                  <a:tcPr marL="0" marR="95250" marT="0" marB="0" anchor="ctr">
                    <a:solidFill>
                      <a:schemeClr val="bg1">
                        <a:lumMod val="85000"/>
                      </a:schemeClr>
                    </a:solidFill>
                  </a:tcPr>
                </a:tc>
                <a:extLst>
                  <a:ext uri="{0D108BD9-81ED-4DB2-BD59-A6C34878D82A}">
                    <a16:rowId xmlns:a16="http://schemas.microsoft.com/office/drawing/2014/main" val="10005"/>
                  </a:ext>
                </a:extLst>
              </a:tr>
              <a:tr h="241795">
                <a:tc>
                  <a:txBody>
                    <a:bodyPr/>
                    <a:lstStyle/>
                    <a:p>
                      <a:pPr algn="l" rtl="0" fontAlgn="ctr"/>
                      <a:r>
                        <a:rPr lang="mn-MN" sz="1100" b="0" i="0" u="none" strike="noStrike">
                          <a:solidFill>
                            <a:srgbClr val="262626"/>
                          </a:solidFill>
                          <a:effectLst/>
                          <a:latin typeface="Arial" panose="020B0604020202020204" pitchFamily="34" charset="0"/>
                        </a:rPr>
                        <a:t>Эздийн өмч</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                       6,102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7,974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8,094</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102%</a:t>
                      </a:r>
                    </a:p>
                  </a:txBody>
                  <a:tcPr marL="0" marR="95250" marT="0" marB="0" anchor="ctr">
                    <a:solidFill>
                      <a:schemeClr val="bg1">
                        <a:lumMod val="85000"/>
                      </a:schemeClr>
                    </a:solidFill>
                  </a:tcPr>
                </a:tc>
                <a:extLst>
                  <a:ext uri="{0D108BD9-81ED-4DB2-BD59-A6C34878D82A}">
                    <a16:rowId xmlns:a16="http://schemas.microsoft.com/office/drawing/2014/main" val="10006"/>
                  </a:ext>
                </a:extLst>
              </a:tr>
              <a:tr h="241795">
                <a:tc>
                  <a:txBody>
                    <a:bodyPr/>
                    <a:lstStyle/>
                    <a:p>
                      <a:pPr algn="ctr" rtl="0" fontAlgn="ctr"/>
                      <a:r>
                        <a:rPr lang="mn-MN" sz="1100" b="1" i="0" u="none" strike="noStrike" dirty="0">
                          <a:solidFill>
                            <a:schemeClr val="tx1"/>
                          </a:solidFill>
                          <a:effectLst/>
                          <a:latin typeface="Arial" panose="020B0604020202020204" pitchFamily="34" charset="0"/>
                        </a:rPr>
                        <a:t>Нийт пассив</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000" b="1" i="0" u="none" strike="noStrike" dirty="0">
                          <a:solidFill>
                            <a:schemeClr val="tx1"/>
                          </a:solidFill>
                          <a:effectLst/>
                          <a:latin typeface="Arial" panose="020B0604020202020204" pitchFamily="34" charset="0"/>
                        </a:rPr>
                        <a:t>                     19,814 </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a:t>
                      </a:r>
                      <a:r>
                        <a:rPr lang="mn-MN" sz="1100" b="1" i="0" u="none" strike="noStrike" dirty="0">
                          <a:solidFill>
                            <a:srgbClr val="000000"/>
                          </a:solidFill>
                          <a:effectLst/>
                          <a:latin typeface="Arial" panose="020B0604020202020204" pitchFamily="34" charset="0"/>
                        </a:rPr>
                        <a:t>19,259</a:t>
                      </a:r>
                      <a:r>
                        <a:rPr lang="mn-MN" sz="1100" b="0" i="0" u="none" strike="noStrike" dirty="0">
                          <a:solidFill>
                            <a:srgbClr val="000000"/>
                          </a:solidFill>
                          <a:effectLst/>
                          <a:latin typeface="Arial" panose="020B0604020202020204" pitchFamily="34" charset="0"/>
                        </a:rPr>
                        <a:t>  </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000" b="1" i="0" u="none" strike="noStrike">
                          <a:solidFill>
                            <a:srgbClr val="000000"/>
                          </a:solidFill>
                          <a:effectLst/>
                          <a:latin typeface="Arial" panose="020B0604020202020204" pitchFamily="34" charset="0"/>
                        </a:rPr>
                        <a:t>19,713</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100" b="1" i="0" u="none" strike="noStrike" dirty="0">
                          <a:solidFill>
                            <a:srgbClr val="000000"/>
                          </a:solidFill>
                          <a:effectLst/>
                          <a:latin typeface="Arial" panose="020B0604020202020204" pitchFamily="34" charset="0"/>
                        </a:rPr>
                        <a:t>102%</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graphicFrame>
        <p:nvGraphicFramePr>
          <p:cNvPr id="13" name="Chart 12">
            <a:extLst>
              <a:ext uri="{FF2B5EF4-FFF2-40B4-BE49-F238E27FC236}">
                <a16:creationId xmlns:a16="http://schemas.microsoft.com/office/drawing/2014/main" id="{1118C8AB-5154-4992-9F23-0FB6BA83FACA}"/>
              </a:ext>
            </a:extLst>
          </p:cNvPr>
          <p:cNvGraphicFramePr>
            <a:graphicFrameLocks/>
          </p:cNvGraphicFramePr>
          <p:nvPr>
            <p:extLst>
              <p:ext uri="{D42A27DB-BD31-4B8C-83A1-F6EECF244321}">
                <p14:modId xmlns:p14="http://schemas.microsoft.com/office/powerpoint/2010/main" val="282401526"/>
              </p:ext>
            </p:extLst>
          </p:nvPr>
        </p:nvGraphicFramePr>
        <p:xfrm>
          <a:off x="6096000" y="4251217"/>
          <a:ext cx="5504344" cy="250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90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583767" cy="46208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Мөнгөн урсгал</a:t>
            </a:r>
          </a:p>
          <a:p>
            <a:pPr marL="0" indent="0" algn="just">
              <a:lnSpc>
                <a:spcPct val="150000"/>
              </a:lnSpc>
              <a:buNone/>
            </a:pPr>
            <a:r>
              <a:rPr lang="mn-MN" sz="1400" dirty="0">
                <a:latin typeface="Arial" pitchFamily="34" charset="0"/>
                <a:cs typeface="Arial" pitchFamily="34" charset="0"/>
              </a:rPr>
              <a:t>Мөнгөн урсгалын тайлангаас харвал 2019 онд мөнгөн орлого 19%-аар өссөн ба үүнийг дагаад мөнгөн зарлага 41%-аар өссөн байна. </a:t>
            </a:r>
          </a:p>
          <a:p>
            <a:pPr marL="0" indent="0" algn="just">
              <a:lnSpc>
                <a:spcPct val="150000"/>
              </a:lnSpc>
              <a:buNone/>
            </a:pPr>
            <a:r>
              <a:rPr lang="mn-MN" sz="1400" dirty="0">
                <a:latin typeface="Arial" pitchFamily="34" charset="0"/>
                <a:cs typeface="Arial" pitchFamily="34" charset="0"/>
              </a:rPr>
              <a:t>Мөн бид 2019 оны эхэнд мөнгөний үлдэгдэл 10 сая төгрөг байсан ба 2019 онд зээлийн төлбөрт 533 сая төгрөг төлж оны эцсээр мөнгөн хөрөнгийн үлдэгдэл 252 сая болж өссөн байна.</a:t>
            </a:r>
          </a:p>
        </p:txBody>
      </p:sp>
      <p:graphicFrame>
        <p:nvGraphicFramePr>
          <p:cNvPr id="15" name="Content Placeholder 6">
            <a:extLst>
              <a:ext uri="{FF2B5EF4-FFF2-40B4-BE49-F238E27FC236}">
                <a16:creationId xmlns:a16="http://schemas.microsoft.com/office/drawing/2014/main" id="{6DFDA8EC-FF61-4DCD-947C-64CF9FB70AD6}"/>
              </a:ext>
            </a:extLst>
          </p:cNvPr>
          <p:cNvGraphicFramePr>
            <a:graphicFrameLocks noGrp="1"/>
          </p:cNvGraphicFramePr>
          <p:nvPr>
            <p:ph idx="1"/>
            <p:extLst>
              <p:ext uri="{D42A27DB-BD31-4B8C-83A1-F6EECF244321}">
                <p14:modId xmlns:p14="http://schemas.microsoft.com/office/powerpoint/2010/main" val="4152830511"/>
              </p:ext>
            </p:extLst>
          </p:nvPr>
        </p:nvGraphicFramePr>
        <p:xfrm>
          <a:off x="6015314" y="1587333"/>
          <a:ext cx="5903636" cy="4934906"/>
        </p:xfrm>
        <a:graphic>
          <a:graphicData uri="http://schemas.openxmlformats.org/drawingml/2006/table">
            <a:tbl>
              <a:tblPr firstRow="1" bandRow="1">
                <a:tableStyleId>{5FD0F851-EC5A-4D38-B0AD-8093EC10F338}</a:tableStyleId>
              </a:tblPr>
              <a:tblGrid>
                <a:gridCol w="2354263">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369092">
                <a:tc gridSpan="5">
                  <a:txBody>
                    <a:bodyPr/>
                    <a:lstStyle/>
                    <a:p>
                      <a:pPr algn="l" rtl="0" fontAlgn="ctr"/>
                      <a:r>
                        <a:rPr lang="ru-RU" sz="1000" b="1" i="0" u="none" strike="noStrike" dirty="0">
                          <a:solidFill>
                            <a:srgbClr val="10253F"/>
                          </a:solidFill>
                          <a:effectLst/>
                          <a:latin typeface="Arial" panose="020B0604020202020204" pitchFamily="34" charset="0"/>
                          <a:cs typeface="Arial" panose="020B0604020202020204" pitchFamily="34" charset="0"/>
                        </a:rPr>
                        <a:t>Үйл ажиллагааны зардал /мян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31210">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 Үзүүлэлт </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2017</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a:solidFill>
                            <a:srgbClr val="000000"/>
                          </a:solidFill>
                          <a:effectLst/>
                          <a:latin typeface="Arial" panose="020B0604020202020204" pitchFamily="34" charset="0"/>
                          <a:cs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2019/2018</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72905">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Үйл ажиллагааны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endParaRPr lang="mn-MN"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0002"/>
                  </a:ext>
                </a:extLst>
              </a:tr>
              <a:tr h="165321">
                <a:tc>
                  <a:txBody>
                    <a:bodyPr/>
                    <a:lstStyle/>
                    <a:p>
                      <a:pPr algn="l" fontAlgn="ctr"/>
                      <a:r>
                        <a:rPr lang="mn-MN" sz="900" b="1" i="1" u="sng" strike="noStrike">
                          <a:solidFill>
                            <a:srgbClr val="000000"/>
                          </a:solidFill>
                          <a:effectLst/>
                          <a:latin typeface="Arial" panose="020B0604020202020204" pitchFamily="34" charset="0"/>
                          <a:cs typeface="Arial" panose="020B0604020202020204" pitchFamily="34" charset="0"/>
                        </a:rPr>
                        <a:t>Мөнгөн орлого</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7,070,628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5,986,313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7,139,864 </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119%</a:t>
                      </a:r>
                    </a:p>
                  </a:txBody>
                  <a:tcPr marL="0" marR="0" marT="0" marB="0" anchor="b">
                    <a:solidFill>
                      <a:schemeClr val="bg1">
                        <a:lumMod val="85000"/>
                      </a:schemeClr>
                    </a:solidFill>
                  </a:tcPr>
                </a:tc>
                <a:extLst>
                  <a:ext uri="{0D108BD9-81ED-4DB2-BD59-A6C34878D82A}">
                    <a16:rowId xmlns:a16="http://schemas.microsoft.com/office/drawing/2014/main" val="10003"/>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Бараа борлуулсны орлого</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6,494,255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5,713,111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7,098,264</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124%</a:t>
                      </a:r>
                    </a:p>
                  </a:txBody>
                  <a:tcPr marL="0" marR="0" marT="0" marB="0" anchor="b">
                    <a:solidFill>
                      <a:schemeClr val="bg1">
                        <a:lumMod val="85000"/>
                      </a:schemeClr>
                    </a:solidFill>
                  </a:tcPr>
                </a:tc>
                <a:extLst>
                  <a:ext uri="{0D108BD9-81ED-4DB2-BD59-A6C34878D82A}">
                    <a16:rowId xmlns:a16="http://schemas.microsoft.com/office/drawing/2014/main" val="10004"/>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Бусад мөнгөн орлого</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576,373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273,203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41,600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15%</a:t>
                      </a:r>
                    </a:p>
                  </a:txBody>
                  <a:tcPr marL="0" marR="0" marT="0" marB="0" anchor="b">
                    <a:solidFill>
                      <a:schemeClr val="bg1">
                        <a:lumMod val="85000"/>
                      </a:schemeClr>
                    </a:solidFill>
                  </a:tcPr>
                </a:tc>
                <a:extLst>
                  <a:ext uri="{0D108BD9-81ED-4DB2-BD59-A6C34878D82A}">
                    <a16:rowId xmlns:a16="http://schemas.microsoft.com/office/drawing/2014/main" val="10005"/>
                  </a:ext>
                </a:extLst>
              </a:tr>
              <a:tr h="165321">
                <a:tc>
                  <a:txBody>
                    <a:bodyPr/>
                    <a:lstStyle/>
                    <a:p>
                      <a:pPr algn="l" fontAlgn="ctr"/>
                      <a:r>
                        <a:rPr lang="mn-MN" sz="900" b="1" i="1" u="sng" strike="noStrike">
                          <a:solidFill>
                            <a:srgbClr val="000000"/>
                          </a:solidFill>
                          <a:effectLst/>
                          <a:latin typeface="Arial" panose="020B0604020202020204" pitchFamily="34" charset="0"/>
                          <a:cs typeface="Arial" panose="020B0604020202020204" pitchFamily="34" charset="0"/>
                        </a:rPr>
                        <a:t>Мөнгөн зарлага</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5,519,476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4,505,703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6,368,552 </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141%</a:t>
                      </a:r>
                    </a:p>
                  </a:txBody>
                  <a:tcPr marL="0" marR="0" marT="0" marB="0" anchor="b">
                    <a:solidFill>
                      <a:schemeClr val="bg1">
                        <a:lumMod val="85000"/>
                      </a:schemeClr>
                    </a:solidFill>
                  </a:tcPr>
                </a:tc>
                <a:extLst>
                  <a:ext uri="{0D108BD9-81ED-4DB2-BD59-A6C34878D82A}">
                    <a16:rowId xmlns:a16="http://schemas.microsoft.com/office/drawing/2014/main" val="10006"/>
                  </a:ext>
                </a:extLst>
              </a:tr>
              <a:tr h="165321">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Ажилчдад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448,495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515,937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734,070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142%</a:t>
                      </a:r>
                    </a:p>
                  </a:txBody>
                  <a:tcPr marL="0" marR="0" marT="0" marB="0" anchor="b">
                    <a:solidFill>
                      <a:schemeClr val="bg1">
                        <a:lumMod val="85000"/>
                      </a:schemeClr>
                    </a:solidFill>
                  </a:tcPr>
                </a:tc>
                <a:extLst>
                  <a:ext uri="{0D108BD9-81ED-4DB2-BD59-A6C34878D82A}">
                    <a16:rowId xmlns:a16="http://schemas.microsoft.com/office/drawing/2014/main" val="10007"/>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НД-ын байгууллагад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210,700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191,070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222,064</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116%</a:t>
                      </a:r>
                    </a:p>
                  </a:txBody>
                  <a:tcPr marL="0" marR="0" marT="0" marB="0" anchor="b">
                    <a:solidFill>
                      <a:schemeClr val="bg1">
                        <a:lumMod val="85000"/>
                      </a:schemeClr>
                    </a:solidFill>
                  </a:tcPr>
                </a:tc>
                <a:extLst>
                  <a:ext uri="{0D108BD9-81ED-4DB2-BD59-A6C34878D82A}">
                    <a16:rowId xmlns:a16="http://schemas.microsoft.com/office/drawing/2014/main" val="10008"/>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ТЭМ худалан авахад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3,057,726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2,650,975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3,753,479</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142%</a:t>
                      </a:r>
                    </a:p>
                  </a:txBody>
                  <a:tcPr marL="0" marR="0" marT="0" marB="0" anchor="b">
                    <a:solidFill>
                      <a:schemeClr val="bg1">
                        <a:lumMod val="85000"/>
                      </a:schemeClr>
                    </a:solidFill>
                  </a:tcPr>
                </a:tc>
                <a:extLst>
                  <a:ext uri="{0D108BD9-81ED-4DB2-BD59-A6C34878D82A}">
                    <a16:rowId xmlns:a16="http://schemas.microsoft.com/office/drawing/2014/main" val="10009"/>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Ашиглалтын зардалд</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176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0"/>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Түлш болон сэлбэг хэрэгсэлд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835 </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140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11330.891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8093%</a:t>
                      </a:r>
                    </a:p>
                  </a:txBody>
                  <a:tcPr marL="0" marR="0" marT="0" marB="0" anchor="b">
                    <a:solidFill>
                      <a:schemeClr val="bg1">
                        <a:lumMod val="85000"/>
                      </a:schemeClr>
                    </a:solidFill>
                  </a:tcPr>
                </a:tc>
                <a:extLst>
                  <a:ext uri="{0D108BD9-81ED-4DB2-BD59-A6C34878D82A}">
                    <a16:rowId xmlns:a16="http://schemas.microsoft.com/office/drawing/2014/main" val="10011"/>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Хүүний төлбөрт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156,374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66,827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10,771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16%</a:t>
                      </a:r>
                    </a:p>
                  </a:txBody>
                  <a:tcPr marL="0" marR="0" marT="0" marB="0" anchor="b">
                    <a:solidFill>
                      <a:schemeClr val="bg1">
                        <a:lumMod val="85000"/>
                      </a:schemeClr>
                    </a:solidFill>
                  </a:tcPr>
                </a:tc>
                <a:extLst>
                  <a:ext uri="{0D108BD9-81ED-4DB2-BD59-A6C34878D82A}">
                    <a16:rowId xmlns:a16="http://schemas.microsoft.com/office/drawing/2014/main" val="10012"/>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Татварын байгууллагад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343,329 </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326,258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146,017</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45%</a:t>
                      </a:r>
                    </a:p>
                  </a:txBody>
                  <a:tcPr marL="0" marR="0" marT="0" marB="0" anchor="b">
                    <a:solidFill>
                      <a:schemeClr val="bg1">
                        <a:lumMod val="85000"/>
                      </a:schemeClr>
                    </a:solidFill>
                  </a:tcPr>
                </a:tc>
                <a:extLst>
                  <a:ext uri="{0D108BD9-81ED-4DB2-BD59-A6C34878D82A}">
                    <a16:rowId xmlns:a16="http://schemas.microsoft.com/office/drawing/2014/main" val="10013"/>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Даатгалд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6,469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8,250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100%</a:t>
                      </a:r>
                    </a:p>
                  </a:txBody>
                  <a:tcPr marL="0" marR="0" marT="0" marB="0" anchor="b">
                    <a:solidFill>
                      <a:schemeClr val="bg1">
                        <a:lumMod val="85000"/>
                      </a:schemeClr>
                    </a:solidFill>
                  </a:tcPr>
                </a:tc>
                <a:extLst>
                  <a:ext uri="{0D108BD9-81ED-4DB2-BD59-A6C34878D82A}">
                    <a16:rowId xmlns:a16="http://schemas.microsoft.com/office/drawing/2014/main" val="10014"/>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Бусад мөнгөн зарлага</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1,301,839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748,027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1,482,570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198%</a:t>
                      </a:r>
                    </a:p>
                  </a:txBody>
                  <a:tcPr marL="0" marR="0" marT="0" marB="0" anchor="b">
                    <a:solidFill>
                      <a:schemeClr val="bg1">
                        <a:lumMod val="85000"/>
                      </a:schemeClr>
                    </a:solidFill>
                  </a:tcPr>
                </a:tc>
                <a:extLst>
                  <a:ext uri="{0D108BD9-81ED-4DB2-BD59-A6C34878D82A}">
                    <a16:rowId xmlns:a16="http://schemas.microsoft.com/office/drawing/2014/main" val="10015"/>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Ү/а-ны цэвэр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1,551,153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1,480,611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771,312 </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52%</a:t>
                      </a:r>
                    </a:p>
                  </a:txBody>
                  <a:tcPr marL="0" marR="0" marT="0" marB="0" anchor="b">
                    <a:solidFill>
                      <a:schemeClr val="bg1">
                        <a:lumMod val="85000"/>
                      </a:schemeClr>
                    </a:solidFill>
                  </a:tcPr>
                </a:tc>
                <a:extLst>
                  <a:ext uri="{0D108BD9-81ED-4DB2-BD59-A6C34878D82A}">
                    <a16:rowId xmlns:a16="http://schemas.microsoft.com/office/drawing/2014/main" val="10016"/>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Хөрөнгө оруулалтын мөнгөн гүйлгээ</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7"/>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Хүлээн авсан хүүгийн орлого</a:t>
                      </a:r>
                    </a:p>
                  </a:txBody>
                  <a:tcPr marL="0" marR="0" marT="0" marB="0" anchor="ctr">
                    <a:solidFill>
                      <a:schemeClr val="bg1">
                        <a:lumMod val="85000"/>
                      </a:schemeClr>
                    </a:solidFill>
                  </a:tcPr>
                </a:tc>
                <a:tc>
                  <a:txBody>
                    <a:bodyPr/>
                    <a:lstStyle/>
                    <a:p>
                      <a:pPr algn="r" fontAlgn="ctr"/>
                      <a:r>
                        <a:rPr lang="mn-MN" sz="900" b="0" i="0" u="none" strike="noStrike">
                          <a:solidFill>
                            <a:srgbClr val="000000"/>
                          </a:solidFill>
                          <a:effectLst/>
                          <a:latin typeface="Arial" panose="020B0604020202020204" pitchFamily="34" charset="0"/>
                          <a:cs typeface="Arial" panose="020B0604020202020204" pitchFamily="34" charset="0"/>
                        </a:rPr>
                        <a:t>523.89</a:t>
                      </a:r>
                    </a:p>
                  </a:txBody>
                  <a:tcPr marL="0" marR="0" marT="0" marB="0" anchor="ctr">
                    <a:solidFill>
                      <a:schemeClr val="bg1">
                        <a:lumMod val="85000"/>
                      </a:schemeClr>
                    </a:solidFill>
                  </a:tcPr>
                </a:tc>
                <a:tc>
                  <a:txBody>
                    <a:bodyPr/>
                    <a:lstStyle/>
                    <a:p>
                      <a:pPr algn="r" fontAlgn="ctr"/>
                      <a:r>
                        <a:rPr lang="mn-MN" sz="900" b="0" i="0" u="none" strike="noStrike" dirty="0">
                          <a:solidFill>
                            <a:srgbClr val="000000"/>
                          </a:solidFill>
                          <a:effectLst/>
                          <a:latin typeface="Arial" panose="020B0604020202020204" pitchFamily="34" charset="0"/>
                          <a:cs typeface="Arial" panose="020B0604020202020204" pitchFamily="34" charset="0"/>
                        </a:rPr>
                        <a:t>425.98</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784.01204</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184%</a:t>
                      </a:r>
                    </a:p>
                  </a:txBody>
                  <a:tcPr marL="0" marR="0" marT="0" marB="0" anchor="b">
                    <a:solidFill>
                      <a:schemeClr val="bg1">
                        <a:lumMod val="85000"/>
                      </a:schemeClr>
                    </a:solidFill>
                  </a:tcPr>
                </a:tc>
                <a:extLst>
                  <a:ext uri="{0D108BD9-81ED-4DB2-BD59-A6C34878D82A}">
                    <a16:rowId xmlns:a16="http://schemas.microsoft.com/office/drawing/2014/main" val="10018"/>
                  </a:ext>
                </a:extLst>
              </a:tr>
              <a:tr h="165321">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ХО-ын ү/а-ны цэвэр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524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426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784 </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184%</a:t>
                      </a:r>
                    </a:p>
                  </a:txBody>
                  <a:tcPr marL="0" marR="0" marT="0" marB="0" anchor="b">
                    <a:solidFill>
                      <a:schemeClr val="bg1">
                        <a:lumMod val="85000"/>
                      </a:schemeClr>
                    </a:solidFill>
                  </a:tcPr>
                </a:tc>
                <a:extLst>
                  <a:ext uri="{0D108BD9-81ED-4DB2-BD59-A6C34878D82A}">
                    <a16:rowId xmlns:a16="http://schemas.microsoft.com/office/drawing/2014/main" val="10019"/>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Санхүүгийн ү/а-ны мөнгөн гүйлгээ</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20"/>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Банкны зээл</a:t>
                      </a:r>
                    </a:p>
                  </a:txBody>
                  <a:tcPr marL="0" marR="0" marT="0" marB="0" anchor="ctr">
                    <a:solidFill>
                      <a:schemeClr val="bg1">
                        <a:lumMod val="85000"/>
                      </a:schemeClr>
                    </a:solidFill>
                  </a:tcPr>
                </a:tc>
                <a:tc>
                  <a:txBody>
                    <a:bodyPr/>
                    <a:lstStyle/>
                    <a:p>
                      <a:pPr algn="r" fontAlgn="ctr"/>
                      <a:r>
                        <a:rPr lang="mn-MN" sz="900" b="0" i="0" u="none" strike="noStrike">
                          <a:solidFill>
                            <a:srgbClr val="000000"/>
                          </a:solidFill>
                          <a:effectLst/>
                          <a:latin typeface="Arial" panose="020B0604020202020204" pitchFamily="34" charset="0"/>
                          <a:cs typeface="Arial" panose="020B0604020202020204" pitchFamily="34" charset="0"/>
                        </a:rPr>
                        <a:t>-        212,800.00  </a:t>
                      </a:r>
                    </a:p>
                  </a:txBody>
                  <a:tcPr marL="0" marR="0" marT="0" marB="0" anchor="ctr">
                    <a:solidFill>
                      <a:schemeClr val="bg1">
                        <a:lumMod val="85000"/>
                      </a:schemeClr>
                    </a:solidFill>
                  </a:tcPr>
                </a:tc>
                <a:tc>
                  <a:txBody>
                    <a:bodyPr/>
                    <a:lstStyle/>
                    <a:p>
                      <a:pPr algn="r" fontAlgn="ctr"/>
                      <a:r>
                        <a:rPr lang="mn-MN" sz="9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772312226"/>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Зээлд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(2,820,427)</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-533,347</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550360687"/>
                  </a:ext>
                </a:extLst>
              </a:tr>
              <a:tr h="165321">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Ханшийн тэгшитгэл</a:t>
                      </a:r>
                    </a:p>
                  </a:txBody>
                  <a:tcPr marL="0" marR="0" marT="0" marB="0" anchor="ctr">
                    <a:solidFill>
                      <a:schemeClr val="bg1">
                        <a:lumMod val="85000"/>
                      </a:schemeClr>
                    </a:solidFill>
                  </a:tcPr>
                </a:tc>
                <a:tc>
                  <a:txBody>
                    <a:bodyPr/>
                    <a:lstStyle/>
                    <a:p>
                      <a:pPr algn="r" fontAlgn="ctr"/>
                      <a:r>
                        <a:rPr lang="mn-MN" sz="900" b="0" i="0" u="none" strike="noStrike">
                          <a:solidFill>
                            <a:srgbClr val="000000"/>
                          </a:solidFill>
                          <a:effectLst/>
                          <a:latin typeface="Arial" panose="020B0604020202020204" pitchFamily="34" charset="0"/>
                          <a:cs typeface="Arial" panose="020B0604020202020204" pitchFamily="34" charset="0"/>
                        </a:rPr>
                        <a:t>-5,226.24</a:t>
                      </a:r>
                    </a:p>
                  </a:txBody>
                  <a:tcPr marL="0" marR="0" marT="0" marB="0" anchor="ctr">
                    <a:solidFill>
                      <a:schemeClr val="bg1">
                        <a:lumMod val="85000"/>
                      </a:schemeClr>
                    </a:solidFill>
                  </a:tcPr>
                </a:tc>
                <a:tc>
                  <a:txBody>
                    <a:bodyPr/>
                    <a:lstStyle/>
                    <a:p>
                      <a:pPr algn="r" fontAlgn="ctr"/>
                      <a:r>
                        <a:rPr lang="mn-MN" sz="900" b="0" i="0" u="none" strike="noStrike" dirty="0">
                          <a:solidFill>
                            <a:srgbClr val="000000"/>
                          </a:solidFill>
                          <a:effectLst/>
                          <a:latin typeface="Arial" panose="020B0604020202020204" pitchFamily="34" charset="0"/>
                          <a:cs typeface="Arial" panose="020B0604020202020204" pitchFamily="34" charset="0"/>
                        </a:rPr>
                        <a:t>-10,750.40</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3,930.00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-37%</a:t>
                      </a:r>
                    </a:p>
                  </a:txBody>
                  <a:tcPr marL="0" marR="0" marT="0" marB="0" anchor="b">
                    <a:solidFill>
                      <a:schemeClr val="bg1">
                        <a:lumMod val="85000"/>
                      </a:schemeClr>
                    </a:solidFill>
                  </a:tcPr>
                </a:tc>
                <a:extLst>
                  <a:ext uri="{0D108BD9-81ED-4DB2-BD59-A6C34878D82A}">
                    <a16:rowId xmlns:a16="http://schemas.microsoft.com/office/drawing/2014/main" val="1853716430"/>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Санхүүгийн ү/а-ны цэвэр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(218,026)</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(2,831,177)</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(529,417)</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19%</a:t>
                      </a:r>
                    </a:p>
                  </a:txBody>
                  <a:tcPr marL="0" marR="0" marT="0" marB="0" anchor="b">
                    <a:solidFill>
                      <a:schemeClr val="bg1">
                        <a:lumMod val="85000"/>
                      </a:schemeClr>
                    </a:solidFill>
                  </a:tcPr>
                </a:tc>
                <a:extLst>
                  <a:ext uri="{0D108BD9-81ED-4DB2-BD59-A6C34878D82A}">
                    <a16:rowId xmlns:a16="http://schemas.microsoft.com/office/drawing/2014/main" val="1327399783"/>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Бүх цэвэр мөнгөн гүйлгээ</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1,333,650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(1,350,140)</a:t>
                      </a:r>
                    </a:p>
                  </a:txBody>
                  <a:tcPr marL="0" marR="0" marT="0" marB="0" anchor="ctr">
                    <a:solidFill>
                      <a:schemeClr val="bg1">
                        <a:lumMod val="85000"/>
                      </a:schemeClr>
                    </a:solidFill>
                  </a:tcPr>
                </a:tc>
                <a:tc>
                  <a:txBody>
                    <a:bodyPr/>
                    <a:lstStyle/>
                    <a:p>
                      <a:pPr algn="r" fontAlgn="ctr"/>
                      <a:r>
                        <a:rPr lang="en-US" sz="1000" b="0" i="0" u="none" strike="noStrike" dirty="0">
                          <a:solidFill>
                            <a:srgbClr val="000000"/>
                          </a:solidFill>
                          <a:effectLst/>
                          <a:latin typeface="Arial" panose="020B0604020202020204" pitchFamily="34" charset="0"/>
                        </a:rPr>
                        <a:t>          242,679 </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-18%</a:t>
                      </a:r>
                    </a:p>
                  </a:txBody>
                  <a:tcPr marL="0" marR="0" marT="0" marB="0" anchor="b">
                    <a:solidFill>
                      <a:schemeClr val="bg1">
                        <a:lumMod val="85000"/>
                      </a:schemeClr>
                    </a:solidFill>
                  </a:tcPr>
                </a:tc>
                <a:extLst>
                  <a:ext uri="{0D108BD9-81ED-4DB2-BD59-A6C34878D82A}">
                    <a16:rowId xmlns:a16="http://schemas.microsoft.com/office/drawing/2014/main" val="3875173893"/>
                  </a:ext>
                </a:extLst>
              </a:tr>
              <a:tr h="165321">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Мөнгөн хөрөнгийн эхний үлдэгдэл</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26,566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1,360,217 </a:t>
                      </a:r>
                    </a:p>
                  </a:txBody>
                  <a:tcPr marL="0" marR="0" marT="0" marB="0" anchor="ctr">
                    <a:solidFill>
                      <a:schemeClr val="bg1">
                        <a:lumMod val="85000"/>
                      </a:schemeClr>
                    </a:solidFill>
                  </a:tcPr>
                </a:tc>
                <a:tc>
                  <a:txBody>
                    <a:bodyPr/>
                    <a:lstStyle/>
                    <a:p>
                      <a:pPr algn="r" rtl="0" fontAlgn="ctr"/>
                      <a:r>
                        <a:rPr lang="en-US" sz="900" b="0" i="0" u="none" strike="noStrike" dirty="0">
                          <a:solidFill>
                            <a:srgbClr val="000000"/>
                          </a:solidFill>
                          <a:effectLst/>
                          <a:latin typeface="Arial" panose="020B0604020202020204" pitchFamily="34" charset="0"/>
                        </a:rPr>
                        <a:t>10,076</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a:t>
                      </a:r>
                    </a:p>
                  </a:txBody>
                  <a:tcPr marL="0" marR="0" marT="0" marB="0" anchor="b">
                    <a:solidFill>
                      <a:schemeClr val="bg1">
                        <a:lumMod val="85000"/>
                      </a:schemeClr>
                    </a:solidFill>
                  </a:tcPr>
                </a:tc>
                <a:extLst>
                  <a:ext uri="{0D108BD9-81ED-4DB2-BD59-A6C34878D82A}">
                    <a16:rowId xmlns:a16="http://schemas.microsoft.com/office/drawing/2014/main" val="3117438786"/>
                  </a:ext>
                </a:extLst>
              </a:tr>
              <a:tr h="193995">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Мөнгөн хөрөнгийн эцсийн үлдэгдэл</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1,360,217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10,076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l" fontAlgn="ctr"/>
                      <a:r>
                        <a:rPr lang="en-US" sz="1000" b="1" i="0" u="none" strike="noStrike" dirty="0">
                          <a:solidFill>
                            <a:srgbClr val="000000"/>
                          </a:solidFill>
                          <a:effectLst/>
                          <a:latin typeface="Arial" panose="020B0604020202020204" pitchFamily="34" charset="0"/>
                        </a:rPr>
                        <a:t>          252,755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900" b="1" i="0" u="none" strike="noStrike" dirty="0">
                          <a:solidFill>
                            <a:srgbClr val="000000"/>
                          </a:solidFill>
                          <a:effectLst/>
                          <a:latin typeface="Arial" panose="020B0604020202020204" pitchFamily="34" charset="0"/>
                          <a:cs typeface="Arial" panose="020B0604020202020204" pitchFamily="34" charset="0"/>
                        </a:rPr>
                        <a:t>2508%</a:t>
                      </a:r>
                    </a:p>
                  </a:txBody>
                  <a:tcPr marL="0" marR="0" marT="0" marB="0" anchor="b">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31403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5" name="Rectangle 4">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 name="Group 5">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7" name="Picture 6">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8" name="Straight Connector 7">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0" name="Text Placeholder 5">
            <a:extLst>
              <a:ext uri="{FF2B5EF4-FFF2-40B4-BE49-F238E27FC236}">
                <a16:creationId xmlns:a16="http://schemas.microsoft.com/office/drawing/2014/main" id="{CAEC6B13-F342-4EDF-9B8B-A9D578163031}"/>
              </a:ext>
            </a:extLst>
          </p:cNvPr>
          <p:cNvSpPr txBox="1">
            <a:spLocks/>
          </p:cNvSpPr>
          <p:nvPr/>
        </p:nvSpPr>
        <p:spPr>
          <a:xfrm>
            <a:off x="457200" y="1844824"/>
            <a:ext cx="4533900" cy="46822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400" b="1" dirty="0">
                <a:solidFill>
                  <a:schemeClr val="tx2">
                    <a:lumMod val="50000"/>
                  </a:schemeClr>
                </a:solidFill>
                <a:latin typeface="Arial" pitchFamily="34" charset="0"/>
                <a:cs typeface="Arial" pitchFamily="34" charset="0"/>
              </a:rPr>
              <a:t>ЗЭЭЛИЙН МЭДЭЭЛЭЛ</a:t>
            </a:r>
            <a:endParaRPr lang="en-US" sz="1400" b="1" dirty="0">
              <a:solidFill>
                <a:schemeClr val="tx2">
                  <a:lumMod val="50000"/>
                </a:schemeClr>
              </a:solidFill>
              <a:latin typeface="Arial" pitchFamily="34" charset="0"/>
              <a:cs typeface="Arial" pitchFamily="34" charset="0"/>
            </a:endParaRPr>
          </a:p>
          <a:p>
            <a:pPr algn="just">
              <a:lnSpc>
                <a:spcPct val="150000"/>
              </a:lnSpc>
            </a:pPr>
            <a:r>
              <a:rPr lang="en-US" sz="1400" dirty="0">
                <a:latin typeface="Arial" pitchFamily="34" charset="0"/>
                <a:cs typeface="Arial" pitchFamily="34" charset="0"/>
              </a:rPr>
              <a:t>20</a:t>
            </a:r>
            <a:r>
              <a:rPr lang="mn-MN" sz="1400" dirty="0">
                <a:latin typeface="Arial" pitchFamily="34" charset="0"/>
                <a:cs typeface="Arial" pitchFamily="34" charset="0"/>
              </a:rPr>
              <a:t>20</a:t>
            </a:r>
            <a:r>
              <a:rPr lang="en-US" sz="1400" dirty="0">
                <a:latin typeface="Arial" pitchFamily="34" charset="0"/>
                <a:cs typeface="Arial" pitchFamily="34" charset="0"/>
              </a:rPr>
              <a:t> </a:t>
            </a:r>
            <a:r>
              <a:rPr lang="mn-MN" sz="1400" dirty="0">
                <a:latin typeface="Arial" pitchFamily="34" charset="0"/>
                <a:cs typeface="Arial" pitchFamily="34" charset="0"/>
              </a:rPr>
              <a:t>оны жилийн эцсийн байдлаар нийт зээлийн үлдэгдэл 10.6 тэрбум төгрөгийн үлдэгдэлтэй байна. Тайлант жилд бид ХХБ-ны зээлээс 400 сая төгрөг барагдуулсан бөгөөд тус зээлийг ХХБ-ны 8%-ийг ашиглан орон сууц борлуулж барагдуулсан. </a:t>
            </a:r>
          </a:p>
          <a:p>
            <a:pPr algn="just">
              <a:lnSpc>
                <a:spcPct val="150000"/>
              </a:lnSpc>
            </a:pPr>
            <a:r>
              <a:rPr lang="mn-MN" sz="1400" dirty="0">
                <a:latin typeface="Arial" pitchFamily="34" charset="0"/>
                <a:cs typeface="Arial" pitchFamily="34" charset="0"/>
              </a:rPr>
              <a:t>Харин МСМ-ийн зээлийг 2020 онд зээлийн хүүг 8% болгож үндсэн зээлийг 3 жилийн хугацаанд бэлэн мөнгөөр төлөхөөр тохиролцоонд хүрсэн боловч санхүүгийн хүндрэлтэй нөхцөл байдлаас шалтгаалж төлөлт хийж чадаагүй байна.</a:t>
            </a:r>
            <a:endParaRPr lang="en-US" sz="1400" dirty="0">
              <a:latin typeface="Arial" pitchFamily="34" charset="0"/>
              <a:cs typeface="Arial" pitchFamily="34" charset="0"/>
            </a:endParaRPr>
          </a:p>
        </p:txBody>
      </p:sp>
      <p:graphicFrame>
        <p:nvGraphicFramePr>
          <p:cNvPr id="11" name="Content Placeholder 6">
            <a:extLst>
              <a:ext uri="{FF2B5EF4-FFF2-40B4-BE49-F238E27FC236}">
                <a16:creationId xmlns:a16="http://schemas.microsoft.com/office/drawing/2014/main" id="{DB2E4098-D370-4E77-A840-46A5F1643733}"/>
              </a:ext>
            </a:extLst>
          </p:cNvPr>
          <p:cNvGraphicFramePr>
            <a:graphicFrameLocks noGrp="1"/>
          </p:cNvGraphicFramePr>
          <p:nvPr>
            <p:ph idx="1"/>
            <p:extLst>
              <p:ext uri="{D42A27DB-BD31-4B8C-83A1-F6EECF244321}">
                <p14:modId xmlns:p14="http://schemas.microsoft.com/office/powerpoint/2010/main" val="2303706558"/>
              </p:ext>
            </p:extLst>
          </p:nvPr>
        </p:nvGraphicFramePr>
        <p:xfrm>
          <a:off x="5087612" y="1902746"/>
          <a:ext cx="6768241" cy="2743200"/>
        </p:xfrm>
        <a:graphic>
          <a:graphicData uri="http://schemas.openxmlformats.org/drawingml/2006/table">
            <a:tbl>
              <a:tblPr firstRow="1" bandRow="1">
                <a:tableStyleId>{5FD0F851-EC5A-4D38-B0AD-8093EC10F338}</a:tableStyleId>
              </a:tblPr>
              <a:tblGrid>
                <a:gridCol w="2278761">
                  <a:extLst>
                    <a:ext uri="{9D8B030D-6E8A-4147-A177-3AD203B41FA5}">
                      <a16:colId xmlns:a16="http://schemas.microsoft.com/office/drawing/2014/main" val="20000"/>
                    </a:ext>
                  </a:extLst>
                </a:gridCol>
                <a:gridCol w="765493">
                  <a:extLst>
                    <a:ext uri="{9D8B030D-6E8A-4147-A177-3AD203B41FA5}">
                      <a16:colId xmlns:a16="http://schemas.microsoft.com/office/drawing/2014/main" val="20001"/>
                    </a:ext>
                  </a:extLst>
                </a:gridCol>
                <a:gridCol w="1536954">
                  <a:extLst>
                    <a:ext uri="{9D8B030D-6E8A-4147-A177-3AD203B41FA5}">
                      <a16:colId xmlns:a16="http://schemas.microsoft.com/office/drawing/2014/main" val="20002"/>
                    </a:ext>
                  </a:extLst>
                </a:gridCol>
                <a:gridCol w="824230">
                  <a:extLst>
                    <a:ext uri="{9D8B030D-6E8A-4147-A177-3AD203B41FA5}">
                      <a16:colId xmlns:a16="http://schemas.microsoft.com/office/drawing/2014/main" val="20003"/>
                    </a:ext>
                  </a:extLst>
                </a:gridCol>
                <a:gridCol w="1362803">
                  <a:extLst>
                    <a:ext uri="{9D8B030D-6E8A-4147-A177-3AD203B41FA5}">
                      <a16:colId xmlns:a16="http://schemas.microsoft.com/office/drawing/2014/main" val="20004"/>
                    </a:ext>
                  </a:extLst>
                </a:gridCol>
              </a:tblGrid>
              <a:tr h="370840">
                <a:tc gridSpan="5">
                  <a:txBody>
                    <a:bodyPr/>
                    <a:lstStyle/>
                    <a:p>
                      <a:r>
                        <a:rPr lang="mn-MN" sz="1400" dirty="0">
                          <a:solidFill>
                            <a:schemeClr val="tx2">
                              <a:lumMod val="50000"/>
                            </a:schemeClr>
                          </a:solidFill>
                          <a:latin typeface="Arial" pitchFamily="34" charset="0"/>
                          <a:cs typeface="Arial" pitchFamily="34" charset="0"/>
                        </a:rPr>
                        <a:t>Зээлийн мэдээлэл /сая.төгрөг/</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sz="1400" dirty="0">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Валют</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Эхний үлдэгдэл</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Төлөлт</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Эцсийн</a:t>
                      </a:r>
                      <a:r>
                        <a:rPr lang="mn-MN" sz="1400" baseline="0" dirty="0">
                          <a:solidFill>
                            <a:schemeClr val="tx2">
                              <a:lumMod val="50000"/>
                            </a:schemeClr>
                          </a:solidFill>
                          <a:latin typeface="Arial" pitchFamily="34" charset="0"/>
                          <a:cs typeface="Arial" pitchFamily="34" charset="0"/>
                        </a:rPr>
                        <a:t> үлдэгдэл</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itchFamily="34" charset="0"/>
                          <a:cs typeface="Arial" pitchFamily="34" charset="0"/>
                        </a:rPr>
                        <a:t>MCM PTE Ltd</a:t>
                      </a:r>
                    </a:p>
                  </a:txBody>
                  <a:tcPr>
                    <a:solidFill>
                      <a:schemeClr val="bg1">
                        <a:lumMod val="85000"/>
                      </a:schemeClr>
                    </a:solidFill>
                  </a:tcPr>
                </a:tc>
                <a:tc>
                  <a:txBody>
                    <a:bodyPr/>
                    <a:lstStyle/>
                    <a:p>
                      <a:pPr algn="ctr"/>
                      <a:r>
                        <a:rPr lang="mn-MN" sz="1400" baseline="0" dirty="0">
                          <a:latin typeface="Arial" pitchFamily="34" charset="0"/>
                          <a:cs typeface="Arial" pitchFamily="34" charset="0"/>
                        </a:rPr>
                        <a:t>Т</a:t>
                      </a:r>
                      <a:r>
                        <a:rPr lang="mn-MN" sz="1400" dirty="0">
                          <a:latin typeface="Arial" pitchFamily="34" charset="0"/>
                          <a:cs typeface="Arial" pitchFamily="34" charset="0"/>
                        </a:rPr>
                        <a:t>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7 497</a:t>
                      </a:r>
                      <a:r>
                        <a:rPr lang="en-US" sz="1400" dirty="0">
                          <a:latin typeface="Arial" pitchFamily="34" charset="0"/>
                          <a:cs typeface="Arial" pitchFamily="34" charset="0"/>
                        </a:rPr>
                        <a:t>.4</a:t>
                      </a: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7 497.</a:t>
                      </a:r>
                      <a:r>
                        <a:rPr lang="en-US" sz="1400" dirty="0">
                          <a:latin typeface="Arial" pitchFamily="34" charset="0"/>
                          <a:cs typeface="Arial" pitchFamily="34" charset="0"/>
                        </a:rPr>
                        <a:t>4</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r>
                        <a:rPr lang="mn-MN" sz="1400" dirty="0">
                          <a:latin typeface="Arial" pitchFamily="34" charset="0"/>
                          <a:cs typeface="Arial" pitchFamily="34" charset="0"/>
                        </a:rPr>
                        <a:t>Хуримтлагдсан</a:t>
                      </a:r>
                      <a:r>
                        <a:rPr lang="mn-MN" sz="1400" baseline="0" dirty="0">
                          <a:latin typeface="Arial" pitchFamily="34" charset="0"/>
                          <a:cs typeface="Arial" pitchFamily="34" charset="0"/>
                        </a:rPr>
                        <a:t> хүү</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Төгрөг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3 099.8</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599.8</a:t>
                      </a:r>
                      <a:endParaRPr lang="en-US" sz="1400" dirty="0">
                        <a:latin typeface="Arial"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r>
                        <a:rPr lang="mn-MN" sz="1400" dirty="0">
                          <a:latin typeface="Arial" pitchFamily="34" charset="0"/>
                          <a:cs typeface="Arial" pitchFamily="34" charset="0"/>
                        </a:rPr>
                        <a:t>Худалдаа</a:t>
                      </a:r>
                      <a:r>
                        <a:rPr lang="mn-MN" sz="1400" baseline="0" dirty="0">
                          <a:latin typeface="Arial" pitchFamily="34" charset="0"/>
                          <a:cs typeface="Arial" pitchFamily="34" charset="0"/>
                        </a:rPr>
                        <a:t> хөгжлийн банк</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Төгрөг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 567.3</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167.3</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0</a:t>
                      </a:r>
                      <a:endParaRPr lang="en-US" sz="1400" dirty="0">
                        <a:latin typeface="Arial"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0004"/>
                  </a:ext>
                </a:extLst>
              </a:tr>
              <a:tr h="370840">
                <a:tc>
                  <a:txBody>
                    <a:bodyPr/>
                    <a:lstStyle/>
                    <a:p>
                      <a:r>
                        <a:rPr lang="mn-MN" sz="1400" dirty="0">
                          <a:latin typeface="Arial" pitchFamily="34" charset="0"/>
                          <a:cs typeface="Arial" pitchFamily="34" charset="0"/>
                        </a:rPr>
                        <a:t>УБХотын банк</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Төгрөг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3997224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400" dirty="0">
                          <a:solidFill>
                            <a:schemeClr val="tx2">
                              <a:lumMod val="50000"/>
                            </a:schemeClr>
                          </a:solidFill>
                          <a:latin typeface="Arial" pitchFamily="34" charset="0"/>
                          <a:cs typeface="Arial" pitchFamily="34" charset="0"/>
                        </a:rPr>
                        <a:t>Нийт зээлийн дүн</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endParaRPr lang="en-US" sz="1400" dirty="0">
                        <a:solidFill>
                          <a:schemeClr val="tx2">
                            <a:lumMod val="50000"/>
                          </a:schemeClr>
                        </a:solidFill>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10</a:t>
                      </a:r>
                      <a:r>
                        <a:rPr lang="mn-MN" sz="1400" baseline="0" dirty="0">
                          <a:solidFill>
                            <a:schemeClr val="tx2">
                              <a:lumMod val="50000"/>
                            </a:schemeClr>
                          </a:solidFill>
                          <a:latin typeface="Arial" pitchFamily="34" charset="0"/>
                          <a:cs typeface="Arial" pitchFamily="34" charset="0"/>
                        </a:rPr>
                        <a:t> 564</a:t>
                      </a:r>
                      <a:r>
                        <a:rPr lang="en-US" sz="1400" baseline="0" dirty="0">
                          <a:solidFill>
                            <a:schemeClr val="tx2">
                              <a:lumMod val="50000"/>
                            </a:schemeClr>
                          </a:solidFill>
                          <a:latin typeface="Arial" pitchFamily="34" charset="0"/>
                          <a:cs typeface="Arial" pitchFamily="34" charset="0"/>
                        </a:rPr>
                        <a:t>.</a:t>
                      </a:r>
                      <a:r>
                        <a:rPr lang="mn-MN" sz="1400" baseline="0" dirty="0">
                          <a:solidFill>
                            <a:schemeClr val="tx2">
                              <a:lumMod val="50000"/>
                            </a:schemeClr>
                          </a:solidFill>
                          <a:latin typeface="Arial" pitchFamily="34" charset="0"/>
                          <a:cs typeface="Arial" pitchFamily="34" charset="0"/>
                        </a:rPr>
                        <a:t>7</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167.3</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8 097.2</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12" name="Title 1">
            <a:extLst>
              <a:ext uri="{FF2B5EF4-FFF2-40B4-BE49-F238E27FC236}">
                <a16:creationId xmlns:a16="http://schemas.microsoft.com/office/drawing/2014/main" id="{FC6EDA5B-8D7B-4DE6-931B-2FDC4707FB92}"/>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Зээлийн мэдээлэл</a:t>
            </a:r>
          </a:p>
        </p:txBody>
      </p:sp>
    </p:spTree>
    <p:extLst>
      <p:ext uri="{BB962C8B-B14F-4D97-AF65-F5344CB8AC3E}">
        <p14:creationId xmlns:p14="http://schemas.microsoft.com/office/powerpoint/2010/main" val="564829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77328-E8E2-4084-87AE-04028E2FD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65A9AD5-7203-4C29-912E-D71FCB12E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300" y="627932"/>
            <a:ext cx="4184911" cy="2321139"/>
          </a:xfrm>
          <a:prstGeom prst="rect">
            <a:avLst/>
          </a:prstGeom>
        </p:spPr>
      </p:pic>
      <p:sp>
        <p:nvSpPr>
          <p:cNvPr id="7" name="Title 1">
            <a:extLst>
              <a:ext uri="{FF2B5EF4-FFF2-40B4-BE49-F238E27FC236}">
                <a16:creationId xmlns:a16="http://schemas.microsoft.com/office/drawing/2014/main" id="{EB82B2B3-4996-4FE2-AB53-936E24685368}"/>
              </a:ext>
            </a:extLst>
          </p:cNvPr>
          <p:cNvSpPr txBox="1">
            <a:spLocks/>
          </p:cNvSpPr>
          <p:nvPr/>
        </p:nvSpPr>
        <p:spPr>
          <a:xfrm>
            <a:off x="1524000" y="3845720"/>
            <a:ext cx="9144000" cy="995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b="1" dirty="0">
                <a:latin typeface="Roboto" panose="02000000000000000000" pitchFamily="2" charset="0"/>
                <a:ea typeface="Roboto" panose="02000000000000000000" pitchFamily="2" charset="0"/>
              </a:rPr>
              <a:t>Баярлалаа</a:t>
            </a:r>
          </a:p>
        </p:txBody>
      </p:sp>
      <p:sp>
        <p:nvSpPr>
          <p:cNvPr id="8" name="TextBox 7">
            <a:extLst>
              <a:ext uri="{FF2B5EF4-FFF2-40B4-BE49-F238E27FC236}">
                <a16:creationId xmlns:a16="http://schemas.microsoft.com/office/drawing/2014/main" id="{CF28C1B9-0032-4596-93BA-A099A52DE9FE}"/>
              </a:ext>
            </a:extLst>
          </p:cNvPr>
          <p:cNvSpPr txBox="1"/>
          <p:nvPr/>
        </p:nvSpPr>
        <p:spPr>
          <a:xfrm>
            <a:off x="1689100" y="5821435"/>
            <a:ext cx="8978900" cy="738664"/>
          </a:xfrm>
          <a:prstGeom prst="rect">
            <a:avLst/>
          </a:prstGeom>
          <a:noFill/>
        </p:spPr>
        <p:txBody>
          <a:bodyPr wrap="square" rtlCol="0">
            <a:spAutoFit/>
          </a:bodyPr>
          <a:lstStyle/>
          <a:p>
            <a:pPr algn="ctr">
              <a:lnSpc>
                <a:spcPct val="150000"/>
              </a:lnSpc>
            </a:pPr>
            <a:r>
              <a:rPr lang="mn-MN" sz="1400" i="1" dirty="0">
                <a:latin typeface="Roboto Light" panose="02000000000000000000" pitchFamily="2" charset="0"/>
                <a:ea typeface="Roboto Light" panose="02000000000000000000" pitchFamily="2" charset="0"/>
              </a:rPr>
              <a:t>Улаанбаатар, Сонгинохайрхан дүүрэг, 20-р хороо, Сонсголон-181, РЕМИКОН ХК-ний үйлдвэрийн байр</a:t>
            </a:r>
          </a:p>
          <a:p>
            <a:pPr algn="ctr">
              <a:lnSpc>
                <a:spcPct val="150000"/>
              </a:lnSpc>
            </a:pPr>
            <a:r>
              <a:rPr lang="ru-RU" sz="1400" i="1" dirty="0">
                <a:latin typeface="Roboto" panose="02000000000000000000" pitchFamily="2" charset="0"/>
                <a:ea typeface="Roboto" panose="02000000000000000000" pitchFamily="2" charset="0"/>
              </a:rPr>
              <a:t>Борлуулалт Маркетингийн алба: Утас: </a:t>
            </a:r>
            <a:r>
              <a:rPr lang="mn-MN" sz="1400" i="1" dirty="0">
                <a:latin typeface="Roboto" panose="02000000000000000000" pitchFamily="2" charset="0"/>
                <a:ea typeface="Roboto" panose="02000000000000000000" pitchFamily="2" charset="0"/>
              </a:rPr>
              <a:t>777-7704</a:t>
            </a:r>
            <a:r>
              <a:rPr lang="ru-RU" sz="1400" i="1" dirty="0">
                <a:latin typeface="Roboto" panose="02000000000000000000" pitchFamily="2" charset="0"/>
                <a:ea typeface="Roboto" panose="02000000000000000000" pitchFamily="2" charset="0"/>
              </a:rPr>
              <a:t>, 88881247, 88109680</a:t>
            </a:r>
          </a:p>
        </p:txBody>
      </p:sp>
    </p:spTree>
    <p:extLst>
      <p:ext uri="{BB962C8B-B14F-4D97-AF65-F5344CB8AC3E}">
        <p14:creationId xmlns:p14="http://schemas.microsoft.com/office/powerpoint/2010/main" val="158993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1" y="365125"/>
            <a:ext cx="6322888"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282090" cy="779463"/>
            <a:chOff x="9563122" y="297656"/>
            <a:chExt cx="2282090"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324402"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3" name="Text Placeholder 5"/>
          <p:cNvSpPr>
            <a:spLocks noGrp="1"/>
          </p:cNvSpPr>
          <p:nvPr>
            <p:ph idx="1"/>
          </p:nvPr>
        </p:nvSpPr>
        <p:spPr>
          <a:xfrm>
            <a:off x="838200" y="1661374"/>
            <a:ext cx="4610100" cy="5031180"/>
          </a:xfrm>
        </p:spPr>
        <p:txBody>
          <a:bodyPr>
            <a:noAutofit/>
          </a:bodyPr>
          <a:lstStyle/>
          <a:p>
            <a:pPr algn="just">
              <a:lnSpc>
                <a:spcPct val="150000"/>
              </a:lnSpc>
            </a:pPr>
            <a:r>
              <a:rPr lang="mn-MN" sz="1400" b="0" dirty="0">
                <a:latin typeface="Arial" panose="020B0604020202020204" pitchFamily="34" charset="0"/>
                <a:cs typeface="Arial" panose="020B0604020202020204" pitchFamily="34" charset="0"/>
              </a:rPr>
              <a:t>2020 оны жилийн эцсийн байдлаар нийт 50 ажилтантайгаар М0-М500 хүртэлх маркын бетон зуурмаг мөн тусгай зориулалтын ус нэвтэрдэггүй бетон зуурмаг үйлдвэрлэж, зах зээлд </a:t>
            </a:r>
            <a:r>
              <a:rPr lang="mn-MN" sz="1400" dirty="0">
                <a:latin typeface="Arial" panose="020B0604020202020204" pitchFamily="34" charset="0"/>
                <a:cs typeface="Arial" panose="020B0604020202020204" pitchFamily="34" charset="0"/>
              </a:rPr>
              <a:t>42,591.5</a:t>
            </a:r>
            <a:r>
              <a:rPr lang="mn-MN" sz="1400" b="0" dirty="0">
                <a:latin typeface="Arial" panose="020B0604020202020204" pitchFamily="34" charset="0"/>
                <a:cs typeface="Arial" panose="020B0604020202020204" pitchFamily="34" charset="0"/>
              </a:rPr>
              <a:t> м.куб бетон зуурмаг борлуулж, 10</a:t>
            </a:r>
            <a:r>
              <a:rPr lang="mn-MN" sz="1400" dirty="0">
                <a:latin typeface="Arial" panose="020B0604020202020204" pitchFamily="34" charset="0"/>
                <a:cs typeface="Arial" panose="020B0604020202020204" pitchFamily="34" charset="0"/>
              </a:rPr>
              <a:t>,3</a:t>
            </a:r>
            <a:r>
              <a:rPr lang="mn-MN" sz="1400" b="0" dirty="0">
                <a:latin typeface="Arial" panose="020B0604020202020204" pitchFamily="34" charset="0"/>
                <a:cs typeface="Arial" panose="020B0604020202020204" pitchFamily="34" charset="0"/>
              </a:rPr>
              <a:t> тэрбум төгрөгийн борлуулалт хийж, тайлант хугацаанд </a:t>
            </a:r>
            <a:r>
              <a:rPr lang="en-US" sz="1400" dirty="0">
                <a:latin typeface="Arial" panose="020B0604020202020204" pitchFamily="34" charset="0"/>
                <a:cs typeface="Arial" panose="020B0604020202020204" pitchFamily="34" charset="0"/>
              </a:rPr>
              <a:t>616.1</a:t>
            </a:r>
            <a:r>
              <a:rPr lang="mn-MN" sz="1400" b="0" dirty="0">
                <a:latin typeface="Arial" panose="020B0604020202020204" pitchFamily="34" charset="0"/>
                <a:cs typeface="Arial" panose="020B0604020202020204" pitchFamily="34" charset="0"/>
              </a:rPr>
              <a:t> сая төгрөгийн </a:t>
            </a:r>
            <a:r>
              <a:rPr lang="mn-MN" sz="1400" dirty="0">
                <a:latin typeface="Arial" panose="020B0604020202020204" pitchFamily="34" charset="0"/>
                <a:cs typeface="Arial" panose="020B0604020202020204" pitchFamily="34" charset="0"/>
              </a:rPr>
              <a:t>алдагдалтай</a:t>
            </a:r>
            <a:r>
              <a:rPr lang="mn-MN" sz="1400" b="0" dirty="0">
                <a:latin typeface="Arial" panose="020B0604020202020204" pitchFamily="34" charset="0"/>
                <a:cs typeface="Arial" panose="020B0604020202020204" pitchFamily="34" charset="0"/>
              </a:rPr>
              <a:t> ажилласан байна.</a:t>
            </a:r>
          </a:p>
          <a:p>
            <a:pPr algn="just">
              <a:lnSpc>
                <a:spcPct val="150000"/>
              </a:lnSpc>
            </a:pPr>
            <a:r>
              <a:rPr lang="mn-MN" sz="1400" dirty="0">
                <a:latin typeface="Arial" panose="020B0604020202020204" pitchFamily="34" charset="0"/>
                <a:cs typeface="Arial" panose="020B0604020202020204" pitchFamily="34" charset="0"/>
              </a:rPr>
              <a:t>Энэ нь өмнөх жилтэй харьцуулахад ашиг </a:t>
            </a:r>
            <a:r>
              <a:rPr lang="mn-MN" sz="1400" dirty="0">
                <a:solidFill>
                  <a:srgbClr val="FF0000"/>
                </a:solidFill>
                <a:latin typeface="Arial" panose="020B0604020202020204" pitchFamily="34" charset="0"/>
                <a:cs typeface="Arial" panose="020B0604020202020204" pitchFamily="34" charset="0"/>
              </a:rPr>
              <a:t>587</a:t>
            </a:r>
            <a:r>
              <a:rPr lang="mn-MN" sz="1400" dirty="0">
                <a:latin typeface="Arial" panose="020B0604020202020204" pitchFamily="34" charset="0"/>
                <a:cs typeface="Arial" panose="020B0604020202020204" pitchFamily="34" charset="0"/>
              </a:rPr>
              <a:t>%-аар буурсан үзүүлэлттэй байна.</a:t>
            </a:r>
            <a:r>
              <a:rPr lang="en-US" sz="1400" dirty="0">
                <a:latin typeface="Arial" panose="020B0604020202020204" pitchFamily="34" charset="0"/>
                <a:cs typeface="Arial" panose="020B0604020202020204" pitchFamily="34" charset="0"/>
              </a:rPr>
              <a:t> 201</a:t>
            </a:r>
            <a:r>
              <a:rPr lang="mn-MN"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онтой харьцуулахад бетон зуурмагийн борлуулалт 34%-аар, түлш борлуулалт 92%, помпны борлуулалт 93%-аар, түрээсийн борлуулалт 13%-аар буурсан бол байрны борлуулалт 85%-аар өссөн байна. </a:t>
            </a:r>
            <a:endParaRPr lang="en-US" sz="1400" b="0" dirty="0">
              <a:latin typeface="Arial" panose="020B0604020202020204" pitchFamily="34" charset="0"/>
              <a:cs typeface="Arial" panose="020B0604020202020204" pitchFamily="34" charset="0"/>
            </a:endParaRPr>
          </a:p>
        </p:txBody>
      </p:sp>
      <p:sp>
        <p:nvSpPr>
          <p:cNvPr id="14" name="Content Placeholder 9"/>
          <p:cNvSpPr txBox="1">
            <a:spLocks/>
          </p:cNvSpPr>
          <p:nvPr/>
        </p:nvSpPr>
        <p:spPr>
          <a:xfrm>
            <a:off x="5523722" y="1661374"/>
            <a:ext cx="6466258" cy="487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i="1" dirty="0">
                <a:latin typeface="Arial" panose="020B0604020202020204" pitchFamily="34" charset="0"/>
                <a:cs typeface="Arial" pitchFamily="34" charset="0"/>
              </a:rPr>
              <a:t>	</a:t>
            </a:r>
            <a:r>
              <a:rPr lang="mn-MN" sz="1200" i="1" dirty="0">
                <a:latin typeface="Arial" panose="020B0604020202020204" pitchFamily="34" charset="0"/>
                <a:cs typeface="Arial" pitchFamily="34" charset="0"/>
              </a:rPr>
              <a:t>Нийт борлуулалтын хэмжээ	Нийт борлуулалтын орлого </a:t>
            </a:r>
          </a:p>
          <a:p>
            <a:pPr marL="0" indent="0">
              <a:spcBef>
                <a:spcPts val="0"/>
              </a:spcBef>
              <a:buFont typeface="Arial" panose="020B0604020202020204" pitchFamily="34" charset="0"/>
              <a:buNone/>
            </a:pPr>
            <a:r>
              <a:rPr lang="mn-MN" sz="1200" dirty="0">
                <a:solidFill>
                  <a:schemeClr val="bg1">
                    <a:lumMod val="50000"/>
                  </a:schemeClr>
                </a:solidFill>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м.куб</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сая.төг</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latin typeface="Arial" pitchFamily="34" charset="0"/>
                <a:cs typeface="Arial" pitchFamily="34" charset="0"/>
              </a:rPr>
              <a:t>	</a:t>
            </a:r>
          </a:p>
          <a:p>
            <a:pPr>
              <a:spcBef>
                <a:spcPts val="0"/>
              </a:spcBef>
            </a:pPr>
            <a:endParaRPr lang="mn-MN" sz="1200" dirty="0">
              <a:latin typeface="Arial" pitchFamily="34" charset="0"/>
              <a:cs typeface="Arial" pitchFamily="34" charset="0"/>
            </a:endParaRPr>
          </a:p>
          <a:p>
            <a:pPr marL="0" indent="0">
              <a:spcBef>
                <a:spcPts val="0"/>
              </a:spcBef>
              <a:buFont typeface="Arial" panose="020B0604020202020204" pitchFamily="34" charset="0"/>
              <a:buNone/>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spcBef>
                <a:spcPts val="0"/>
              </a:spcBef>
            </a:pPr>
            <a:endParaRPr lang="mn-MN" sz="1200" i="1" dirty="0">
              <a:latin typeface="Arial" panose="020B0604020202020204" pitchFamily="34" charset="0"/>
              <a:cs typeface="Arial" pitchFamily="34" charset="0"/>
            </a:endParaRPr>
          </a:p>
          <a:p>
            <a:pPr marL="0" indent="0">
              <a:spcBef>
                <a:spcPts val="0"/>
              </a:spcBef>
              <a:buFont typeface="Arial" panose="020B0604020202020204" pitchFamily="34" charset="0"/>
              <a:buNone/>
            </a:pPr>
            <a:r>
              <a:rPr lang="en-US" sz="1200" i="1" dirty="0">
                <a:latin typeface="Arial" panose="020B0604020202020204" pitchFamily="34" charset="0"/>
                <a:cs typeface="Arial" pitchFamily="34" charset="0"/>
              </a:rPr>
              <a:t>	</a:t>
            </a:r>
            <a:r>
              <a:rPr lang="mn-MN" sz="1200" i="1" dirty="0">
                <a:latin typeface="Arial" panose="020B0604020202020204" pitchFamily="34" charset="0"/>
                <a:cs typeface="Arial" pitchFamily="34" charset="0"/>
              </a:rPr>
              <a:t>Цэвэр  ашиг/алдагдал		Нийт ажилчдын тоо</a:t>
            </a:r>
          </a:p>
          <a:p>
            <a:pPr marL="0" indent="0">
              <a:spcBef>
                <a:spcPts val="0"/>
              </a:spcBef>
              <a:buFont typeface="Arial" panose="020B0604020202020204" pitchFamily="34" charset="0"/>
              <a:buNone/>
            </a:pPr>
            <a:r>
              <a:rPr lang="en-US" sz="1200" dirty="0">
                <a:solidFill>
                  <a:schemeClr val="bg1">
                    <a:lumMod val="50000"/>
                  </a:schemeClr>
                </a:solidFill>
                <a:latin typeface="Arial" panose="020B0604020202020204" pitchFamily="34" charset="0"/>
                <a:cs typeface="Arial" panose="020B0604020202020204" pitchFamily="34" charset="0"/>
              </a:rPr>
              <a:t>	(</a:t>
            </a:r>
            <a:r>
              <a:rPr lang="mn-MN" sz="1200" dirty="0">
                <a:solidFill>
                  <a:schemeClr val="bg1">
                    <a:lumMod val="50000"/>
                  </a:schemeClr>
                </a:solidFill>
                <a:latin typeface="Arial" panose="020B0604020202020204" pitchFamily="34" charset="0"/>
                <a:cs typeface="Arial" pitchFamily="34" charset="0"/>
              </a:rPr>
              <a:t>сая төгрөг</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хүн</a:t>
            </a:r>
            <a:r>
              <a:rPr lang="en-US" sz="1200" dirty="0">
                <a:solidFill>
                  <a:schemeClr val="bg1">
                    <a:lumMod val="50000"/>
                  </a:schemeClr>
                </a:solidFill>
                <a:latin typeface="Arial" panose="020B0604020202020204" pitchFamily="34" charset="0"/>
                <a:cs typeface="Arial" panose="020B0604020202020204" pitchFamily="34" charset="0"/>
              </a:rPr>
              <a:t>)</a:t>
            </a:r>
            <a:endParaRPr lang="mn-MN" sz="1200" i="1" dirty="0">
              <a:latin typeface="Arial" panose="020B0604020202020204" pitchFamily="34" charset="0"/>
              <a:cs typeface="Arial" pitchFamily="34" charset="0"/>
            </a:endParaRPr>
          </a:p>
          <a:p>
            <a:pPr>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p:txBody>
      </p:sp>
      <p:graphicFrame>
        <p:nvGraphicFramePr>
          <p:cNvPr id="16" name="Chart 15">
            <a:extLst>
              <a:ext uri="{FF2B5EF4-FFF2-40B4-BE49-F238E27FC236}">
                <a16:creationId xmlns:a16="http://schemas.microsoft.com/office/drawing/2014/main" id="{B461DDB7-03F4-4458-9963-2122BFFEECA8}"/>
              </a:ext>
            </a:extLst>
          </p:cNvPr>
          <p:cNvGraphicFramePr>
            <a:graphicFrameLocks/>
          </p:cNvGraphicFramePr>
          <p:nvPr>
            <p:extLst>
              <p:ext uri="{D42A27DB-BD31-4B8C-83A1-F6EECF244321}">
                <p14:modId xmlns:p14="http://schemas.microsoft.com/office/powerpoint/2010/main" val="4237698615"/>
              </p:ext>
            </p:extLst>
          </p:nvPr>
        </p:nvGraphicFramePr>
        <p:xfrm>
          <a:off x="5632326" y="1995487"/>
          <a:ext cx="3057525" cy="1857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23B1CB01-4856-43BB-A909-D5B300EFAB4D}"/>
              </a:ext>
            </a:extLst>
          </p:cNvPr>
          <p:cNvGraphicFramePr>
            <a:graphicFrameLocks/>
          </p:cNvGraphicFramePr>
          <p:nvPr>
            <p:extLst>
              <p:ext uri="{D42A27DB-BD31-4B8C-83A1-F6EECF244321}">
                <p14:modId xmlns:p14="http://schemas.microsoft.com/office/powerpoint/2010/main" val="495526815"/>
              </p:ext>
            </p:extLst>
          </p:nvPr>
        </p:nvGraphicFramePr>
        <p:xfrm>
          <a:off x="8686800" y="1817863"/>
          <a:ext cx="3057525" cy="2174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D202F26C-86A1-406D-B98A-47366565F4A5}"/>
              </a:ext>
            </a:extLst>
          </p:cNvPr>
          <p:cNvGraphicFramePr>
            <a:graphicFrameLocks/>
          </p:cNvGraphicFramePr>
          <p:nvPr>
            <p:extLst>
              <p:ext uri="{D42A27DB-BD31-4B8C-83A1-F6EECF244321}">
                <p14:modId xmlns:p14="http://schemas.microsoft.com/office/powerpoint/2010/main" val="1229696248"/>
              </p:ext>
            </p:extLst>
          </p:nvPr>
        </p:nvGraphicFramePr>
        <p:xfrm>
          <a:off x="5523722" y="4417721"/>
          <a:ext cx="3105150" cy="22169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2B90814-87F4-4F33-8AA8-57FE0A7B50D1}"/>
              </a:ext>
            </a:extLst>
          </p:cNvPr>
          <p:cNvGraphicFramePr>
            <a:graphicFrameLocks/>
          </p:cNvGraphicFramePr>
          <p:nvPr>
            <p:extLst>
              <p:ext uri="{D42A27DB-BD31-4B8C-83A1-F6EECF244321}">
                <p14:modId xmlns:p14="http://schemas.microsoft.com/office/powerpoint/2010/main" val="386404527"/>
              </p:ext>
            </p:extLst>
          </p:nvPr>
        </p:nvGraphicFramePr>
        <p:xfrm>
          <a:off x="8865780" y="4286250"/>
          <a:ext cx="2780120" cy="23484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5423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325563"/>
          </a:xfrm>
        </p:spPr>
        <p:txBody>
          <a:bodyPr/>
          <a:lstStyle/>
          <a:p>
            <a:r>
              <a:rPr lang="mn-MN" dirty="0">
                <a:latin typeface="Roboto" panose="02000000000000000000" pitchFamily="2" charset="0"/>
                <a:ea typeface="Roboto" panose="02000000000000000000" pitchFamily="2"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282090" cy="779463"/>
            <a:chOff x="9563122" y="297656"/>
            <a:chExt cx="2282090"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324402"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5" name="Rectangle 24">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9" name="Rectangle 28">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Text Placeholder 13"/>
          <p:cNvSpPr txBox="1">
            <a:spLocks/>
          </p:cNvSpPr>
          <p:nvPr/>
        </p:nvSpPr>
        <p:spPr>
          <a:xfrm>
            <a:off x="457200" y="1624942"/>
            <a:ext cx="4040188" cy="381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b="1" dirty="0">
                <a:latin typeface="Arial" pitchFamily="34" charset="0"/>
                <a:cs typeface="Arial" pitchFamily="34" charset="0"/>
              </a:rPr>
              <a:t>	Орон тоо</a:t>
            </a:r>
            <a:endParaRPr lang="en-US" sz="1600" b="1" dirty="0">
              <a:latin typeface="Arial" pitchFamily="34" charset="0"/>
              <a:cs typeface="Arial" pitchFamily="34" charset="0"/>
            </a:endParaRPr>
          </a:p>
        </p:txBody>
      </p:sp>
      <p:sp>
        <p:nvSpPr>
          <p:cNvPr id="34" name="Content Placeholder 15"/>
          <p:cNvSpPr>
            <a:spLocks noGrp="1"/>
          </p:cNvSpPr>
          <p:nvPr>
            <p:ph sz="half" idx="4294967295"/>
          </p:nvPr>
        </p:nvSpPr>
        <p:spPr>
          <a:xfrm>
            <a:off x="457200" y="1916832"/>
            <a:ext cx="4572000" cy="4209331"/>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Нийт ажилчдын тоог 4 жилээр харьцуулж үзвэл Үйлдвэр технологи болон оффисын ажилчид харьцангуй тогмтол харин авто тээвэр түгээлтийн ажилчид ихээр өөрчлөлттэй байна. Энэ нь жолооч нар бөгөөд 2017 онд 21 жолоочтой байсан бол одоогоор 22 жолоочтой ажиллаж байна. </a:t>
            </a:r>
          </a:p>
          <a:p>
            <a:pPr algn="just">
              <a:lnSpc>
                <a:spcPct val="150000"/>
              </a:lnSpc>
              <a:buFontTx/>
              <a:buChar char="-"/>
            </a:pPr>
            <a:r>
              <a:rPr lang="mn-MN" sz="1400" dirty="0">
                <a:latin typeface="Arial" pitchFamily="34" charset="0"/>
                <a:cs typeface="Arial" pitchFamily="34" charset="0"/>
              </a:rPr>
              <a:t>2017 онд 49 ажилчидтай</a:t>
            </a:r>
          </a:p>
          <a:p>
            <a:pPr algn="just">
              <a:lnSpc>
                <a:spcPct val="150000"/>
              </a:lnSpc>
              <a:buFontTx/>
              <a:buChar char="-"/>
            </a:pPr>
            <a:r>
              <a:rPr lang="mn-MN" sz="1400" dirty="0">
                <a:latin typeface="Arial" pitchFamily="34" charset="0"/>
                <a:cs typeface="Arial" pitchFamily="34" charset="0"/>
              </a:rPr>
              <a:t>2018 онд 44 ажилчидтай </a:t>
            </a:r>
          </a:p>
          <a:p>
            <a:pPr algn="just">
              <a:lnSpc>
                <a:spcPct val="150000"/>
              </a:lnSpc>
              <a:buFontTx/>
              <a:buChar char="-"/>
            </a:pPr>
            <a:r>
              <a:rPr lang="mn-MN" sz="1400" dirty="0">
                <a:latin typeface="Arial" pitchFamily="34" charset="0"/>
                <a:cs typeface="Arial" pitchFamily="34" charset="0"/>
              </a:rPr>
              <a:t>2019 онд 53 ажилчидтай </a:t>
            </a:r>
          </a:p>
          <a:p>
            <a:pPr algn="just">
              <a:lnSpc>
                <a:spcPct val="150000"/>
              </a:lnSpc>
              <a:buFontTx/>
              <a:buChar char="-"/>
            </a:pPr>
            <a:r>
              <a:rPr lang="mn-MN" sz="1400" dirty="0">
                <a:latin typeface="Arial" pitchFamily="34" charset="0"/>
                <a:cs typeface="Arial" pitchFamily="34" charset="0"/>
              </a:rPr>
              <a:t>2020 онд </a:t>
            </a:r>
            <a:r>
              <a:rPr lang="en-US" sz="1400" dirty="0">
                <a:latin typeface="Arial" pitchFamily="34" charset="0"/>
                <a:cs typeface="Arial" pitchFamily="34" charset="0"/>
              </a:rPr>
              <a:t>5</a:t>
            </a:r>
            <a:r>
              <a:rPr lang="mn-MN" sz="1400" dirty="0">
                <a:latin typeface="Arial" pitchFamily="34" charset="0"/>
                <a:cs typeface="Arial" pitchFamily="34" charset="0"/>
              </a:rPr>
              <a:t>0 ажилчидтай тус тус ажиллаж байна. </a:t>
            </a:r>
          </a:p>
        </p:txBody>
      </p:sp>
      <p:sp>
        <p:nvSpPr>
          <p:cNvPr id="35" name="Text Placeholder 16"/>
          <p:cNvSpPr txBox="1">
            <a:spLocks/>
          </p:cNvSpPr>
          <p:nvPr/>
        </p:nvSpPr>
        <p:spPr>
          <a:xfrm>
            <a:off x="6854825" y="1725972"/>
            <a:ext cx="4041775" cy="3097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b="1" dirty="0">
                <a:latin typeface="Arial" pitchFamily="34" charset="0"/>
                <a:cs typeface="Arial" pitchFamily="34" charset="0"/>
              </a:rPr>
              <a:t>Нийт ажилчдын тоо /2017-2020 он/</a:t>
            </a:r>
            <a:endParaRPr lang="en-US" sz="1600" b="1" dirty="0">
              <a:latin typeface="Roboto Light"/>
              <a:cs typeface="Arial" pitchFamily="34" charset="0"/>
            </a:endParaRPr>
          </a:p>
        </p:txBody>
      </p:sp>
      <p:graphicFrame>
        <p:nvGraphicFramePr>
          <p:cNvPr id="16" name="Chart 15">
            <a:extLst>
              <a:ext uri="{FF2B5EF4-FFF2-40B4-BE49-F238E27FC236}">
                <a16:creationId xmlns:a16="http://schemas.microsoft.com/office/drawing/2014/main" id="{240FE170-B7D0-4FE6-97F5-E0CE444B83E8}"/>
              </a:ext>
            </a:extLst>
          </p:cNvPr>
          <p:cNvGraphicFramePr>
            <a:graphicFrameLocks/>
          </p:cNvGraphicFramePr>
          <p:nvPr>
            <p:extLst>
              <p:ext uri="{D42A27DB-BD31-4B8C-83A1-F6EECF244321}">
                <p14:modId xmlns:p14="http://schemas.microsoft.com/office/powerpoint/2010/main" val="3767427975"/>
              </p:ext>
            </p:extLst>
          </p:nvPr>
        </p:nvGraphicFramePr>
        <p:xfrm>
          <a:off x="5629275" y="2124869"/>
          <a:ext cx="6105525" cy="3743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99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3282911509"/>
              </p:ext>
            </p:extLst>
          </p:nvPr>
        </p:nvGraphicFramePr>
        <p:xfrm>
          <a:off x="1887971" y="2104583"/>
          <a:ext cx="9626743" cy="4485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E444685A-E678-45F6-92C8-4482589AC6FD}"/>
              </a:ext>
            </a:extLst>
          </p:cNvPr>
          <p:cNvSpPr txBox="1"/>
          <p:nvPr/>
        </p:nvSpPr>
        <p:spPr>
          <a:xfrm>
            <a:off x="6498403" y="3020602"/>
            <a:ext cx="40588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5AD40BB-D740-4663-917A-FAA022CE4EED}"/>
              </a:ext>
            </a:extLst>
          </p:cNvPr>
          <p:cNvSpPr txBox="1"/>
          <p:nvPr/>
        </p:nvSpPr>
        <p:spPr>
          <a:xfrm>
            <a:off x="6455923" y="4092804"/>
            <a:ext cx="49084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50%</a:t>
            </a:r>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A0A45EB-1814-4E02-930C-CB7F7E98A67A}"/>
              </a:ext>
            </a:extLst>
          </p:cNvPr>
          <p:cNvSpPr txBox="1"/>
          <p:nvPr/>
        </p:nvSpPr>
        <p:spPr>
          <a:xfrm>
            <a:off x="6498403" y="4991881"/>
            <a:ext cx="40588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8029B0C-D346-4700-B10A-719C54732F06}"/>
              </a:ext>
            </a:extLst>
          </p:cNvPr>
          <p:cNvSpPr txBox="1"/>
          <p:nvPr/>
        </p:nvSpPr>
        <p:spPr>
          <a:xfrm>
            <a:off x="1400175" y="1633197"/>
            <a:ext cx="3000758"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Чанар технологийн алба</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11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3346317605"/>
              </p:ext>
            </p:extLst>
          </p:nvPr>
        </p:nvGraphicFramePr>
        <p:xfrm>
          <a:off x="1804113" y="2041192"/>
          <a:ext cx="9626743" cy="4485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E444685A-E678-45F6-92C8-4482589AC6FD}"/>
              </a:ext>
            </a:extLst>
          </p:cNvPr>
          <p:cNvSpPr txBox="1"/>
          <p:nvPr/>
        </p:nvSpPr>
        <p:spPr>
          <a:xfrm>
            <a:off x="6498403" y="3020602"/>
            <a:ext cx="40588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5AD40BB-D740-4663-917A-FAA022CE4EED}"/>
              </a:ext>
            </a:extLst>
          </p:cNvPr>
          <p:cNvSpPr txBox="1"/>
          <p:nvPr/>
        </p:nvSpPr>
        <p:spPr>
          <a:xfrm>
            <a:off x="6329584" y="4277011"/>
            <a:ext cx="575799"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100%</a:t>
            </a:r>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A0A45EB-1814-4E02-930C-CB7F7E98A67A}"/>
              </a:ext>
            </a:extLst>
          </p:cNvPr>
          <p:cNvSpPr txBox="1"/>
          <p:nvPr/>
        </p:nvSpPr>
        <p:spPr>
          <a:xfrm>
            <a:off x="6414543" y="5125060"/>
            <a:ext cx="40588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B2051FA-8EC0-425D-8DAD-F3453FA994EA}"/>
              </a:ext>
            </a:extLst>
          </p:cNvPr>
          <p:cNvSpPr txBox="1"/>
          <p:nvPr/>
        </p:nvSpPr>
        <p:spPr>
          <a:xfrm>
            <a:off x="1400175" y="1633197"/>
            <a:ext cx="4635821"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Үйлдвэр, Авто тээвэр түгээлтийн алба</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05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2208235"/>
            <a:ext cx="4505643" cy="3689457"/>
            <a:chOff x="0" y="270297"/>
            <a:chExt cx="4505643" cy="4215619"/>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270297"/>
              <a:ext cx="4462792" cy="42156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42851" y="270297"/>
              <a:ext cx="4462792" cy="618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F39CDB3-43F3-436C-BE1E-56408794E930}"/>
              </a:ext>
            </a:extLst>
          </p:cNvPr>
          <p:cNvGrpSpPr/>
          <p:nvPr/>
        </p:nvGrpSpPr>
        <p:grpSpPr>
          <a:xfrm>
            <a:off x="1937504" y="2753921"/>
            <a:ext cx="3657561" cy="519715"/>
            <a:chOff x="406433" y="1695154"/>
            <a:chExt cx="3657561" cy="519715"/>
          </a:xfrm>
        </p:grpSpPr>
        <p:sp>
          <p:nvSpPr>
            <p:cNvPr id="56" name="Rectangle: Rounded Corners 55">
              <a:extLst>
                <a:ext uri="{FF2B5EF4-FFF2-40B4-BE49-F238E27FC236}">
                  <a16:creationId xmlns:a16="http://schemas.microsoft.com/office/drawing/2014/main" id="{39D63CE2-7312-4F5A-A4F0-475AC8693825}"/>
                </a:ext>
              </a:extLst>
            </p:cNvPr>
            <p:cNvSpPr/>
            <p:nvPr/>
          </p:nvSpPr>
          <p:spPr>
            <a:xfrm>
              <a:off x="406433"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Rounded Corners 8">
              <a:extLst>
                <a:ext uri="{FF2B5EF4-FFF2-40B4-BE49-F238E27FC236}">
                  <a16:creationId xmlns:a16="http://schemas.microsoft.com/office/drawing/2014/main" id="{DCC481C8-81A0-41B1-B30D-4E71B182A9DC}"/>
                </a:ext>
              </a:extLst>
            </p:cNvPr>
            <p:cNvSpPr txBox="1"/>
            <p:nvPr/>
          </p:nvSpPr>
          <p:spPr>
            <a:xfrm>
              <a:off x="421655"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Техник тоног төхөөрөмж, тээврийн хэрэгслийг бүрэн ажиллагаатай болгох</a:t>
              </a:r>
              <a:endParaRPr lang="en-US" sz="1200" kern="1200" dirty="0">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2C509E2-6A34-44FE-9854-18E3A6046740}"/>
              </a:ext>
            </a:extLst>
          </p:cNvPr>
          <p:cNvGrpSpPr/>
          <p:nvPr/>
        </p:nvGrpSpPr>
        <p:grpSpPr>
          <a:xfrm>
            <a:off x="1937503" y="3459212"/>
            <a:ext cx="3657561" cy="524652"/>
            <a:chOff x="406433" y="2271677"/>
            <a:chExt cx="3657561" cy="524652"/>
          </a:xfrm>
        </p:grpSpPr>
        <p:sp>
          <p:nvSpPr>
            <p:cNvPr id="54" name="Rectangle: Rounded Corners 53">
              <a:extLst>
                <a:ext uri="{FF2B5EF4-FFF2-40B4-BE49-F238E27FC236}">
                  <a16:creationId xmlns:a16="http://schemas.microsoft.com/office/drawing/2014/main" id="{F59C1DF8-E461-4F03-A7A1-FAD3192B0635}"/>
                </a:ext>
              </a:extLst>
            </p:cNvPr>
            <p:cNvSpPr/>
            <p:nvPr/>
          </p:nvSpPr>
          <p:spPr>
            <a:xfrm>
              <a:off x="406433"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10">
              <a:extLst>
                <a:ext uri="{FF2B5EF4-FFF2-40B4-BE49-F238E27FC236}">
                  <a16:creationId xmlns:a16="http://schemas.microsoft.com/office/drawing/2014/main" id="{B12B9E30-A9E2-4B6E-BD6D-8A2C05CAA86C}"/>
                </a:ext>
              </a:extLst>
            </p:cNvPr>
            <p:cNvSpPr txBox="1"/>
            <p:nvPr/>
          </p:nvSpPr>
          <p:spPr>
            <a:xfrm>
              <a:off x="421800"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2 үйлдвэрийн шугамыг салгах</a:t>
              </a:r>
              <a:endParaRPr lang="en-US" sz="1200" kern="1200"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FB3EB51-CBAB-4416-B98C-7BB398A8005E}"/>
              </a:ext>
            </a:extLst>
          </p:cNvPr>
          <p:cNvGrpSpPr/>
          <p:nvPr/>
        </p:nvGrpSpPr>
        <p:grpSpPr>
          <a:xfrm>
            <a:off x="1908790" y="4189981"/>
            <a:ext cx="3657561" cy="463121"/>
            <a:chOff x="406433" y="2933850"/>
            <a:chExt cx="3657561" cy="463121"/>
          </a:xfrm>
        </p:grpSpPr>
        <p:sp>
          <p:nvSpPr>
            <p:cNvPr id="52" name="Rectangle: Rounded Corners 51">
              <a:extLst>
                <a:ext uri="{FF2B5EF4-FFF2-40B4-BE49-F238E27FC236}">
                  <a16:creationId xmlns:a16="http://schemas.microsoft.com/office/drawing/2014/main" id="{827B8219-C78B-4CFF-8D55-C9114FAA0078}"/>
                </a:ext>
              </a:extLst>
            </p:cNvPr>
            <p:cNvSpPr/>
            <p:nvPr/>
          </p:nvSpPr>
          <p:spPr>
            <a:xfrm>
              <a:off x="406433"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Rounded Corners 12">
              <a:extLst>
                <a:ext uri="{FF2B5EF4-FFF2-40B4-BE49-F238E27FC236}">
                  <a16:creationId xmlns:a16="http://schemas.microsoft.com/office/drawing/2014/main" id="{3BE862D7-A872-4E5A-AB97-2DB55001F838}"/>
                </a:ext>
              </a:extLst>
            </p:cNvPr>
            <p:cNvSpPr txBox="1"/>
            <p:nvPr/>
          </p:nvSpPr>
          <p:spPr>
            <a:xfrm>
              <a:off x="419997"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Үйлдвэр болон үйлдвэрийн талбайг бүрэн камержуулах</a:t>
              </a:r>
              <a:endParaRPr lang="en-US" sz="1200" kern="12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AD70E9E-4D5D-462B-8254-5FD942FC7441}"/>
              </a:ext>
            </a:extLst>
          </p:cNvPr>
          <p:cNvGrpSpPr/>
          <p:nvPr/>
        </p:nvGrpSpPr>
        <p:grpSpPr>
          <a:xfrm>
            <a:off x="1893423" y="4889985"/>
            <a:ext cx="3657561" cy="539264"/>
            <a:chOff x="406433" y="3549822"/>
            <a:chExt cx="3657561" cy="539264"/>
          </a:xfrm>
        </p:grpSpPr>
        <p:sp>
          <p:nvSpPr>
            <p:cNvPr id="50" name="Rectangle: Rounded Corners 49">
              <a:extLst>
                <a:ext uri="{FF2B5EF4-FFF2-40B4-BE49-F238E27FC236}">
                  <a16:creationId xmlns:a16="http://schemas.microsoft.com/office/drawing/2014/main" id="{9CECEFE0-5619-4CD9-8173-F440CADF7CCA}"/>
                </a:ext>
              </a:extLst>
            </p:cNvPr>
            <p:cNvSpPr/>
            <p:nvPr/>
          </p:nvSpPr>
          <p:spPr>
            <a:xfrm>
              <a:off x="406433"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14">
              <a:extLst>
                <a:ext uri="{FF2B5EF4-FFF2-40B4-BE49-F238E27FC236}">
                  <a16:creationId xmlns:a16="http://schemas.microsoft.com/office/drawing/2014/main" id="{DB6C1C1E-0380-46AD-AAAE-3FDCDAA933B6}"/>
                </a:ext>
              </a:extLst>
            </p:cNvPr>
            <p:cNvSpPr txBox="1"/>
            <p:nvPr/>
          </p:nvSpPr>
          <p:spPr>
            <a:xfrm>
              <a:off x="422228"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Бүх техникийг бүрэн жи пи эс суулгаж түлшний хяналтын системжүүлэх</a:t>
              </a:r>
              <a:endParaRPr lang="en-US" sz="1200" kern="12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303402" y="2161554"/>
            <a:ext cx="4462792" cy="371579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8444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3C8A2BE-F3E6-4956-BD2D-857A4B4DBFA8}"/>
              </a:ext>
            </a:extLst>
          </p:cNvPr>
          <p:cNvGrpSpPr/>
          <p:nvPr/>
        </p:nvGrpSpPr>
        <p:grpSpPr>
          <a:xfrm>
            <a:off x="6634690" y="2770141"/>
            <a:ext cx="3657561" cy="519715"/>
            <a:chOff x="5203935" y="1695154"/>
            <a:chExt cx="3657561" cy="519715"/>
          </a:xfrm>
        </p:grpSpPr>
        <p:sp>
          <p:nvSpPr>
            <p:cNvPr id="44" name="Rectangle: Rounded Corners 43">
              <a:extLst>
                <a:ext uri="{FF2B5EF4-FFF2-40B4-BE49-F238E27FC236}">
                  <a16:creationId xmlns:a16="http://schemas.microsoft.com/office/drawing/2014/main" id="{0BC86AB7-4822-4F04-8B89-4B73AD6DC43E}"/>
                </a:ext>
              </a:extLst>
            </p:cNvPr>
            <p:cNvSpPr/>
            <p:nvPr/>
          </p:nvSpPr>
          <p:spPr>
            <a:xfrm>
              <a:off x="5203935"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20">
              <a:extLst>
                <a:ext uri="{FF2B5EF4-FFF2-40B4-BE49-F238E27FC236}">
                  <a16:creationId xmlns:a16="http://schemas.microsoft.com/office/drawing/2014/main" id="{7C481516-D550-4330-AB2C-3C2A76507B12}"/>
                </a:ext>
              </a:extLst>
            </p:cNvPr>
            <p:cNvSpPr txBox="1"/>
            <p:nvPr/>
          </p:nvSpPr>
          <p:spPr>
            <a:xfrm>
              <a:off x="5219157"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dirty="0">
                  <a:latin typeface="Arial" panose="020B0604020202020204" pitchFamily="34" charset="0"/>
                  <a:cs typeface="Arial" panose="020B0604020202020204" pitchFamily="34" charset="0"/>
                </a:rPr>
                <a:t>38 т</a:t>
              </a:r>
              <a:r>
                <a:rPr lang="mn-MN" sz="1200" kern="1200" dirty="0">
                  <a:latin typeface="Arial" panose="020B0604020202020204" pitchFamily="34" charset="0"/>
                  <a:cs typeface="Arial" panose="020B0604020202020204" pitchFamily="34" charset="0"/>
                </a:rPr>
                <a:t>ээврийн хэрэгслээс 29 нь бүрэн ажиллагаатай байна. </a:t>
              </a:r>
              <a:endParaRPr lang="en-US" sz="1200" kern="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09D06AE-8B56-4C16-A235-F15DA2140B00}"/>
              </a:ext>
            </a:extLst>
          </p:cNvPr>
          <p:cNvGrpSpPr/>
          <p:nvPr/>
        </p:nvGrpSpPr>
        <p:grpSpPr>
          <a:xfrm>
            <a:off x="6663620" y="3443845"/>
            <a:ext cx="3657561" cy="524652"/>
            <a:chOff x="5203935" y="2271677"/>
            <a:chExt cx="3657561" cy="524652"/>
          </a:xfrm>
        </p:grpSpPr>
        <p:sp>
          <p:nvSpPr>
            <p:cNvPr id="42" name="Rectangle: Rounded Corners 41">
              <a:extLst>
                <a:ext uri="{FF2B5EF4-FFF2-40B4-BE49-F238E27FC236}">
                  <a16:creationId xmlns:a16="http://schemas.microsoft.com/office/drawing/2014/main" id="{C51FAD30-4CB8-45A9-AA57-1858D197A240}"/>
                </a:ext>
              </a:extLst>
            </p:cNvPr>
            <p:cNvSpPr/>
            <p:nvPr/>
          </p:nvSpPr>
          <p:spPr>
            <a:xfrm>
              <a:off x="5203935"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22">
              <a:extLst>
                <a:ext uri="{FF2B5EF4-FFF2-40B4-BE49-F238E27FC236}">
                  <a16:creationId xmlns:a16="http://schemas.microsoft.com/office/drawing/2014/main" id="{54DB0C73-BD47-4E51-BBEC-692874F324E8}"/>
                </a:ext>
              </a:extLst>
            </p:cNvPr>
            <p:cNvSpPr txBox="1"/>
            <p:nvPr/>
          </p:nvSpPr>
          <p:spPr>
            <a:xfrm>
              <a:off x="5219302"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Үйлдвэрийн шугамыг салгах төсөл хэрэгжээгүй.</a:t>
              </a:r>
              <a:endParaRPr lang="en-US" sz="1200" kern="12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00238E3-C474-4FD4-AEBB-F26CC64AB2C3}"/>
              </a:ext>
            </a:extLst>
          </p:cNvPr>
          <p:cNvGrpSpPr/>
          <p:nvPr/>
        </p:nvGrpSpPr>
        <p:grpSpPr>
          <a:xfrm>
            <a:off x="6650056" y="4189981"/>
            <a:ext cx="3657561" cy="463121"/>
            <a:chOff x="5203935" y="2933850"/>
            <a:chExt cx="3657561" cy="463121"/>
          </a:xfrm>
        </p:grpSpPr>
        <p:sp>
          <p:nvSpPr>
            <p:cNvPr id="40" name="Rectangle: Rounded Corners 39">
              <a:extLst>
                <a:ext uri="{FF2B5EF4-FFF2-40B4-BE49-F238E27FC236}">
                  <a16:creationId xmlns:a16="http://schemas.microsoft.com/office/drawing/2014/main" id="{273D0F5B-7632-409E-BECF-8E4D627A593C}"/>
                </a:ext>
              </a:extLst>
            </p:cNvPr>
            <p:cNvSpPr/>
            <p:nvPr/>
          </p:nvSpPr>
          <p:spPr>
            <a:xfrm>
              <a:off x="5203935"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24">
              <a:extLst>
                <a:ext uri="{FF2B5EF4-FFF2-40B4-BE49-F238E27FC236}">
                  <a16:creationId xmlns:a16="http://schemas.microsoft.com/office/drawing/2014/main" id="{AD3014D3-5ADE-49CE-A149-E36ED41B9695}"/>
                </a:ext>
              </a:extLst>
            </p:cNvPr>
            <p:cNvSpPr txBox="1"/>
            <p:nvPr/>
          </p:nvSpPr>
          <p:spPr>
            <a:xfrm>
              <a:off x="5217499"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Үйлдвэр болон үйлдвэрийн талбайд 36 камер суулгаж бүрэн камержуулсан</a:t>
              </a:r>
              <a:endParaRPr lang="en-US" sz="1200" kern="12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5D325BD-19DB-4AE4-A7FD-3235DD79D67F}"/>
              </a:ext>
            </a:extLst>
          </p:cNvPr>
          <p:cNvGrpSpPr/>
          <p:nvPr/>
        </p:nvGrpSpPr>
        <p:grpSpPr>
          <a:xfrm>
            <a:off x="6634690" y="4874190"/>
            <a:ext cx="3657561" cy="539264"/>
            <a:chOff x="5203935" y="3549822"/>
            <a:chExt cx="3657561" cy="539264"/>
          </a:xfrm>
        </p:grpSpPr>
        <p:sp>
          <p:nvSpPr>
            <p:cNvPr id="38" name="Rectangle: Rounded Corners 37">
              <a:extLst>
                <a:ext uri="{FF2B5EF4-FFF2-40B4-BE49-F238E27FC236}">
                  <a16:creationId xmlns:a16="http://schemas.microsoft.com/office/drawing/2014/main" id="{145B93C5-08AF-4514-81F0-FF17AB2E10B0}"/>
                </a:ext>
              </a:extLst>
            </p:cNvPr>
            <p:cNvSpPr/>
            <p:nvPr/>
          </p:nvSpPr>
          <p:spPr>
            <a:xfrm>
              <a:off x="5203935"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26">
              <a:extLst>
                <a:ext uri="{FF2B5EF4-FFF2-40B4-BE49-F238E27FC236}">
                  <a16:creationId xmlns:a16="http://schemas.microsoft.com/office/drawing/2014/main" id="{55B96540-6306-4681-92B0-D9CCBC5D2CBA}"/>
                </a:ext>
              </a:extLst>
            </p:cNvPr>
            <p:cNvSpPr txBox="1"/>
            <p:nvPr/>
          </p:nvSpPr>
          <p:spPr>
            <a:xfrm>
              <a:off x="5219730"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Ажиллаж байгаа 26 техникт түлшний хяналтын систем болон </a:t>
              </a:r>
              <a:r>
                <a:rPr lang="en-US" sz="1200" kern="1200" dirty="0">
                  <a:latin typeface="Arial" panose="020B0604020202020204" pitchFamily="34" charset="0"/>
                  <a:cs typeface="Arial" panose="020B0604020202020204" pitchFamily="34" charset="0"/>
                </a:rPr>
                <a:t>GPS </a:t>
              </a:r>
              <a:r>
                <a:rPr lang="mn-MN" sz="1200" kern="1200" dirty="0">
                  <a:latin typeface="Arial" panose="020B0604020202020204" pitchFamily="34" charset="0"/>
                  <a:cs typeface="Arial" panose="020B0604020202020204" pitchFamily="34" charset="0"/>
                </a:rPr>
                <a:t>суулгасан. </a:t>
              </a:r>
              <a:endParaRPr lang="en-US" sz="1200"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sp>
        <p:nvSpPr>
          <p:cNvPr id="72" name="TextBox 71">
            <a:extLst>
              <a:ext uri="{FF2B5EF4-FFF2-40B4-BE49-F238E27FC236}">
                <a16:creationId xmlns:a16="http://schemas.microsoft.com/office/drawing/2014/main" id="{6D917DD8-F744-4D9D-9596-9FB962C1B481}"/>
              </a:ext>
            </a:extLst>
          </p:cNvPr>
          <p:cNvSpPr txBox="1"/>
          <p:nvPr/>
        </p:nvSpPr>
        <p:spPr>
          <a:xfrm>
            <a:off x="5859872" y="2885452"/>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76%</a:t>
            </a:r>
            <a:endParaRPr lang="en-US" sz="14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FC678B9-CF2E-45C1-8F5D-F977F7B1ED4C}"/>
              </a:ext>
            </a:extLst>
          </p:cNvPr>
          <p:cNvSpPr txBox="1"/>
          <p:nvPr/>
        </p:nvSpPr>
        <p:spPr>
          <a:xfrm>
            <a:off x="5909565" y="3567649"/>
            <a:ext cx="444352"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2AF9BF4-6B16-468C-AED3-C640ECFD1D8B}"/>
              </a:ext>
            </a:extLst>
          </p:cNvPr>
          <p:cNvSpPr txBox="1"/>
          <p:nvPr/>
        </p:nvSpPr>
        <p:spPr>
          <a:xfrm>
            <a:off x="5798008" y="4294049"/>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AA2B7F3-F4DB-4A22-AEC4-D7B0FEE5FA11}"/>
              </a:ext>
            </a:extLst>
          </p:cNvPr>
          <p:cNvSpPr txBox="1"/>
          <p:nvPr/>
        </p:nvSpPr>
        <p:spPr>
          <a:xfrm>
            <a:off x="5899557" y="4989933"/>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90%</a:t>
            </a:r>
            <a:endParaRPr lang="en-US" sz="14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46772F5-57CC-43EF-A48F-7FA8471D4E81}"/>
              </a:ext>
            </a:extLst>
          </p:cNvPr>
          <p:cNvSpPr txBox="1"/>
          <p:nvPr/>
        </p:nvSpPr>
        <p:spPr>
          <a:xfrm>
            <a:off x="1400175" y="1633197"/>
            <a:ext cx="4635821"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Үйлдвэр, Авто тээвэр түгээлтийн алба</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23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2208235"/>
            <a:ext cx="4505643" cy="3689457"/>
            <a:chOff x="0" y="270297"/>
            <a:chExt cx="4505643" cy="4215619"/>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270297"/>
              <a:ext cx="4462792" cy="42156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42851" y="270297"/>
              <a:ext cx="4462792" cy="618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F39CDB3-43F3-436C-BE1E-56408794E930}"/>
              </a:ext>
            </a:extLst>
          </p:cNvPr>
          <p:cNvGrpSpPr/>
          <p:nvPr/>
        </p:nvGrpSpPr>
        <p:grpSpPr>
          <a:xfrm>
            <a:off x="1937504" y="2753921"/>
            <a:ext cx="3657561" cy="790362"/>
            <a:chOff x="406433" y="1695154"/>
            <a:chExt cx="3657561" cy="539874"/>
          </a:xfrm>
        </p:grpSpPr>
        <p:sp>
          <p:nvSpPr>
            <p:cNvPr id="56" name="Rectangle: Rounded Corners 55">
              <a:extLst>
                <a:ext uri="{FF2B5EF4-FFF2-40B4-BE49-F238E27FC236}">
                  <a16:creationId xmlns:a16="http://schemas.microsoft.com/office/drawing/2014/main" id="{39D63CE2-7312-4F5A-A4F0-475AC8693825}"/>
                </a:ext>
              </a:extLst>
            </p:cNvPr>
            <p:cNvSpPr/>
            <p:nvPr/>
          </p:nvSpPr>
          <p:spPr>
            <a:xfrm>
              <a:off x="406433"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Rounded Corners 8">
              <a:extLst>
                <a:ext uri="{FF2B5EF4-FFF2-40B4-BE49-F238E27FC236}">
                  <a16:creationId xmlns:a16="http://schemas.microsoft.com/office/drawing/2014/main" id="{DCC481C8-81A0-41B1-B30D-4E71B182A9DC}"/>
                </a:ext>
              </a:extLst>
            </p:cNvPr>
            <p:cNvSpPr txBox="1"/>
            <p:nvPr/>
          </p:nvSpPr>
          <p:spPr>
            <a:xfrm>
              <a:off x="421655" y="1710376"/>
              <a:ext cx="3627117" cy="524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u="none" strike="noStrike" dirty="0">
                  <a:effectLst/>
                  <a:latin typeface="Arial" panose="020B0604020202020204" pitchFamily="34" charset="0"/>
                  <a:cs typeface="Arial" panose="020B0604020202020204" pitchFamily="34" charset="0"/>
                </a:rPr>
                <a:t>Шинэ ажилтаны дасан зохицох хөтөлбөрийг боловсруулан хэрэгжүүлж, хүний нөөцийн гаралтыг бууруулах</a:t>
              </a:r>
              <a:endParaRPr lang="mn-MN" sz="1200" b="0" i="0" u="none" strike="noStrike" dirty="0">
                <a:solidFill>
                  <a:srgbClr val="000000"/>
                </a:solidFill>
                <a:effectLst/>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2C509E2-6A34-44FE-9854-18E3A6046740}"/>
              </a:ext>
            </a:extLst>
          </p:cNvPr>
          <p:cNvGrpSpPr/>
          <p:nvPr/>
        </p:nvGrpSpPr>
        <p:grpSpPr>
          <a:xfrm>
            <a:off x="1922282" y="3593676"/>
            <a:ext cx="3657561" cy="524652"/>
            <a:chOff x="406433" y="2271677"/>
            <a:chExt cx="3657561" cy="524652"/>
          </a:xfrm>
        </p:grpSpPr>
        <p:sp>
          <p:nvSpPr>
            <p:cNvPr id="54" name="Rectangle: Rounded Corners 53">
              <a:extLst>
                <a:ext uri="{FF2B5EF4-FFF2-40B4-BE49-F238E27FC236}">
                  <a16:creationId xmlns:a16="http://schemas.microsoft.com/office/drawing/2014/main" id="{F59C1DF8-E461-4F03-A7A1-FAD3192B0635}"/>
                </a:ext>
              </a:extLst>
            </p:cNvPr>
            <p:cNvSpPr/>
            <p:nvPr/>
          </p:nvSpPr>
          <p:spPr>
            <a:xfrm>
              <a:off x="406433"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10">
              <a:extLst>
                <a:ext uri="{FF2B5EF4-FFF2-40B4-BE49-F238E27FC236}">
                  <a16:creationId xmlns:a16="http://schemas.microsoft.com/office/drawing/2014/main" id="{B12B9E30-A9E2-4B6E-BD6D-8A2C05CAA86C}"/>
                </a:ext>
              </a:extLst>
            </p:cNvPr>
            <p:cNvSpPr txBox="1"/>
            <p:nvPr/>
          </p:nvSpPr>
          <p:spPr>
            <a:xfrm>
              <a:off x="421800"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u="none" strike="noStrike" dirty="0">
                  <a:effectLst/>
                  <a:latin typeface="Arial" panose="020B0604020202020204" pitchFamily="34" charset="0"/>
                  <a:cs typeface="Arial" panose="020B0604020202020204" pitchFamily="34" charset="0"/>
                </a:rPr>
                <a:t>Ажлын байрны соёлын орчныг сайжруулах төлөвлөгөөт үйл ажиллагааг зохион байгуулах </a:t>
              </a:r>
              <a:endParaRPr lang="mn-MN" sz="1200" b="0" i="0" u="none" strike="noStrike" dirty="0">
                <a:solidFill>
                  <a:srgbClr val="000000"/>
                </a:solidFill>
                <a:effectLst/>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FB3EB51-CBAB-4416-B98C-7BB398A8005E}"/>
              </a:ext>
            </a:extLst>
          </p:cNvPr>
          <p:cNvGrpSpPr/>
          <p:nvPr/>
        </p:nvGrpSpPr>
        <p:grpSpPr>
          <a:xfrm>
            <a:off x="1908790" y="4189981"/>
            <a:ext cx="3657561" cy="578104"/>
            <a:chOff x="406433" y="2933850"/>
            <a:chExt cx="3657561" cy="463121"/>
          </a:xfrm>
        </p:grpSpPr>
        <p:sp>
          <p:nvSpPr>
            <p:cNvPr id="52" name="Rectangle: Rounded Corners 51">
              <a:extLst>
                <a:ext uri="{FF2B5EF4-FFF2-40B4-BE49-F238E27FC236}">
                  <a16:creationId xmlns:a16="http://schemas.microsoft.com/office/drawing/2014/main" id="{827B8219-C78B-4CFF-8D55-C9114FAA0078}"/>
                </a:ext>
              </a:extLst>
            </p:cNvPr>
            <p:cNvSpPr/>
            <p:nvPr/>
          </p:nvSpPr>
          <p:spPr>
            <a:xfrm>
              <a:off x="406433"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Rounded Corners 12">
              <a:extLst>
                <a:ext uri="{FF2B5EF4-FFF2-40B4-BE49-F238E27FC236}">
                  <a16:creationId xmlns:a16="http://schemas.microsoft.com/office/drawing/2014/main" id="{3BE862D7-A872-4E5A-AB97-2DB55001F838}"/>
                </a:ext>
              </a:extLst>
            </p:cNvPr>
            <p:cNvSpPr txBox="1"/>
            <p:nvPr/>
          </p:nvSpPr>
          <p:spPr>
            <a:xfrm>
              <a:off x="419997"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u="none" strike="noStrike" dirty="0">
                  <a:effectLst/>
                  <a:latin typeface="Arial" panose="020B0604020202020204" pitchFamily="34" charset="0"/>
                  <a:cs typeface="Arial" panose="020B0604020202020204" pitchFamily="34" charset="0"/>
                </a:rPr>
                <a:t>Сургалт хөгжлийн төлөвлөгөөний дагуу сургалтын үйл ажиллагааг зохион байгуулах</a:t>
              </a:r>
              <a:endParaRPr lang="en-US" sz="1200" kern="12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AD70E9E-4D5D-462B-8254-5FD942FC7441}"/>
              </a:ext>
            </a:extLst>
          </p:cNvPr>
          <p:cNvGrpSpPr/>
          <p:nvPr/>
        </p:nvGrpSpPr>
        <p:grpSpPr>
          <a:xfrm>
            <a:off x="1893423" y="4889985"/>
            <a:ext cx="3657561" cy="539264"/>
            <a:chOff x="406433" y="3549822"/>
            <a:chExt cx="3657561" cy="539264"/>
          </a:xfrm>
        </p:grpSpPr>
        <p:sp>
          <p:nvSpPr>
            <p:cNvPr id="50" name="Rectangle: Rounded Corners 49">
              <a:extLst>
                <a:ext uri="{FF2B5EF4-FFF2-40B4-BE49-F238E27FC236}">
                  <a16:creationId xmlns:a16="http://schemas.microsoft.com/office/drawing/2014/main" id="{9CECEFE0-5619-4CD9-8173-F440CADF7CCA}"/>
                </a:ext>
              </a:extLst>
            </p:cNvPr>
            <p:cNvSpPr/>
            <p:nvPr/>
          </p:nvSpPr>
          <p:spPr>
            <a:xfrm>
              <a:off x="406433"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14">
              <a:extLst>
                <a:ext uri="{FF2B5EF4-FFF2-40B4-BE49-F238E27FC236}">
                  <a16:creationId xmlns:a16="http://schemas.microsoft.com/office/drawing/2014/main" id="{DB6C1C1E-0380-46AD-AAAE-3FDCDAA933B6}"/>
                </a:ext>
              </a:extLst>
            </p:cNvPr>
            <p:cNvSpPr txBox="1"/>
            <p:nvPr/>
          </p:nvSpPr>
          <p:spPr>
            <a:xfrm>
              <a:off x="422228"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b="0" i="0" u="none" strike="noStrike" dirty="0">
                  <a:solidFill>
                    <a:schemeClr val="bg1"/>
                  </a:solidFill>
                  <a:effectLst/>
                  <a:latin typeface="Arial" panose="020B0604020202020204" pitchFamily="34" charset="0"/>
                </a:rPr>
                <a:t>Байгууллагын дотоод үйл ажиллагаанд “Динамик оффис программ” нэвтрүүлэх. </a:t>
              </a: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303402" y="2161554"/>
            <a:ext cx="4462792" cy="371579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8444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3C8A2BE-F3E6-4956-BD2D-857A4B4DBFA8}"/>
              </a:ext>
            </a:extLst>
          </p:cNvPr>
          <p:cNvGrpSpPr/>
          <p:nvPr/>
        </p:nvGrpSpPr>
        <p:grpSpPr>
          <a:xfrm>
            <a:off x="6634690" y="2770141"/>
            <a:ext cx="3657561" cy="519715"/>
            <a:chOff x="5203935" y="1695154"/>
            <a:chExt cx="3657561" cy="519715"/>
          </a:xfrm>
        </p:grpSpPr>
        <p:sp>
          <p:nvSpPr>
            <p:cNvPr id="44" name="Rectangle: Rounded Corners 43">
              <a:extLst>
                <a:ext uri="{FF2B5EF4-FFF2-40B4-BE49-F238E27FC236}">
                  <a16:creationId xmlns:a16="http://schemas.microsoft.com/office/drawing/2014/main" id="{0BC86AB7-4822-4F04-8B89-4B73AD6DC43E}"/>
                </a:ext>
              </a:extLst>
            </p:cNvPr>
            <p:cNvSpPr/>
            <p:nvPr/>
          </p:nvSpPr>
          <p:spPr>
            <a:xfrm>
              <a:off x="5203935"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20">
              <a:extLst>
                <a:ext uri="{FF2B5EF4-FFF2-40B4-BE49-F238E27FC236}">
                  <a16:creationId xmlns:a16="http://schemas.microsoft.com/office/drawing/2014/main" id="{7C481516-D550-4330-AB2C-3C2A76507B12}"/>
                </a:ext>
              </a:extLst>
            </p:cNvPr>
            <p:cNvSpPr txBox="1"/>
            <p:nvPr/>
          </p:nvSpPr>
          <p:spPr>
            <a:xfrm>
              <a:off x="5219157"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Журам боловсруулагдсан ба хэрэгжилт эхлээгүй байна. </a:t>
              </a:r>
              <a:endParaRPr lang="en-US" sz="1200" kern="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09D06AE-8B56-4C16-A235-F15DA2140B00}"/>
              </a:ext>
            </a:extLst>
          </p:cNvPr>
          <p:cNvGrpSpPr/>
          <p:nvPr/>
        </p:nvGrpSpPr>
        <p:grpSpPr>
          <a:xfrm>
            <a:off x="6683639" y="3593676"/>
            <a:ext cx="3657561" cy="524652"/>
            <a:chOff x="5203935" y="2271677"/>
            <a:chExt cx="3657561" cy="524652"/>
          </a:xfrm>
        </p:grpSpPr>
        <p:sp>
          <p:nvSpPr>
            <p:cNvPr id="42" name="Rectangle: Rounded Corners 41">
              <a:extLst>
                <a:ext uri="{FF2B5EF4-FFF2-40B4-BE49-F238E27FC236}">
                  <a16:creationId xmlns:a16="http://schemas.microsoft.com/office/drawing/2014/main" id="{C51FAD30-4CB8-45A9-AA57-1858D197A240}"/>
                </a:ext>
              </a:extLst>
            </p:cNvPr>
            <p:cNvSpPr/>
            <p:nvPr/>
          </p:nvSpPr>
          <p:spPr>
            <a:xfrm>
              <a:off x="5203935"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22">
              <a:extLst>
                <a:ext uri="{FF2B5EF4-FFF2-40B4-BE49-F238E27FC236}">
                  <a16:creationId xmlns:a16="http://schemas.microsoft.com/office/drawing/2014/main" id="{54DB0C73-BD47-4E51-BBEC-692874F324E8}"/>
                </a:ext>
              </a:extLst>
            </p:cNvPr>
            <p:cNvSpPr txBox="1"/>
            <p:nvPr/>
          </p:nvSpPr>
          <p:spPr>
            <a:xfrm>
              <a:off x="5219302"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Сэтгэл ханамжийн судалгаа, ажлын орчны судалгаа зэрэг ажлууд хийгдэж үр дүнг танилцуулсан.</a:t>
              </a:r>
              <a:endParaRPr lang="en-US" sz="1200" kern="12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00238E3-C474-4FD4-AEBB-F26CC64AB2C3}"/>
              </a:ext>
            </a:extLst>
          </p:cNvPr>
          <p:cNvGrpSpPr/>
          <p:nvPr/>
        </p:nvGrpSpPr>
        <p:grpSpPr>
          <a:xfrm>
            <a:off x="6649912" y="4228242"/>
            <a:ext cx="3657561" cy="463121"/>
            <a:chOff x="5203935" y="2933850"/>
            <a:chExt cx="3657561" cy="463121"/>
          </a:xfrm>
        </p:grpSpPr>
        <p:sp>
          <p:nvSpPr>
            <p:cNvPr id="40" name="Rectangle: Rounded Corners 39">
              <a:extLst>
                <a:ext uri="{FF2B5EF4-FFF2-40B4-BE49-F238E27FC236}">
                  <a16:creationId xmlns:a16="http://schemas.microsoft.com/office/drawing/2014/main" id="{273D0F5B-7632-409E-BECF-8E4D627A593C}"/>
                </a:ext>
              </a:extLst>
            </p:cNvPr>
            <p:cNvSpPr/>
            <p:nvPr/>
          </p:nvSpPr>
          <p:spPr>
            <a:xfrm>
              <a:off x="5203935"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24">
              <a:extLst>
                <a:ext uri="{FF2B5EF4-FFF2-40B4-BE49-F238E27FC236}">
                  <a16:creationId xmlns:a16="http://schemas.microsoft.com/office/drawing/2014/main" id="{AD3014D3-5ADE-49CE-A149-E36ED41B9695}"/>
                </a:ext>
              </a:extLst>
            </p:cNvPr>
            <p:cNvSpPr txBox="1"/>
            <p:nvPr/>
          </p:nvSpPr>
          <p:spPr>
            <a:xfrm>
              <a:off x="5217499"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Ковидтой холбоотой зарим сургалтууд хойшлогдсон.</a:t>
              </a:r>
              <a:endParaRPr lang="en-US" sz="1200" kern="12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5D325BD-19DB-4AE4-A7FD-3235DD79D67F}"/>
              </a:ext>
            </a:extLst>
          </p:cNvPr>
          <p:cNvGrpSpPr/>
          <p:nvPr/>
        </p:nvGrpSpPr>
        <p:grpSpPr>
          <a:xfrm>
            <a:off x="6619468" y="4889985"/>
            <a:ext cx="3657561" cy="539264"/>
            <a:chOff x="5203935" y="3549822"/>
            <a:chExt cx="3657561" cy="539264"/>
          </a:xfrm>
        </p:grpSpPr>
        <p:sp>
          <p:nvSpPr>
            <p:cNvPr id="38" name="Rectangle: Rounded Corners 37">
              <a:extLst>
                <a:ext uri="{FF2B5EF4-FFF2-40B4-BE49-F238E27FC236}">
                  <a16:creationId xmlns:a16="http://schemas.microsoft.com/office/drawing/2014/main" id="{145B93C5-08AF-4514-81F0-FF17AB2E10B0}"/>
                </a:ext>
              </a:extLst>
            </p:cNvPr>
            <p:cNvSpPr/>
            <p:nvPr/>
          </p:nvSpPr>
          <p:spPr>
            <a:xfrm>
              <a:off x="5203935"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26">
              <a:extLst>
                <a:ext uri="{FF2B5EF4-FFF2-40B4-BE49-F238E27FC236}">
                  <a16:creationId xmlns:a16="http://schemas.microsoft.com/office/drawing/2014/main" id="{55B96540-6306-4681-92B0-D9CCBC5D2CBA}"/>
                </a:ext>
              </a:extLst>
            </p:cNvPr>
            <p:cNvSpPr txBox="1"/>
            <p:nvPr/>
          </p:nvSpPr>
          <p:spPr>
            <a:xfrm>
              <a:off x="5219730"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Динамик программ хэрэгжүүлээгүй. Оффисыг ашиглаж байна.</a:t>
              </a:r>
              <a:endParaRPr lang="en-US" sz="1200"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sp>
        <p:nvSpPr>
          <p:cNvPr id="72" name="TextBox 71">
            <a:extLst>
              <a:ext uri="{FF2B5EF4-FFF2-40B4-BE49-F238E27FC236}">
                <a16:creationId xmlns:a16="http://schemas.microsoft.com/office/drawing/2014/main" id="{6D917DD8-F744-4D9D-9596-9FB962C1B481}"/>
              </a:ext>
            </a:extLst>
          </p:cNvPr>
          <p:cNvSpPr txBox="1"/>
          <p:nvPr/>
        </p:nvSpPr>
        <p:spPr>
          <a:xfrm>
            <a:off x="5859872" y="2885452"/>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50%</a:t>
            </a:r>
            <a:endParaRPr lang="en-US" sz="14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FC678B9-CF2E-45C1-8F5D-F977F7B1ED4C}"/>
              </a:ext>
            </a:extLst>
          </p:cNvPr>
          <p:cNvSpPr txBox="1"/>
          <p:nvPr/>
        </p:nvSpPr>
        <p:spPr>
          <a:xfrm>
            <a:off x="5885565" y="3750195"/>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2AF9BF4-6B16-468C-AED3-C640ECFD1D8B}"/>
              </a:ext>
            </a:extLst>
          </p:cNvPr>
          <p:cNvSpPr txBox="1"/>
          <p:nvPr/>
        </p:nvSpPr>
        <p:spPr>
          <a:xfrm>
            <a:off x="5888813" y="4291573"/>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50%</a:t>
            </a:r>
            <a:endParaRPr lang="en-US"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AA2B7F3-F4DB-4A22-AEC4-D7B0FEE5FA11}"/>
              </a:ext>
            </a:extLst>
          </p:cNvPr>
          <p:cNvSpPr txBox="1"/>
          <p:nvPr/>
        </p:nvSpPr>
        <p:spPr>
          <a:xfrm>
            <a:off x="5888813" y="5048537"/>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70%</a:t>
            </a:r>
            <a:endParaRPr lang="en-US" sz="14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46772F5-57CC-43EF-A48F-7FA8471D4E81}"/>
              </a:ext>
            </a:extLst>
          </p:cNvPr>
          <p:cNvSpPr txBox="1"/>
          <p:nvPr/>
        </p:nvSpPr>
        <p:spPr>
          <a:xfrm>
            <a:off x="1400175" y="1633197"/>
            <a:ext cx="3845348"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Захиргаа хүний нөөцийн хэлтэс</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96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2208235"/>
            <a:ext cx="4505643" cy="3689457"/>
            <a:chOff x="0" y="270297"/>
            <a:chExt cx="4505643" cy="4215619"/>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270297"/>
              <a:ext cx="4462792" cy="42156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42851" y="270297"/>
              <a:ext cx="4462792" cy="6183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F39CDB3-43F3-436C-BE1E-56408794E930}"/>
              </a:ext>
            </a:extLst>
          </p:cNvPr>
          <p:cNvGrpSpPr/>
          <p:nvPr/>
        </p:nvGrpSpPr>
        <p:grpSpPr>
          <a:xfrm>
            <a:off x="1937504" y="2753921"/>
            <a:ext cx="3657561" cy="790362"/>
            <a:chOff x="406433" y="1695154"/>
            <a:chExt cx="3657561" cy="539874"/>
          </a:xfrm>
        </p:grpSpPr>
        <p:sp>
          <p:nvSpPr>
            <p:cNvPr id="56" name="Rectangle: Rounded Corners 55">
              <a:extLst>
                <a:ext uri="{FF2B5EF4-FFF2-40B4-BE49-F238E27FC236}">
                  <a16:creationId xmlns:a16="http://schemas.microsoft.com/office/drawing/2014/main" id="{39D63CE2-7312-4F5A-A4F0-475AC8693825}"/>
                </a:ext>
              </a:extLst>
            </p:cNvPr>
            <p:cNvSpPr/>
            <p:nvPr/>
          </p:nvSpPr>
          <p:spPr>
            <a:xfrm>
              <a:off x="406433"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Rounded Corners 8">
              <a:extLst>
                <a:ext uri="{FF2B5EF4-FFF2-40B4-BE49-F238E27FC236}">
                  <a16:creationId xmlns:a16="http://schemas.microsoft.com/office/drawing/2014/main" id="{DCC481C8-81A0-41B1-B30D-4E71B182A9DC}"/>
                </a:ext>
              </a:extLst>
            </p:cNvPr>
            <p:cNvSpPr txBox="1"/>
            <p:nvPr/>
          </p:nvSpPr>
          <p:spPr>
            <a:xfrm>
              <a:off x="421655" y="1710376"/>
              <a:ext cx="3627117" cy="5246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u="none" strike="noStrike" dirty="0">
                  <a:effectLst/>
                  <a:latin typeface="Arial" panose="020B0604020202020204" pitchFamily="34" charset="0"/>
                  <a:cs typeface="Arial" panose="020B0604020202020204" pitchFamily="34" charset="0"/>
                </a:rPr>
                <a:t>Ажлын байрны эрсдэлийн үнэлгээг хийж, ажилтны эрүүл мэнд аюулгүй байдлыг хамгаалж сайжруулах төлөвлөгөөг боловсруулах </a:t>
              </a:r>
              <a:endParaRPr lang="mn-MN" sz="1200" b="0" i="0" u="none" strike="noStrike" dirty="0">
                <a:solidFill>
                  <a:srgbClr val="000000"/>
                </a:solidFill>
                <a:effectLst/>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2C509E2-6A34-44FE-9854-18E3A6046740}"/>
              </a:ext>
            </a:extLst>
          </p:cNvPr>
          <p:cNvGrpSpPr/>
          <p:nvPr/>
        </p:nvGrpSpPr>
        <p:grpSpPr>
          <a:xfrm>
            <a:off x="1922282" y="3622251"/>
            <a:ext cx="3657561" cy="788328"/>
            <a:chOff x="406433" y="2271677"/>
            <a:chExt cx="3657561" cy="524652"/>
          </a:xfrm>
        </p:grpSpPr>
        <p:sp>
          <p:nvSpPr>
            <p:cNvPr id="54" name="Rectangle: Rounded Corners 53">
              <a:extLst>
                <a:ext uri="{FF2B5EF4-FFF2-40B4-BE49-F238E27FC236}">
                  <a16:creationId xmlns:a16="http://schemas.microsoft.com/office/drawing/2014/main" id="{F59C1DF8-E461-4F03-A7A1-FAD3192B0635}"/>
                </a:ext>
              </a:extLst>
            </p:cNvPr>
            <p:cNvSpPr/>
            <p:nvPr/>
          </p:nvSpPr>
          <p:spPr>
            <a:xfrm>
              <a:off x="406433"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10">
              <a:extLst>
                <a:ext uri="{FF2B5EF4-FFF2-40B4-BE49-F238E27FC236}">
                  <a16:creationId xmlns:a16="http://schemas.microsoft.com/office/drawing/2014/main" id="{B12B9E30-A9E2-4B6E-BD6D-8A2C05CAA86C}"/>
                </a:ext>
              </a:extLst>
            </p:cNvPr>
            <p:cNvSpPr txBox="1"/>
            <p:nvPr/>
          </p:nvSpPr>
          <p:spPr>
            <a:xfrm>
              <a:off x="421800"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u="none" strike="noStrike" dirty="0">
                  <a:effectLst/>
                  <a:latin typeface="Arial" panose="020B0604020202020204" pitchFamily="34" charset="0"/>
                  <a:cs typeface="Arial" panose="020B0604020202020204" pitchFamily="34" charset="0"/>
                </a:rPr>
                <a:t>Галын аюулгүй байдал, Гамшигийн үед авч хэрэгжүүлэх ажил,   Осол дөхсөн тохиолдолыг бууруулах, ажилтанг аюулгүй зөв ажил үүргээ гүйцэтгэх дадалд сургах</a:t>
              </a:r>
              <a:endParaRPr lang="mn-MN" sz="1200" b="0" i="0" u="none" strike="noStrike" dirty="0">
                <a:solidFill>
                  <a:srgbClr val="000000"/>
                </a:solidFill>
                <a:effectLst/>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FB3EB51-CBAB-4416-B98C-7BB398A8005E}"/>
              </a:ext>
            </a:extLst>
          </p:cNvPr>
          <p:cNvGrpSpPr/>
          <p:nvPr/>
        </p:nvGrpSpPr>
        <p:grpSpPr>
          <a:xfrm>
            <a:off x="1931524" y="4503797"/>
            <a:ext cx="3657561" cy="463121"/>
            <a:chOff x="406433" y="2933850"/>
            <a:chExt cx="3657561" cy="463121"/>
          </a:xfrm>
        </p:grpSpPr>
        <p:sp>
          <p:nvSpPr>
            <p:cNvPr id="52" name="Rectangle: Rounded Corners 51">
              <a:extLst>
                <a:ext uri="{FF2B5EF4-FFF2-40B4-BE49-F238E27FC236}">
                  <a16:creationId xmlns:a16="http://schemas.microsoft.com/office/drawing/2014/main" id="{827B8219-C78B-4CFF-8D55-C9114FAA0078}"/>
                </a:ext>
              </a:extLst>
            </p:cNvPr>
            <p:cNvSpPr/>
            <p:nvPr/>
          </p:nvSpPr>
          <p:spPr>
            <a:xfrm>
              <a:off x="406433"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Rounded Corners 12">
              <a:extLst>
                <a:ext uri="{FF2B5EF4-FFF2-40B4-BE49-F238E27FC236}">
                  <a16:creationId xmlns:a16="http://schemas.microsoft.com/office/drawing/2014/main" id="{3BE862D7-A872-4E5A-AB97-2DB55001F838}"/>
                </a:ext>
              </a:extLst>
            </p:cNvPr>
            <p:cNvSpPr txBox="1"/>
            <p:nvPr/>
          </p:nvSpPr>
          <p:spPr>
            <a:xfrm>
              <a:off x="419997"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u="none" strike="noStrike" dirty="0">
                  <a:effectLst/>
                  <a:latin typeface="Arial" panose="020B0604020202020204" pitchFamily="34" charset="0"/>
                  <a:cs typeface="Arial" panose="020B0604020202020204" pitchFamily="34" charset="0"/>
                </a:rPr>
                <a:t>Хөдөлмөрийн нөхцөлийн үнэлгээ хийлгүүлж, ажлын байрны орчин сайжруулах</a:t>
              </a:r>
              <a:endParaRPr lang="en-US" sz="1200" kern="12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AD70E9E-4D5D-462B-8254-5FD942FC7441}"/>
              </a:ext>
            </a:extLst>
          </p:cNvPr>
          <p:cNvGrpSpPr/>
          <p:nvPr/>
        </p:nvGrpSpPr>
        <p:grpSpPr>
          <a:xfrm>
            <a:off x="1893423" y="5091046"/>
            <a:ext cx="3657561" cy="685802"/>
            <a:chOff x="406433" y="3549822"/>
            <a:chExt cx="3657561" cy="539264"/>
          </a:xfrm>
        </p:grpSpPr>
        <p:sp>
          <p:nvSpPr>
            <p:cNvPr id="50" name="Rectangle: Rounded Corners 49">
              <a:extLst>
                <a:ext uri="{FF2B5EF4-FFF2-40B4-BE49-F238E27FC236}">
                  <a16:creationId xmlns:a16="http://schemas.microsoft.com/office/drawing/2014/main" id="{9CECEFE0-5619-4CD9-8173-F440CADF7CCA}"/>
                </a:ext>
              </a:extLst>
            </p:cNvPr>
            <p:cNvSpPr/>
            <p:nvPr/>
          </p:nvSpPr>
          <p:spPr>
            <a:xfrm>
              <a:off x="406433"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14">
              <a:extLst>
                <a:ext uri="{FF2B5EF4-FFF2-40B4-BE49-F238E27FC236}">
                  <a16:creationId xmlns:a16="http://schemas.microsoft.com/office/drawing/2014/main" id="{DB6C1C1E-0380-46AD-AAAE-3FDCDAA933B6}"/>
                </a:ext>
              </a:extLst>
            </p:cNvPr>
            <p:cNvSpPr txBox="1"/>
            <p:nvPr/>
          </p:nvSpPr>
          <p:spPr>
            <a:xfrm>
              <a:off x="422228"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algn="just" fontAlgn="ctr"/>
              <a:r>
                <a:rPr lang="mn-MN" sz="1200" u="none" strike="noStrike" dirty="0">
                  <a:effectLst/>
                  <a:latin typeface="Arial" panose="020B0604020202020204" pitchFamily="34" charset="0"/>
                  <a:cs typeface="Arial" panose="020B0604020202020204" pitchFamily="34" charset="0"/>
                </a:rPr>
                <a:t>Байгууллагад ашиглагдаж байгаа гэрээнд ХАБЭА-ны заалтад эрсдэлийн үнэлгээ хийж, сайжруулалт хийх</a:t>
              </a:r>
              <a:endParaRPr lang="mn-MN" sz="1200" b="0" i="0" u="none" strike="noStrike" dirty="0">
                <a:solidFill>
                  <a:schemeClr val="bg1"/>
                </a:solidFill>
                <a:effectLst/>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303402" y="2161554"/>
            <a:ext cx="4462792" cy="371579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8444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3C8A2BE-F3E6-4956-BD2D-857A4B4DBFA8}"/>
              </a:ext>
            </a:extLst>
          </p:cNvPr>
          <p:cNvGrpSpPr/>
          <p:nvPr/>
        </p:nvGrpSpPr>
        <p:grpSpPr>
          <a:xfrm>
            <a:off x="6663618" y="2824720"/>
            <a:ext cx="3657561" cy="519715"/>
            <a:chOff x="5203935" y="1695154"/>
            <a:chExt cx="3657561" cy="519715"/>
          </a:xfrm>
        </p:grpSpPr>
        <p:sp>
          <p:nvSpPr>
            <p:cNvPr id="44" name="Rectangle: Rounded Corners 43">
              <a:extLst>
                <a:ext uri="{FF2B5EF4-FFF2-40B4-BE49-F238E27FC236}">
                  <a16:creationId xmlns:a16="http://schemas.microsoft.com/office/drawing/2014/main" id="{0BC86AB7-4822-4F04-8B89-4B73AD6DC43E}"/>
                </a:ext>
              </a:extLst>
            </p:cNvPr>
            <p:cNvSpPr/>
            <p:nvPr/>
          </p:nvSpPr>
          <p:spPr>
            <a:xfrm>
              <a:off x="5203935"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20">
              <a:extLst>
                <a:ext uri="{FF2B5EF4-FFF2-40B4-BE49-F238E27FC236}">
                  <a16:creationId xmlns:a16="http://schemas.microsoft.com/office/drawing/2014/main" id="{7C481516-D550-4330-AB2C-3C2A76507B12}"/>
                </a:ext>
              </a:extLst>
            </p:cNvPr>
            <p:cNvSpPr txBox="1"/>
            <p:nvPr/>
          </p:nvSpPr>
          <p:spPr>
            <a:xfrm>
              <a:off x="5219157"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dirty="0">
                  <a:latin typeface="Arial" panose="020B0604020202020204" pitchFamily="34" charset="0"/>
                  <a:cs typeface="Arial" panose="020B0604020202020204" pitchFamily="34" charset="0"/>
                </a:rPr>
                <a:t>Эрсдэлийн үнэлгээ хийгдсэн ч сайжруулах ажил хийгдээгүй.</a:t>
              </a:r>
              <a:endParaRPr lang="en-US" sz="1200" kern="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09D06AE-8B56-4C16-A235-F15DA2140B00}"/>
              </a:ext>
            </a:extLst>
          </p:cNvPr>
          <p:cNvGrpSpPr/>
          <p:nvPr/>
        </p:nvGrpSpPr>
        <p:grpSpPr>
          <a:xfrm>
            <a:off x="6663618" y="3664043"/>
            <a:ext cx="3657561" cy="524652"/>
            <a:chOff x="5203935" y="2271677"/>
            <a:chExt cx="3657561" cy="524652"/>
          </a:xfrm>
        </p:grpSpPr>
        <p:sp>
          <p:nvSpPr>
            <p:cNvPr id="42" name="Rectangle: Rounded Corners 41">
              <a:extLst>
                <a:ext uri="{FF2B5EF4-FFF2-40B4-BE49-F238E27FC236}">
                  <a16:creationId xmlns:a16="http://schemas.microsoft.com/office/drawing/2014/main" id="{C51FAD30-4CB8-45A9-AA57-1858D197A240}"/>
                </a:ext>
              </a:extLst>
            </p:cNvPr>
            <p:cNvSpPr/>
            <p:nvPr/>
          </p:nvSpPr>
          <p:spPr>
            <a:xfrm>
              <a:off x="5203935"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22">
              <a:extLst>
                <a:ext uri="{FF2B5EF4-FFF2-40B4-BE49-F238E27FC236}">
                  <a16:creationId xmlns:a16="http://schemas.microsoft.com/office/drawing/2014/main" id="{54DB0C73-BD47-4E51-BBEC-692874F324E8}"/>
                </a:ext>
              </a:extLst>
            </p:cNvPr>
            <p:cNvSpPr txBox="1"/>
            <p:nvPr/>
          </p:nvSpPr>
          <p:spPr>
            <a:xfrm>
              <a:off x="5219302"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dirty="0">
                  <a:latin typeface="Arial" panose="020B0604020202020204" pitchFamily="34" charset="0"/>
                  <a:cs typeface="Arial" panose="020B0604020202020204" pitchFamily="34" charset="0"/>
                </a:rPr>
                <a:t>СХД-ийн Онцгой байдлын хэлтэстэй хамтран 7 төрлийн сургалт явуулсан.</a:t>
              </a:r>
              <a:endParaRPr lang="en-US" sz="1200" kern="12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00238E3-C474-4FD4-AEBB-F26CC64AB2C3}"/>
              </a:ext>
            </a:extLst>
          </p:cNvPr>
          <p:cNvGrpSpPr/>
          <p:nvPr/>
        </p:nvGrpSpPr>
        <p:grpSpPr>
          <a:xfrm>
            <a:off x="6663619" y="4490233"/>
            <a:ext cx="3657561" cy="463121"/>
            <a:chOff x="5203935" y="2933850"/>
            <a:chExt cx="3657561" cy="463121"/>
          </a:xfrm>
        </p:grpSpPr>
        <p:sp>
          <p:nvSpPr>
            <p:cNvPr id="40" name="Rectangle: Rounded Corners 39">
              <a:extLst>
                <a:ext uri="{FF2B5EF4-FFF2-40B4-BE49-F238E27FC236}">
                  <a16:creationId xmlns:a16="http://schemas.microsoft.com/office/drawing/2014/main" id="{273D0F5B-7632-409E-BECF-8E4D627A593C}"/>
                </a:ext>
              </a:extLst>
            </p:cNvPr>
            <p:cNvSpPr/>
            <p:nvPr/>
          </p:nvSpPr>
          <p:spPr>
            <a:xfrm>
              <a:off x="5203935"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24">
              <a:extLst>
                <a:ext uri="{FF2B5EF4-FFF2-40B4-BE49-F238E27FC236}">
                  <a16:creationId xmlns:a16="http://schemas.microsoft.com/office/drawing/2014/main" id="{AD3014D3-5ADE-49CE-A149-E36ED41B9695}"/>
                </a:ext>
              </a:extLst>
            </p:cNvPr>
            <p:cNvSpPr txBox="1"/>
            <p:nvPr/>
          </p:nvSpPr>
          <p:spPr>
            <a:xfrm>
              <a:off x="5217499"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Хөдөлмөрийн нөхцлийн үнэлгээг мэргэжлийн байгууллагатай хамтран хийсэн.</a:t>
              </a:r>
              <a:endParaRPr lang="en-US" sz="1200" kern="12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5D325BD-19DB-4AE4-A7FD-3235DD79D67F}"/>
              </a:ext>
            </a:extLst>
          </p:cNvPr>
          <p:cNvGrpSpPr/>
          <p:nvPr/>
        </p:nvGrpSpPr>
        <p:grpSpPr>
          <a:xfrm>
            <a:off x="6653740" y="5072855"/>
            <a:ext cx="3657561" cy="539264"/>
            <a:chOff x="5203935" y="3549822"/>
            <a:chExt cx="3657561" cy="539264"/>
          </a:xfrm>
        </p:grpSpPr>
        <p:sp>
          <p:nvSpPr>
            <p:cNvPr id="38" name="Rectangle: Rounded Corners 37">
              <a:extLst>
                <a:ext uri="{FF2B5EF4-FFF2-40B4-BE49-F238E27FC236}">
                  <a16:creationId xmlns:a16="http://schemas.microsoft.com/office/drawing/2014/main" id="{145B93C5-08AF-4514-81F0-FF17AB2E10B0}"/>
                </a:ext>
              </a:extLst>
            </p:cNvPr>
            <p:cNvSpPr/>
            <p:nvPr/>
          </p:nvSpPr>
          <p:spPr>
            <a:xfrm>
              <a:off x="5203935"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26">
              <a:extLst>
                <a:ext uri="{FF2B5EF4-FFF2-40B4-BE49-F238E27FC236}">
                  <a16:creationId xmlns:a16="http://schemas.microsoft.com/office/drawing/2014/main" id="{55B96540-6306-4681-92B0-D9CCBC5D2CBA}"/>
                </a:ext>
              </a:extLst>
            </p:cNvPr>
            <p:cNvSpPr txBox="1"/>
            <p:nvPr/>
          </p:nvSpPr>
          <p:spPr>
            <a:xfrm>
              <a:off x="5219730"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Борлуулалт болон худалдан авалтын гэрээнд ХАБЭА-н талаар тусгасан.</a:t>
              </a:r>
              <a:endParaRPr lang="en-US" sz="1200"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sp>
        <p:nvSpPr>
          <p:cNvPr id="72" name="TextBox 71">
            <a:extLst>
              <a:ext uri="{FF2B5EF4-FFF2-40B4-BE49-F238E27FC236}">
                <a16:creationId xmlns:a16="http://schemas.microsoft.com/office/drawing/2014/main" id="{6D917DD8-F744-4D9D-9596-9FB962C1B481}"/>
              </a:ext>
            </a:extLst>
          </p:cNvPr>
          <p:cNvSpPr txBox="1"/>
          <p:nvPr/>
        </p:nvSpPr>
        <p:spPr>
          <a:xfrm>
            <a:off x="5859872" y="2952127"/>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50%</a:t>
            </a:r>
            <a:endParaRPr lang="en-US" sz="14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FC678B9-CF2E-45C1-8F5D-F977F7B1ED4C}"/>
              </a:ext>
            </a:extLst>
          </p:cNvPr>
          <p:cNvSpPr txBox="1"/>
          <p:nvPr/>
        </p:nvSpPr>
        <p:spPr>
          <a:xfrm>
            <a:off x="5810178" y="3844299"/>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2AF9BF4-6B16-468C-AED3-C640ECFD1D8B}"/>
              </a:ext>
            </a:extLst>
          </p:cNvPr>
          <p:cNvSpPr txBox="1"/>
          <p:nvPr/>
        </p:nvSpPr>
        <p:spPr>
          <a:xfrm>
            <a:off x="5798008" y="4551224"/>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AA2B7F3-F4DB-4A22-AEC4-D7B0FEE5FA11}"/>
              </a:ext>
            </a:extLst>
          </p:cNvPr>
          <p:cNvSpPr txBox="1"/>
          <p:nvPr/>
        </p:nvSpPr>
        <p:spPr>
          <a:xfrm>
            <a:off x="5818152" y="5288547"/>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46772F5-57CC-43EF-A48F-7FA8471D4E81}"/>
              </a:ext>
            </a:extLst>
          </p:cNvPr>
          <p:cNvSpPr txBox="1"/>
          <p:nvPr/>
        </p:nvSpPr>
        <p:spPr>
          <a:xfrm>
            <a:off x="1400175" y="1633197"/>
            <a:ext cx="4067973" cy="369332"/>
          </a:xfrm>
          <a:prstGeom prst="rect">
            <a:avLst/>
          </a:prstGeom>
          <a:noFill/>
        </p:spPr>
        <p:txBody>
          <a:bodyPr wrap="none" rtlCol="0">
            <a:spAutoFit/>
          </a:bodyPr>
          <a:lstStyle/>
          <a:p>
            <a:r>
              <a:rPr lang="mn-MN" b="1" dirty="0">
                <a:latin typeface="Arial" panose="020B0604020202020204" pitchFamily="34" charset="0"/>
                <a:cs typeface="Arial" panose="020B0604020202020204" pitchFamily="34" charset="0"/>
              </a:rPr>
              <a:t>ХАБЭА-н хийх ажлын төлөвлөгөө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14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4420</TotalTime>
  <Words>2812</Words>
  <Application>Microsoft Office PowerPoint</Application>
  <PresentationFormat>Widescreen</PresentationFormat>
  <Paragraphs>730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Roboto</vt:lpstr>
      <vt:lpstr>Roboto Light</vt:lpstr>
      <vt:lpstr>Times New Roman</vt:lpstr>
      <vt:lpstr>Wingdings</vt:lpstr>
      <vt:lpstr>Office Theme</vt:lpstr>
      <vt:lpstr>2020 оны жилийн эцсийн тайлан</vt:lpstr>
      <vt:lpstr>Үйл ажиллагааны тайлан Агуулга</vt:lpstr>
      <vt:lpstr>Үйл ажиллагааны тайлан</vt:lpstr>
      <vt:lpstr>Үйл ажиллагааны тайлан</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Борлуулалтын тайлан</vt:lpstr>
      <vt:lpstr>Борлуулалтын тайлан</vt:lpstr>
      <vt:lpstr>Борлуулалтын тайлан</vt:lpstr>
      <vt:lpstr>Санхүүгийн тайлан</vt:lpstr>
      <vt:lpstr>Санхүүгийн тайлан</vt:lpstr>
      <vt:lpstr>Санхүүгийн тайлан Төлөвлөгөө гүйцэттгэл</vt:lpstr>
      <vt:lpstr>Санхүүгийн тайлан</vt:lpstr>
      <vt:lpstr>Санхүүгийн тайлан</vt:lpstr>
      <vt:lpstr>Санхүүгийн тайлан</vt:lpstr>
      <vt:lpstr>Зээлийн мэдээлэл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ИЛТГЭЛИЙН НЭР</dc:title>
  <dc:creator>Ceel Mgl</dc:creator>
  <cp:lastModifiedBy>Puntsagdorj Ser-od</cp:lastModifiedBy>
  <cp:revision>190</cp:revision>
  <dcterms:created xsi:type="dcterms:W3CDTF">2018-12-12T19:56:47Z</dcterms:created>
  <dcterms:modified xsi:type="dcterms:W3CDTF">2021-03-11T07:21:20Z</dcterms:modified>
</cp:coreProperties>
</file>